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xml" ContentType="application/vnd.openxmlformats-officedocument.presentationml.tags+xml"/>
  <Override PartName="/ppt/notesSlides/notesSlide47.xml" ContentType="application/vnd.openxmlformats-officedocument.presentationml.notesSlide+xml"/>
  <Override PartName="/ppt/tags/tag15.xml" ContentType="application/vnd.openxmlformats-officedocument.presentationml.tags+xml"/>
  <Override PartName="/ppt/notesSlides/notesSlide48.xml" ContentType="application/vnd.openxmlformats-officedocument.presentationml.notesSlide+xml"/>
  <Override PartName="/ppt/tags/tag16.xml" ContentType="application/vnd.openxmlformats-officedocument.presentationml.tags+xml"/>
  <Override PartName="/ppt/notesSlides/notesSlide49.xml" ContentType="application/vnd.openxmlformats-officedocument.presentationml.notesSlide+xml"/>
  <Override PartName="/ppt/tags/tag1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 id="2147483668" r:id="rId2"/>
    <p:sldMasterId id="2147483680" r:id="rId3"/>
  </p:sldMasterIdLst>
  <p:notesMasterIdLst>
    <p:notesMasterId r:id="rId55"/>
  </p:notesMasterIdLst>
  <p:sldIdLst>
    <p:sldId id="257" r:id="rId4"/>
    <p:sldId id="362" r:id="rId5"/>
    <p:sldId id="346" r:id="rId6"/>
    <p:sldId id="409" r:id="rId7"/>
    <p:sldId id="388" r:id="rId8"/>
    <p:sldId id="347" r:id="rId9"/>
    <p:sldId id="361" r:id="rId10"/>
    <p:sldId id="375" r:id="rId11"/>
    <p:sldId id="354" r:id="rId12"/>
    <p:sldId id="376" r:id="rId13"/>
    <p:sldId id="370" r:id="rId14"/>
    <p:sldId id="356" r:id="rId15"/>
    <p:sldId id="412" r:id="rId16"/>
    <p:sldId id="358" r:id="rId17"/>
    <p:sldId id="389" r:id="rId18"/>
    <p:sldId id="424" r:id="rId19"/>
    <p:sldId id="419" r:id="rId20"/>
    <p:sldId id="422" r:id="rId21"/>
    <p:sldId id="413" r:id="rId22"/>
    <p:sldId id="421" r:id="rId23"/>
    <p:sldId id="366" r:id="rId24"/>
    <p:sldId id="379" r:id="rId25"/>
    <p:sldId id="414" r:id="rId26"/>
    <p:sldId id="380" r:id="rId27"/>
    <p:sldId id="415" r:id="rId28"/>
    <p:sldId id="392" r:id="rId29"/>
    <p:sldId id="410" r:id="rId30"/>
    <p:sldId id="371" r:id="rId31"/>
    <p:sldId id="411" r:id="rId32"/>
    <p:sldId id="423" r:id="rId33"/>
    <p:sldId id="382" r:id="rId34"/>
    <p:sldId id="372" r:id="rId35"/>
    <p:sldId id="398" r:id="rId36"/>
    <p:sldId id="408" r:id="rId37"/>
    <p:sldId id="390" r:id="rId38"/>
    <p:sldId id="418" r:id="rId39"/>
    <p:sldId id="391" r:id="rId40"/>
    <p:sldId id="394" r:id="rId41"/>
    <p:sldId id="416" r:id="rId42"/>
    <p:sldId id="396" r:id="rId43"/>
    <p:sldId id="399" r:id="rId44"/>
    <p:sldId id="406" r:id="rId45"/>
    <p:sldId id="401" r:id="rId46"/>
    <p:sldId id="402" r:id="rId47"/>
    <p:sldId id="404" r:id="rId48"/>
    <p:sldId id="405" r:id="rId49"/>
    <p:sldId id="369" r:id="rId50"/>
    <p:sldId id="417" r:id="rId51"/>
    <p:sldId id="367" r:id="rId52"/>
    <p:sldId id="368" r:id="rId53"/>
    <p:sldId id="420" r:id="rId54"/>
  </p:sldIdLst>
  <p:sldSz cx="12192000" cy="6858000"/>
  <p:notesSz cx="6735763" cy="9866313"/>
  <p:embeddedFontLst>
    <p:embeddedFont>
      <p:font typeface="HGP創英ﾌﾟﾚｾﾞﾝｽEB" panose="020B0600070205080204" charset="-128"/>
      <p:regular r:id="rId56"/>
    </p:embeddedFont>
    <p:embeddedFont>
      <p:font typeface="Noto Sans JP" panose="020B0600070205080204" charset="-128"/>
      <p:regular r:id="rId57"/>
      <p:bold r:id="rId58"/>
    </p:embeddedFont>
    <p:embeddedFont>
      <p:font typeface="Noto Sans JP ExtraBold" panose="020B0600070205080204" charset="-128"/>
      <p:bold r:id="rId59"/>
    </p:embeddedFont>
    <p:embeddedFont>
      <p:font typeface="Cambria Math" panose="02040503050406030204" pitchFamily="18" charset="0"/>
      <p:regular r:id="rId60"/>
    </p:embeddedFont>
    <p:embeddedFont>
      <p:font typeface="游ゴシック" panose="020B0400000000000000" pitchFamily="50" charset="-128"/>
      <p:regular r:id="rId61"/>
      <p:bold r:id="rId62"/>
    </p:embeddedFont>
    <p:embeddedFont>
      <p:font typeface="游ゴシック Light" panose="020B0300000000000000" pitchFamily="50" charset="-128"/>
      <p:regular r:id="rId63"/>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64877" autoAdjust="0"/>
  </p:normalViewPr>
  <p:slideViewPr>
    <p:cSldViewPr showGuides="1">
      <p:cViewPr varScale="1">
        <p:scale>
          <a:sx n="71" d="100"/>
          <a:sy n="71" d="100"/>
        </p:scale>
        <p:origin x="658" y="48"/>
      </p:cViewPr>
      <p:guideLst>
        <p:guide orient="horz" pos="2160"/>
        <p:guide pos="3840"/>
      </p:guideLst>
    </p:cSldViewPr>
  </p:slideViewPr>
  <p:notesTextViewPr>
    <p:cViewPr>
      <p:scale>
        <a:sx n="25" d="100"/>
        <a:sy n="25" d="100"/>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B17C857-C67D-43BF-B49F-A0A90E387253}" type="datetimeFigureOut">
              <a:rPr kumimoji="1" lang="ja-JP" altLang="en-US" smtClean="0"/>
              <a:t>2024/7/2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3881A3B-BB71-4637-9CDE-5996A2CA7990}" type="slidenum">
              <a:rPr kumimoji="1" lang="ja-JP" altLang="en-US" smtClean="0"/>
              <a:t>‹#›</a:t>
            </a:fld>
            <a:endParaRPr kumimoji="1" lang="ja-JP" altLang="en-US"/>
          </a:p>
        </p:txBody>
      </p:sp>
    </p:spTree>
    <p:extLst>
      <p:ext uri="{BB962C8B-B14F-4D97-AF65-F5344CB8AC3E}">
        <p14:creationId xmlns:p14="http://schemas.microsoft.com/office/powerpoint/2010/main" val="14404670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a:t>
            </a:fld>
            <a:endParaRPr kumimoji="1" lang="ja-JP" altLang="en-US"/>
          </a:p>
        </p:txBody>
      </p:sp>
    </p:spTree>
    <p:extLst>
      <p:ext uri="{BB962C8B-B14F-4D97-AF65-F5344CB8AC3E}">
        <p14:creationId xmlns:p14="http://schemas.microsoft.com/office/powerpoint/2010/main" val="322445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次に，正規パターン集合を対象に考えていくと，任意の</a:t>
            </a:r>
            <a:r>
              <a:rPr kumimoji="1" lang="en-US" altLang="ja-JP" dirty="0"/>
              <a:t>P</a:t>
            </a:r>
            <a:r>
              <a:rPr kumimoji="1" lang="ja-JP" altLang="en-US" dirty="0"/>
              <a:t>に属するパターン</a:t>
            </a:r>
            <a:r>
              <a:rPr kumimoji="1" lang="en-US" altLang="ja-JP" dirty="0"/>
              <a:t>p</a:t>
            </a:r>
            <a:r>
              <a:rPr kumimoji="1" lang="ja-JP" altLang="en-US" dirty="0"/>
              <a:t>に対して，ある</a:t>
            </a:r>
            <a:r>
              <a:rPr kumimoji="1" lang="en-US" altLang="ja-JP" dirty="0"/>
              <a:t>Q</a:t>
            </a:r>
            <a:r>
              <a:rPr kumimoji="1" lang="ja-JP" altLang="en-US" dirty="0"/>
              <a:t>に属するパターン</a:t>
            </a:r>
            <a:r>
              <a:rPr kumimoji="1" lang="en-US" altLang="ja-JP" dirty="0"/>
              <a:t>q</a:t>
            </a:r>
            <a:r>
              <a:rPr kumimoji="1" lang="ja-JP" altLang="en-US" dirty="0" err="1"/>
              <a:t>が存</a:t>
            </a:r>
            <a:r>
              <a:rPr kumimoji="1" lang="ja-JP" altLang="en-US" dirty="0"/>
              <a:t>在し，</a:t>
            </a:r>
            <a:r>
              <a:rPr kumimoji="1" lang="en-US" altLang="ja-JP" dirty="0"/>
              <a:t>p&lt;=q</a:t>
            </a:r>
            <a:r>
              <a:rPr kumimoji="1" lang="ja-JP" altLang="en-US" dirty="0"/>
              <a:t>が成り立つとき，</a:t>
            </a:r>
            <a:r>
              <a:rPr kumimoji="1" lang="en-US" altLang="ja-JP" dirty="0"/>
              <a:t>P square subset equal Q</a:t>
            </a:r>
            <a:r>
              <a:rPr kumimoji="1" lang="ja-JP" altLang="en-US" dirty="0"/>
              <a:t>と表す．</a:t>
            </a:r>
            <a:endParaRPr kumimoji="1" lang="en-US" altLang="ja-JP" dirty="0"/>
          </a:p>
          <a:p>
            <a:r>
              <a:rPr kumimoji="1" lang="en-US" altLang="ja-JP" dirty="0"/>
              <a:t>P </a:t>
            </a:r>
            <a:r>
              <a:rPr kumimoji="1" lang="en-US" altLang="ja-JP" dirty="0" err="1"/>
              <a:t>sqsubseteq</a:t>
            </a:r>
            <a:r>
              <a:rPr kumimoji="1" lang="en-US" altLang="ja-JP" dirty="0"/>
              <a:t> Q</a:t>
            </a:r>
            <a:r>
              <a:rPr kumimoji="1" lang="ja-JP" altLang="en-US" dirty="0"/>
              <a:t>ならば</a:t>
            </a:r>
            <a:r>
              <a:rPr kumimoji="1" lang="en-US" altLang="ja-JP" dirty="0"/>
              <a:t>L(P)</a:t>
            </a:r>
            <a:r>
              <a:rPr kumimoji="1" lang="en-US" altLang="ja-JP" dirty="0" err="1"/>
              <a:t>subseteqL</a:t>
            </a:r>
            <a:r>
              <a:rPr kumimoji="1" lang="en-US" altLang="ja-JP" dirty="0"/>
              <a:t>(Q)</a:t>
            </a:r>
            <a:r>
              <a:rPr kumimoji="1" lang="ja-JP" altLang="en-US" dirty="0"/>
              <a:t>である．この逆は一般的に成り立たない．</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10</a:t>
            </a:fld>
            <a:endParaRPr kumimoji="1" lang="ja-JP" altLang="en-US"/>
          </a:p>
        </p:txBody>
      </p:sp>
    </p:spTree>
    <p:extLst>
      <p:ext uri="{BB962C8B-B14F-4D97-AF65-F5344CB8AC3E}">
        <p14:creationId xmlns:p14="http://schemas.microsoft.com/office/powerpoint/2010/main" val="3075295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次にメインであるコンパクト性について説明します．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11</a:t>
            </a:fld>
            <a:endParaRPr kumimoji="1" lang="ja-JP" altLang="en-US"/>
          </a:p>
        </p:txBody>
      </p:sp>
    </p:spTree>
    <p:extLst>
      <p:ext uri="{BB962C8B-B14F-4D97-AF65-F5344CB8AC3E}">
        <p14:creationId xmlns:p14="http://schemas.microsoft.com/office/powerpoint/2010/main" val="4099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コンパクト性の定義は，～です．</a:t>
            </a:r>
            <a:endParaRPr kumimoji="1" lang="en-US" altLang="ja-JP" dirty="0"/>
          </a:p>
          <a:p>
            <a:r>
              <a:rPr kumimoji="1" lang="ja-JP" altLang="en-US" dirty="0"/>
              <a:t>右のように，</a:t>
            </a:r>
            <a:r>
              <a:rPr kumimoji="1" lang="en-US" altLang="ja-JP" dirty="0"/>
              <a:t>L(p)</a:t>
            </a:r>
            <a:r>
              <a:rPr kumimoji="1" lang="ja-JP" altLang="en-US" dirty="0"/>
              <a:t>が</a:t>
            </a:r>
            <a:r>
              <a:rPr kumimoji="1" lang="en-US" altLang="ja-JP" dirty="0"/>
              <a:t>L(q1),L(q2)</a:t>
            </a:r>
            <a:r>
              <a:rPr kumimoji="1" lang="ja-JP" altLang="en-US" dirty="0"/>
              <a:t>といった言語の部分集合となるという事です．</a:t>
            </a:r>
            <a:endParaRPr kumimoji="1" lang="en-US" altLang="ja-JP" dirty="0"/>
          </a:p>
          <a:p>
            <a:r>
              <a:rPr kumimoji="1" lang="en-US" altLang="ja-JP" dirty="0"/>
              <a:t>RP+</a:t>
            </a:r>
            <a:r>
              <a:rPr kumimoji="1" lang="ja-JP" altLang="en-US" dirty="0"/>
              <a:t>の部分集合であるクラス</a:t>
            </a:r>
            <a:r>
              <a:rPr kumimoji="1" lang="en-US" altLang="ja-JP" dirty="0"/>
              <a:t>C</a:t>
            </a:r>
            <a:r>
              <a:rPr kumimoji="1" lang="ja-JP" altLang="en-US" dirty="0"/>
              <a:t>が包含に関する，コンパクト性を持つとき，補題</a:t>
            </a:r>
            <a:r>
              <a:rPr kumimoji="1" lang="en-US" altLang="ja-JP" dirty="0"/>
              <a:t>1</a:t>
            </a:r>
            <a:r>
              <a:rPr kumimoji="1" lang="ja-JP" altLang="en-US" dirty="0"/>
              <a:t>より，任意の</a:t>
            </a:r>
            <a:r>
              <a:rPr kumimoji="1" lang="en-US" altLang="ja-JP" dirty="0"/>
              <a:t>P,Q</a:t>
            </a:r>
            <a:r>
              <a:rPr kumimoji="1" lang="ja-JP" altLang="en-US" dirty="0"/>
              <a:t>に対して，</a:t>
            </a:r>
            <a:r>
              <a:rPr kumimoji="1" lang="en-US" altLang="ja-JP" dirty="0"/>
              <a:t>P</a:t>
            </a:r>
            <a:r>
              <a:rPr kumimoji="1" lang="ja-JP" altLang="en-US" dirty="0"/>
              <a:t> </a:t>
            </a:r>
            <a:r>
              <a:rPr kumimoji="1" lang="en-US" altLang="ja-JP" dirty="0" err="1"/>
              <a:t>sqsubseteq</a:t>
            </a:r>
            <a:r>
              <a:rPr kumimoji="1" lang="ja-JP" altLang="en-US" dirty="0"/>
              <a:t> </a:t>
            </a:r>
            <a:r>
              <a:rPr kumimoji="1" lang="en-US" altLang="ja-JP" dirty="0"/>
              <a:t>Q</a:t>
            </a:r>
            <a:r>
              <a:rPr kumimoji="1" lang="ja-JP" altLang="en-US" dirty="0"/>
              <a:t>ならばその時に限り，</a:t>
            </a:r>
            <a:r>
              <a:rPr kumimoji="1" lang="en-US" altLang="ja-JP" dirty="0"/>
              <a:t>L(P)</a:t>
            </a:r>
            <a:r>
              <a:rPr kumimoji="1" lang="ja-JP" altLang="en-US" dirty="0"/>
              <a:t>が</a:t>
            </a:r>
            <a:r>
              <a:rPr kumimoji="1" lang="en-US" altLang="ja-JP" dirty="0"/>
              <a:t>L(Q)</a:t>
            </a:r>
            <a:r>
              <a:rPr kumimoji="1" lang="ja-JP" altLang="en-US" dirty="0"/>
              <a:t>の部分集合であることが示せ，さまざまな計算が効率的に行えることが知られています．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12</a:t>
            </a:fld>
            <a:endParaRPr kumimoji="1" lang="ja-JP" altLang="en-US"/>
          </a:p>
        </p:txBody>
      </p:sp>
    </p:spTree>
    <p:extLst>
      <p:ext uri="{BB962C8B-B14F-4D97-AF65-F5344CB8AC3E}">
        <p14:creationId xmlns:p14="http://schemas.microsoft.com/office/powerpoint/2010/main" val="152313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Sato</a:t>
            </a:r>
            <a:r>
              <a:rPr kumimoji="1" lang="ja-JP" altLang="en-US" dirty="0" err="1"/>
              <a:t>らは</a:t>
            </a:r>
            <a:r>
              <a:rPr kumimoji="1" lang="ja-JP" altLang="en-US" dirty="0"/>
              <a:t>この定理</a:t>
            </a:r>
            <a:r>
              <a:rPr kumimoji="1" lang="en-US" altLang="ja-JP" dirty="0"/>
              <a:t>17</a:t>
            </a:r>
            <a:r>
              <a:rPr kumimoji="1" lang="ja-JP" altLang="en-US" dirty="0"/>
              <a:t>をこれらの補題を用い，証明を行っています．</a:t>
            </a:r>
            <a:endParaRPr kumimoji="1" lang="en-US" altLang="ja-JP" dirty="0"/>
          </a:p>
          <a:p>
            <a:r>
              <a:rPr kumimoji="1" lang="ja-JP" altLang="en-US" dirty="0"/>
              <a:t>しかし，補題</a:t>
            </a:r>
            <a:r>
              <a:rPr kumimoji="1" lang="en-US" altLang="ja-JP" dirty="0"/>
              <a:t>14</a:t>
            </a:r>
            <a:r>
              <a:rPr kumimoji="1" lang="ja-JP" altLang="en-US" dirty="0"/>
              <a:t>と補題</a:t>
            </a:r>
            <a:r>
              <a:rPr kumimoji="1" lang="en-US" altLang="ja-JP" dirty="0"/>
              <a:t>16</a:t>
            </a:r>
            <a:r>
              <a:rPr kumimoji="1" lang="ja-JP" altLang="en-US" dirty="0"/>
              <a:t>に反例が存在するため，その証明は誤りがあることが判明しました．</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13</a:t>
            </a:fld>
            <a:endParaRPr kumimoji="1" lang="ja-JP" altLang="en-US"/>
          </a:p>
        </p:txBody>
      </p:sp>
    </p:spTree>
    <p:extLst>
      <p:ext uri="{BB962C8B-B14F-4D97-AF65-F5344CB8AC3E}">
        <p14:creationId xmlns:p14="http://schemas.microsoft.com/office/powerpoint/2010/main" val="2069847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Sato</a:t>
            </a:r>
            <a:r>
              <a:rPr kumimoji="1" lang="ja-JP" altLang="en-US" dirty="0" err="1"/>
              <a:t>らは</a:t>
            </a:r>
            <a:r>
              <a:rPr kumimoji="1" lang="ja-JP" altLang="en-US" dirty="0"/>
              <a:t>この定理</a:t>
            </a:r>
            <a:r>
              <a:rPr kumimoji="1" lang="en-US" altLang="ja-JP" dirty="0"/>
              <a:t>17</a:t>
            </a:r>
            <a:r>
              <a:rPr kumimoji="1" lang="ja-JP" altLang="en-US" dirty="0"/>
              <a:t>をこれらの補題を用い，証明を行っています．</a:t>
            </a:r>
            <a:endParaRPr kumimoji="1" lang="en-US" altLang="ja-JP" dirty="0"/>
          </a:p>
          <a:p>
            <a:r>
              <a:rPr kumimoji="1" lang="ja-JP" altLang="en-US" dirty="0"/>
              <a:t>しかし，補題</a:t>
            </a:r>
            <a:r>
              <a:rPr kumimoji="1" lang="en-US" altLang="ja-JP" dirty="0"/>
              <a:t>14</a:t>
            </a:r>
            <a:r>
              <a:rPr kumimoji="1" lang="ja-JP" altLang="en-US" dirty="0"/>
              <a:t>と補題</a:t>
            </a:r>
            <a:r>
              <a:rPr kumimoji="1" lang="en-US" altLang="ja-JP" dirty="0"/>
              <a:t>16</a:t>
            </a:r>
            <a:r>
              <a:rPr kumimoji="1" lang="ja-JP" altLang="en-US" dirty="0"/>
              <a:t>に反例が存在するため，その証明は誤りがあることが判明しました．</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14</a:t>
            </a:fld>
            <a:endParaRPr kumimoji="1" lang="ja-JP" altLang="en-US"/>
          </a:p>
        </p:txBody>
      </p:sp>
    </p:spTree>
    <p:extLst>
      <p:ext uri="{BB962C8B-B14F-4D97-AF65-F5344CB8AC3E}">
        <p14:creationId xmlns:p14="http://schemas.microsoft.com/office/powerpoint/2010/main" val="478145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15</a:t>
            </a:fld>
            <a:endParaRPr kumimoji="1" lang="ja-JP" altLang="en-US"/>
          </a:p>
        </p:txBody>
      </p:sp>
    </p:spTree>
    <p:extLst>
      <p:ext uri="{BB962C8B-B14F-4D97-AF65-F5344CB8AC3E}">
        <p14:creationId xmlns:p14="http://schemas.microsoft.com/office/powerpoint/2010/main" val="4219505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16</a:t>
            </a:fld>
            <a:endParaRPr kumimoji="1" lang="ja-JP" altLang="en-US"/>
          </a:p>
        </p:txBody>
      </p:sp>
    </p:spTree>
    <p:extLst>
      <p:ext uri="{BB962C8B-B14F-4D97-AF65-F5344CB8AC3E}">
        <p14:creationId xmlns:p14="http://schemas.microsoft.com/office/powerpoint/2010/main" val="3736636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17</a:t>
            </a:fld>
            <a:endParaRPr kumimoji="1" lang="ja-JP" altLang="en-US"/>
          </a:p>
        </p:txBody>
      </p:sp>
    </p:spTree>
    <p:extLst>
      <p:ext uri="{BB962C8B-B14F-4D97-AF65-F5344CB8AC3E}">
        <p14:creationId xmlns:p14="http://schemas.microsoft.com/office/powerpoint/2010/main" val="3973572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18</a:t>
            </a:fld>
            <a:endParaRPr kumimoji="1" lang="ja-JP" altLang="en-US"/>
          </a:p>
        </p:txBody>
      </p:sp>
    </p:spTree>
    <p:extLst>
      <p:ext uri="{BB962C8B-B14F-4D97-AF65-F5344CB8AC3E}">
        <p14:creationId xmlns:p14="http://schemas.microsoft.com/office/powerpoint/2010/main" val="1308279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よって，本論文では，定理</a:t>
            </a:r>
            <a:r>
              <a:rPr kumimoji="1" lang="en-US" altLang="ja-JP" dirty="0"/>
              <a:t>3</a:t>
            </a:r>
            <a:r>
              <a:rPr kumimoji="1" lang="ja-JP" altLang="en-US" dirty="0"/>
              <a:t>として，以下の青色部分の補題と系を新たに与え，証明を行いました．</a:t>
            </a:r>
            <a:endParaRPr kumimoji="1" lang="en-US" altLang="ja-JP" dirty="0"/>
          </a:p>
          <a:p>
            <a:r>
              <a:rPr kumimoji="1" lang="ja-JP" altLang="en-US" dirty="0"/>
              <a:t>時間の都合上，最も重要となる補題</a:t>
            </a:r>
            <a:r>
              <a:rPr kumimoji="1" lang="en-US" altLang="ja-JP" dirty="0"/>
              <a:t>9</a:t>
            </a:r>
            <a:r>
              <a:rPr kumimoji="1" lang="ja-JP" altLang="en-US" dirty="0"/>
              <a:t>のみ説明します．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19</a:t>
            </a:fld>
            <a:endParaRPr kumimoji="1" lang="ja-JP" altLang="en-US"/>
          </a:p>
        </p:txBody>
      </p:sp>
    </p:spTree>
    <p:extLst>
      <p:ext uri="{BB962C8B-B14F-4D97-AF65-F5344CB8AC3E}">
        <p14:creationId xmlns:p14="http://schemas.microsoft.com/office/powerpoint/2010/main" val="3142151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a:t>
            </a:fld>
            <a:endParaRPr kumimoji="1" lang="ja-JP" altLang="en-US"/>
          </a:p>
        </p:txBody>
      </p:sp>
    </p:spTree>
    <p:extLst>
      <p:ext uri="{BB962C8B-B14F-4D97-AF65-F5344CB8AC3E}">
        <p14:creationId xmlns:p14="http://schemas.microsoft.com/office/powerpoint/2010/main" val="214235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20</a:t>
            </a:fld>
            <a:endParaRPr kumimoji="1" lang="ja-JP" altLang="en-US"/>
          </a:p>
        </p:txBody>
      </p:sp>
    </p:spTree>
    <p:extLst>
      <p:ext uri="{BB962C8B-B14F-4D97-AF65-F5344CB8AC3E}">
        <p14:creationId xmlns:p14="http://schemas.microsoft.com/office/powerpoint/2010/main" val="2994181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よって，本論文では，定理</a:t>
            </a:r>
            <a:r>
              <a:rPr kumimoji="1" lang="en-US" altLang="ja-JP" dirty="0"/>
              <a:t>3</a:t>
            </a:r>
            <a:r>
              <a:rPr kumimoji="1" lang="ja-JP" altLang="en-US" dirty="0"/>
              <a:t>として，以下の青色部分の補題と系を新たに与え，証明を行いました．</a:t>
            </a:r>
            <a:endParaRPr kumimoji="1" lang="en-US" altLang="ja-JP" dirty="0"/>
          </a:p>
          <a:p>
            <a:r>
              <a:rPr kumimoji="1" lang="ja-JP" altLang="en-US" dirty="0"/>
              <a:t>時間の都合上，最も重要となる補題</a:t>
            </a:r>
            <a:r>
              <a:rPr kumimoji="1" lang="en-US" altLang="ja-JP" dirty="0"/>
              <a:t>9</a:t>
            </a:r>
            <a:r>
              <a:rPr kumimoji="1" lang="ja-JP" altLang="en-US" dirty="0"/>
              <a:t>のみ説明します．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21</a:t>
            </a:fld>
            <a:endParaRPr kumimoji="1" lang="ja-JP" altLang="en-US"/>
          </a:p>
        </p:txBody>
      </p:sp>
    </p:spTree>
    <p:extLst>
      <p:ext uri="{BB962C8B-B14F-4D97-AF65-F5344CB8AC3E}">
        <p14:creationId xmlns:p14="http://schemas.microsoft.com/office/powerpoint/2010/main" val="4113580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補題</a:t>
            </a:r>
            <a:r>
              <a:rPr kumimoji="1" lang="en-US" altLang="ja-JP" dirty="0"/>
              <a:t>9</a:t>
            </a:r>
            <a:r>
              <a:rPr kumimoji="1" lang="ja-JP" altLang="en-US" dirty="0"/>
              <a:t>はこれらの条件が成り立つとき，任意の定数記号</a:t>
            </a:r>
            <a:r>
              <a:rPr kumimoji="1" lang="en-US" altLang="ja-JP" dirty="0" err="1"/>
              <a:t>a,b</a:t>
            </a:r>
            <a:r>
              <a:rPr kumimoji="1" lang="ja-JP" altLang="en-US" dirty="0"/>
              <a:t>に対し，ある</a:t>
            </a:r>
            <a:r>
              <a:rPr kumimoji="1" lang="en-US" altLang="ja-JP" dirty="0"/>
              <a:t>Q</a:t>
            </a:r>
            <a:r>
              <a:rPr kumimoji="1" lang="ja-JP" altLang="en-US" dirty="0"/>
              <a:t>に属する正規パターン</a:t>
            </a:r>
            <a:r>
              <a:rPr kumimoji="1" lang="en-US" altLang="ja-JP" dirty="0"/>
              <a:t>q</a:t>
            </a:r>
            <a:r>
              <a:rPr kumimoji="1" lang="ja-JP" altLang="en-US" dirty="0" err="1"/>
              <a:t>が存</a:t>
            </a:r>
            <a:r>
              <a:rPr kumimoji="1" lang="ja-JP" altLang="en-US" dirty="0"/>
              <a:t>在し，</a:t>
            </a:r>
            <a:r>
              <a:rPr kumimoji="1" lang="en-US" altLang="ja-JP" dirty="0"/>
              <a:t>p</a:t>
            </a:r>
            <a:r>
              <a:rPr kumimoji="1" lang="ja-JP" altLang="en-US" dirty="0"/>
              <a:t>の</a:t>
            </a:r>
            <a:r>
              <a:rPr kumimoji="1" lang="en-US" altLang="ja-JP" dirty="0"/>
              <a:t>x</a:t>
            </a:r>
            <a:r>
              <a:rPr kumimoji="1" lang="ja-JP" altLang="en-US" dirty="0"/>
              <a:t>を</a:t>
            </a:r>
            <a:r>
              <a:rPr kumimoji="1" lang="en-US" altLang="ja-JP" dirty="0"/>
              <a:t>ab</a:t>
            </a:r>
            <a:r>
              <a:rPr kumimoji="1" lang="ja-JP" altLang="en-US" dirty="0"/>
              <a:t>に置き換えたパターンが</a:t>
            </a:r>
            <a:r>
              <a:rPr kumimoji="1" lang="en-US" altLang="ja-JP" dirty="0"/>
              <a:t>q</a:t>
            </a:r>
            <a:r>
              <a:rPr kumimoji="1" lang="ja-JP" altLang="en-US" dirty="0"/>
              <a:t>の例化となっていれば，ある</a:t>
            </a:r>
            <a:r>
              <a:rPr kumimoji="1" lang="en-US" altLang="ja-JP" dirty="0"/>
              <a:t>Q</a:t>
            </a:r>
            <a:r>
              <a:rPr kumimoji="1" lang="ja-JP" altLang="en-US" dirty="0"/>
              <a:t>に属する</a:t>
            </a:r>
            <a:r>
              <a:rPr kumimoji="1" lang="en-US" altLang="ja-JP" dirty="0"/>
              <a:t>q</a:t>
            </a:r>
            <a:r>
              <a:rPr kumimoji="1" lang="ja-JP" altLang="en-US" dirty="0"/>
              <a:t>に対して，</a:t>
            </a:r>
            <a:r>
              <a:rPr kumimoji="1" lang="en-US" altLang="ja-JP" dirty="0"/>
              <a:t>p</a:t>
            </a:r>
            <a:r>
              <a:rPr kumimoji="1" lang="ja-JP" altLang="en-US" dirty="0"/>
              <a:t>の</a:t>
            </a:r>
            <a:r>
              <a:rPr kumimoji="1" lang="en-US" altLang="ja-JP" dirty="0"/>
              <a:t>x</a:t>
            </a:r>
            <a:r>
              <a:rPr kumimoji="1" lang="ja-JP" altLang="en-US" dirty="0"/>
              <a:t>を</a:t>
            </a:r>
            <a:r>
              <a:rPr kumimoji="1" lang="en-US" altLang="ja-JP" dirty="0" err="1"/>
              <a:t>xy</a:t>
            </a:r>
            <a:r>
              <a:rPr kumimoji="1" lang="ja-JP" altLang="en-US" dirty="0"/>
              <a:t>に置き換えたものが</a:t>
            </a:r>
            <a:r>
              <a:rPr kumimoji="1" lang="en-US" altLang="ja-JP" dirty="0"/>
              <a:t>q</a:t>
            </a:r>
            <a:r>
              <a:rPr kumimoji="1" lang="ja-JP" altLang="en-US" dirty="0"/>
              <a:t>の例化である．</a:t>
            </a:r>
            <a:endParaRPr kumimoji="1" lang="en-US" altLang="ja-JP" dirty="0"/>
          </a:p>
          <a:p>
            <a:r>
              <a:rPr kumimoji="1" lang="ja-JP" altLang="en-US" dirty="0"/>
              <a:t>この補題が示している事は，</a:t>
            </a:r>
            <a:r>
              <a:rPr kumimoji="1" lang="en-US" altLang="ja-JP" dirty="0"/>
              <a:t>k=3</a:t>
            </a:r>
            <a:r>
              <a:rPr kumimoji="1" lang="ja-JP" altLang="en-US" dirty="0"/>
              <a:t>のときを例として挙げると，</a:t>
            </a:r>
            <a:r>
              <a:rPr kumimoji="1" lang="en-US" altLang="ja-JP" dirty="0"/>
              <a:t>Σ</a:t>
            </a:r>
            <a:r>
              <a:rPr kumimoji="1" lang="ja-JP" altLang="en-US" dirty="0"/>
              <a:t>の要素数は少なくとも</a:t>
            </a:r>
            <a:r>
              <a:rPr kumimoji="1" lang="en-US" altLang="ja-JP" dirty="0"/>
              <a:t>5</a:t>
            </a:r>
            <a:r>
              <a:rPr kumimoji="1" lang="ja-JP" altLang="en-US" dirty="0"/>
              <a:t>個となります．</a:t>
            </a:r>
            <a:endParaRPr kumimoji="1" lang="en-US" altLang="ja-JP" dirty="0"/>
          </a:p>
          <a:p>
            <a:r>
              <a:rPr kumimoji="1" lang="ja-JP" altLang="en-US" dirty="0"/>
              <a:t>それらを</a:t>
            </a:r>
            <a:r>
              <a:rPr kumimoji="1" lang="en-US" altLang="ja-JP" dirty="0"/>
              <a:t>a1,a2,…,a5</a:t>
            </a:r>
            <a:r>
              <a:rPr kumimoji="1" lang="ja-JP" altLang="en-US" dirty="0"/>
              <a:t>とすると，</a:t>
            </a:r>
            <a:r>
              <a:rPr kumimoji="1" lang="en-US" altLang="ja-JP" dirty="0"/>
              <a:t>Q={q1,q2,q3}</a:t>
            </a:r>
            <a:r>
              <a:rPr kumimoji="1" lang="ja-JP" altLang="en-US" dirty="0"/>
              <a:t>に対して，</a:t>
            </a:r>
            <a:endParaRPr kumimoji="1" lang="en-US" altLang="ja-JP" dirty="0"/>
          </a:p>
          <a:p>
            <a:r>
              <a:rPr kumimoji="1" lang="en-US" altLang="ja-JP" dirty="0"/>
              <a:t>P</a:t>
            </a:r>
            <a:r>
              <a:rPr kumimoji="1" lang="ja-JP" altLang="en-US" dirty="0"/>
              <a:t>の</a:t>
            </a:r>
            <a:r>
              <a:rPr kumimoji="1" lang="en-US" altLang="ja-JP" dirty="0"/>
              <a:t>x</a:t>
            </a:r>
            <a:r>
              <a:rPr kumimoji="1" lang="ja-JP" altLang="en-US" dirty="0"/>
              <a:t>を</a:t>
            </a:r>
            <a:r>
              <a:rPr kumimoji="1" lang="en-US" altLang="ja-JP" dirty="0"/>
              <a:t>a1a1</a:t>
            </a:r>
            <a:r>
              <a:rPr kumimoji="1" lang="ja-JP" altLang="en-US" dirty="0"/>
              <a:t>に置き換えたものが</a:t>
            </a:r>
            <a:r>
              <a:rPr kumimoji="1" lang="en-US" altLang="ja-JP" dirty="0"/>
              <a:t>q2</a:t>
            </a:r>
            <a:r>
              <a:rPr kumimoji="1" lang="ja-JP" altLang="en-US" dirty="0"/>
              <a:t>の例化，</a:t>
            </a:r>
            <a:r>
              <a:rPr kumimoji="1" lang="en-US" altLang="ja-JP" dirty="0"/>
              <a:t>a1a2</a:t>
            </a:r>
            <a:r>
              <a:rPr kumimoji="1" lang="ja-JP" altLang="en-US" dirty="0"/>
              <a:t>に置き換えたものは</a:t>
            </a:r>
            <a:r>
              <a:rPr kumimoji="1" lang="en-US" altLang="ja-JP" dirty="0"/>
              <a:t>q1</a:t>
            </a:r>
            <a:r>
              <a:rPr kumimoji="1" lang="ja-JP" altLang="en-US" dirty="0"/>
              <a:t>の例化，のように，</a:t>
            </a:r>
            <a:r>
              <a:rPr kumimoji="1" lang="en-US" altLang="ja-JP" dirty="0"/>
              <a:t>a5a5</a:t>
            </a:r>
            <a:r>
              <a:rPr kumimoji="1" lang="ja-JP" altLang="en-US" dirty="0" err="1"/>
              <a:t>まで</a:t>
            </a:r>
            <a:r>
              <a:rPr kumimoji="1" lang="ja-JP" altLang="en-US" dirty="0"/>
              <a:t>置き換えたパターンが</a:t>
            </a:r>
            <a:r>
              <a:rPr kumimoji="1" lang="en-US" altLang="ja-JP" dirty="0"/>
              <a:t>q1,q2,q3</a:t>
            </a:r>
            <a:r>
              <a:rPr kumimoji="1" lang="ja-JP" altLang="en-US" dirty="0"/>
              <a:t>のいずれかの例化となっていたとき，</a:t>
            </a:r>
            <a:endParaRPr kumimoji="1" lang="en-US" altLang="ja-JP" dirty="0"/>
          </a:p>
          <a:p>
            <a:r>
              <a:rPr kumimoji="1" lang="en-US" altLang="ja-JP" dirty="0"/>
              <a:t>P</a:t>
            </a:r>
            <a:r>
              <a:rPr kumimoji="1" lang="ja-JP" altLang="en-US" dirty="0"/>
              <a:t>の</a:t>
            </a:r>
            <a:r>
              <a:rPr kumimoji="1" lang="en-US" altLang="ja-JP" dirty="0"/>
              <a:t>x</a:t>
            </a:r>
            <a:r>
              <a:rPr kumimoji="1" lang="ja-JP" altLang="en-US" dirty="0"/>
              <a:t>を</a:t>
            </a:r>
            <a:r>
              <a:rPr kumimoji="1" lang="en-US" altLang="ja-JP" dirty="0" err="1"/>
              <a:t>xy</a:t>
            </a:r>
            <a:r>
              <a:rPr kumimoji="1" lang="ja-JP" altLang="en-US" dirty="0"/>
              <a:t>に置き換えたものは</a:t>
            </a:r>
            <a:r>
              <a:rPr kumimoji="1" lang="en-US" altLang="ja-JP" dirty="0"/>
              <a:t>q1</a:t>
            </a:r>
            <a:r>
              <a:rPr kumimoji="1" lang="ja-JP" altLang="en-US" dirty="0"/>
              <a:t>の例化，</a:t>
            </a:r>
            <a:r>
              <a:rPr kumimoji="1" lang="en-US" altLang="ja-JP" dirty="0"/>
              <a:t>q2,q3</a:t>
            </a:r>
            <a:r>
              <a:rPr kumimoji="1" lang="ja-JP" altLang="en-US" dirty="0"/>
              <a:t>の例化，いずれかに当てはまるというものです．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22</a:t>
            </a:fld>
            <a:endParaRPr kumimoji="1" lang="ja-JP" altLang="en-US"/>
          </a:p>
        </p:txBody>
      </p:sp>
    </p:spTree>
    <p:extLst>
      <p:ext uri="{BB962C8B-B14F-4D97-AF65-F5344CB8AC3E}">
        <p14:creationId xmlns:p14="http://schemas.microsoft.com/office/powerpoint/2010/main" val="2922200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補題</a:t>
            </a:r>
            <a:r>
              <a:rPr kumimoji="1" lang="en-US" altLang="ja-JP" dirty="0"/>
              <a:t>9</a:t>
            </a:r>
            <a:r>
              <a:rPr kumimoji="1" lang="ja-JP" altLang="en-US" dirty="0"/>
              <a:t>はこれらの条件が成り立つとき，任意の定数記号</a:t>
            </a:r>
            <a:r>
              <a:rPr kumimoji="1" lang="en-US" altLang="ja-JP" dirty="0" err="1"/>
              <a:t>a,b</a:t>
            </a:r>
            <a:r>
              <a:rPr kumimoji="1" lang="ja-JP" altLang="en-US" dirty="0"/>
              <a:t>に対し，ある</a:t>
            </a:r>
            <a:r>
              <a:rPr kumimoji="1" lang="en-US" altLang="ja-JP" dirty="0"/>
              <a:t>Q</a:t>
            </a:r>
            <a:r>
              <a:rPr kumimoji="1" lang="ja-JP" altLang="en-US" dirty="0"/>
              <a:t>に属する正規パターン</a:t>
            </a:r>
            <a:r>
              <a:rPr kumimoji="1" lang="en-US" altLang="ja-JP" dirty="0"/>
              <a:t>q</a:t>
            </a:r>
            <a:r>
              <a:rPr kumimoji="1" lang="ja-JP" altLang="en-US" dirty="0" err="1"/>
              <a:t>が存</a:t>
            </a:r>
            <a:r>
              <a:rPr kumimoji="1" lang="ja-JP" altLang="en-US" dirty="0"/>
              <a:t>在し，</a:t>
            </a:r>
            <a:r>
              <a:rPr kumimoji="1" lang="en-US" altLang="ja-JP" dirty="0"/>
              <a:t>p</a:t>
            </a:r>
            <a:r>
              <a:rPr kumimoji="1" lang="ja-JP" altLang="en-US" dirty="0"/>
              <a:t>の</a:t>
            </a:r>
            <a:r>
              <a:rPr kumimoji="1" lang="en-US" altLang="ja-JP" dirty="0"/>
              <a:t>x</a:t>
            </a:r>
            <a:r>
              <a:rPr kumimoji="1" lang="ja-JP" altLang="en-US" dirty="0"/>
              <a:t>を</a:t>
            </a:r>
            <a:r>
              <a:rPr kumimoji="1" lang="en-US" altLang="ja-JP" dirty="0"/>
              <a:t>ab</a:t>
            </a:r>
            <a:r>
              <a:rPr kumimoji="1" lang="ja-JP" altLang="en-US" dirty="0"/>
              <a:t>に置き換えたパターンが</a:t>
            </a:r>
            <a:r>
              <a:rPr kumimoji="1" lang="en-US" altLang="ja-JP" dirty="0"/>
              <a:t>q</a:t>
            </a:r>
            <a:r>
              <a:rPr kumimoji="1" lang="ja-JP" altLang="en-US" dirty="0"/>
              <a:t>の例化となっていれば，ある</a:t>
            </a:r>
            <a:r>
              <a:rPr kumimoji="1" lang="en-US" altLang="ja-JP" dirty="0"/>
              <a:t>Q</a:t>
            </a:r>
            <a:r>
              <a:rPr kumimoji="1" lang="ja-JP" altLang="en-US" dirty="0"/>
              <a:t>に属する</a:t>
            </a:r>
            <a:r>
              <a:rPr kumimoji="1" lang="en-US" altLang="ja-JP" dirty="0"/>
              <a:t>q</a:t>
            </a:r>
            <a:r>
              <a:rPr kumimoji="1" lang="ja-JP" altLang="en-US" dirty="0"/>
              <a:t>に対して，</a:t>
            </a:r>
            <a:r>
              <a:rPr kumimoji="1" lang="en-US" altLang="ja-JP" dirty="0"/>
              <a:t>p</a:t>
            </a:r>
            <a:r>
              <a:rPr kumimoji="1" lang="ja-JP" altLang="en-US" dirty="0"/>
              <a:t>の</a:t>
            </a:r>
            <a:r>
              <a:rPr kumimoji="1" lang="en-US" altLang="ja-JP" dirty="0"/>
              <a:t>x</a:t>
            </a:r>
            <a:r>
              <a:rPr kumimoji="1" lang="ja-JP" altLang="en-US" dirty="0"/>
              <a:t>を</a:t>
            </a:r>
            <a:r>
              <a:rPr kumimoji="1" lang="en-US" altLang="ja-JP" dirty="0" err="1"/>
              <a:t>xy</a:t>
            </a:r>
            <a:r>
              <a:rPr kumimoji="1" lang="ja-JP" altLang="en-US" dirty="0"/>
              <a:t>に置き換えたものが</a:t>
            </a:r>
            <a:r>
              <a:rPr kumimoji="1" lang="en-US" altLang="ja-JP" dirty="0"/>
              <a:t>q</a:t>
            </a:r>
            <a:r>
              <a:rPr kumimoji="1" lang="ja-JP" altLang="en-US" dirty="0"/>
              <a:t>の例化である．</a:t>
            </a:r>
            <a:endParaRPr kumimoji="1" lang="en-US" altLang="ja-JP" dirty="0"/>
          </a:p>
          <a:p>
            <a:r>
              <a:rPr kumimoji="1" lang="ja-JP" altLang="en-US" dirty="0"/>
              <a:t>この補題が示している事は，</a:t>
            </a:r>
            <a:r>
              <a:rPr kumimoji="1" lang="en-US" altLang="ja-JP" dirty="0"/>
              <a:t>k=3</a:t>
            </a:r>
            <a:r>
              <a:rPr kumimoji="1" lang="ja-JP" altLang="en-US" dirty="0"/>
              <a:t>のときを例として挙げると，</a:t>
            </a:r>
            <a:r>
              <a:rPr kumimoji="1" lang="en-US" altLang="ja-JP" dirty="0"/>
              <a:t>Σ</a:t>
            </a:r>
            <a:r>
              <a:rPr kumimoji="1" lang="ja-JP" altLang="en-US" dirty="0"/>
              <a:t>の要素数は少なくとも</a:t>
            </a:r>
            <a:r>
              <a:rPr kumimoji="1" lang="en-US" altLang="ja-JP" dirty="0"/>
              <a:t>5</a:t>
            </a:r>
            <a:r>
              <a:rPr kumimoji="1" lang="ja-JP" altLang="en-US" dirty="0"/>
              <a:t>個となります．</a:t>
            </a:r>
            <a:endParaRPr kumimoji="1" lang="en-US" altLang="ja-JP" dirty="0"/>
          </a:p>
          <a:p>
            <a:r>
              <a:rPr kumimoji="1" lang="ja-JP" altLang="en-US" dirty="0"/>
              <a:t>それらを</a:t>
            </a:r>
            <a:r>
              <a:rPr kumimoji="1" lang="en-US" altLang="ja-JP" dirty="0"/>
              <a:t>a1,a2,…,a5</a:t>
            </a:r>
            <a:r>
              <a:rPr kumimoji="1" lang="ja-JP" altLang="en-US" dirty="0"/>
              <a:t>とすると，</a:t>
            </a:r>
            <a:r>
              <a:rPr kumimoji="1" lang="en-US" altLang="ja-JP" dirty="0"/>
              <a:t>Q={q1,q2,q3}</a:t>
            </a:r>
            <a:r>
              <a:rPr kumimoji="1" lang="ja-JP" altLang="en-US" dirty="0"/>
              <a:t>に対して，</a:t>
            </a:r>
            <a:endParaRPr kumimoji="1" lang="en-US" altLang="ja-JP" dirty="0"/>
          </a:p>
          <a:p>
            <a:r>
              <a:rPr kumimoji="1" lang="en-US" altLang="ja-JP" dirty="0"/>
              <a:t>P</a:t>
            </a:r>
            <a:r>
              <a:rPr kumimoji="1" lang="ja-JP" altLang="en-US" dirty="0"/>
              <a:t>の</a:t>
            </a:r>
            <a:r>
              <a:rPr kumimoji="1" lang="en-US" altLang="ja-JP" dirty="0"/>
              <a:t>x</a:t>
            </a:r>
            <a:r>
              <a:rPr kumimoji="1" lang="ja-JP" altLang="en-US" dirty="0"/>
              <a:t>を</a:t>
            </a:r>
            <a:r>
              <a:rPr kumimoji="1" lang="en-US" altLang="ja-JP" dirty="0"/>
              <a:t>a1a1</a:t>
            </a:r>
            <a:r>
              <a:rPr kumimoji="1" lang="ja-JP" altLang="en-US" dirty="0"/>
              <a:t>に置き換えたものが</a:t>
            </a:r>
            <a:r>
              <a:rPr kumimoji="1" lang="en-US" altLang="ja-JP" dirty="0"/>
              <a:t>q2</a:t>
            </a:r>
            <a:r>
              <a:rPr kumimoji="1" lang="ja-JP" altLang="en-US" dirty="0"/>
              <a:t>の例化，</a:t>
            </a:r>
            <a:r>
              <a:rPr kumimoji="1" lang="en-US" altLang="ja-JP" dirty="0"/>
              <a:t>a1a2</a:t>
            </a:r>
            <a:r>
              <a:rPr kumimoji="1" lang="ja-JP" altLang="en-US" dirty="0"/>
              <a:t>に置き換えたものは</a:t>
            </a:r>
            <a:r>
              <a:rPr kumimoji="1" lang="en-US" altLang="ja-JP" dirty="0"/>
              <a:t>q1</a:t>
            </a:r>
            <a:r>
              <a:rPr kumimoji="1" lang="ja-JP" altLang="en-US" dirty="0"/>
              <a:t>の例化，のように，</a:t>
            </a:r>
            <a:r>
              <a:rPr kumimoji="1" lang="en-US" altLang="ja-JP" dirty="0"/>
              <a:t>a5a5</a:t>
            </a:r>
            <a:r>
              <a:rPr kumimoji="1" lang="ja-JP" altLang="en-US" dirty="0" err="1"/>
              <a:t>まで</a:t>
            </a:r>
            <a:r>
              <a:rPr kumimoji="1" lang="ja-JP" altLang="en-US" dirty="0"/>
              <a:t>置き換えたパターンが</a:t>
            </a:r>
            <a:r>
              <a:rPr kumimoji="1" lang="en-US" altLang="ja-JP" dirty="0"/>
              <a:t>q1,q2,q3</a:t>
            </a:r>
            <a:r>
              <a:rPr kumimoji="1" lang="ja-JP" altLang="en-US" dirty="0"/>
              <a:t>のいずれかの例化となっていたとき，</a:t>
            </a:r>
            <a:endParaRPr kumimoji="1" lang="en-US" altLang="ja-JP" dirty="0"/>
          </a:p>
          <a:p>
            <a:r>
              <a:rPr kumimoji="1" lang="en-US" altLang="ja-JP" dirty="0"/>
              <a:t>P</a:t>
            </a:r>
            <a:r>
              <a:rPr kumimoji="1" lang="ja-JP" altLang="en-US" dirty="0"/>
              <a:t>の</a:t>
            </a:r>
            <a:r>
              <a:rPr kumimoji="1" lang="en-US" altLang="ja-JP" dirty="0"/>
              <a:t>x</a:t>
            </a:r>
            <a:r>
              <a:rPr kumimoji="1" lang="ja-JP" altLang="en-US" dirty="0"/>
              <a:t>を</a:t>
            </a:r>
            <a:r>
              <a:rPr kumimoji="1" lang="en-US" altLang="ja-JP" dirty="0" err="1"/>
              <a:t>xy</a:t>
            </a:r>
            <a:r>
              <a:rPr kumimoji="1" lang="ja-JP" altLang="en-US" dirty="0"/>
              <a:t>に置き換えたものは</a:t>
            </a:r>
            <a:r>
              <a:rPr kumimoji="1" lang="en-US" altLang="ja-JP" dirty="0"/>
              <a:t>q1</a:t>
            </a:r>
            <a:r>
              <a:rPr kumimoji="1" lang="ja-JP" altLang="en-US" dirty="0"/>
              <a:t>の例化，</a:t>
            </a:r>
            <a:r>
              <a:rPr kumimoji="1" lang="en-US" altLang="ja-JP" dirty="0"/>
              <a:t>q2,q3</a:t>
            </a:r>
            <a:r>
              <a:rPr kumimoji="1" lang="ja-JP" altLang="en-US" dirty="0"/>
              <a:t>の例化，いずれかに当てはまるというものです．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23</a:t>
            </a:fld>
            <a:endParaRPr kumimoji="1" lang="ja-JP" altLang="en-US"/>
          </a:p>
        </p:txBody>
      </p:sp>
    </p:spTree>
    <p:extLst>
      <p:ext uri="{BB962C8B-B14F-4D97-AF65-F5344CB8AC3E}">
        <p14:creationId xmlns:p14="http://schemas.microsoft.com/office/powerpoint/2010/main" val="250709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この証明は長さ</a:t>
            </a:r>
            <a:r>
              <a:rPr kumimoji="1" lang="en-US" altLang="ja-JP" dirty="0"/>
              <a:t>2</a:t>
            </a:r>
            <a:r>
              <a:rPr kumimoji="1" lang="ja-JP" altLang="en-US" dirty="0"/>
              <a:t>の記号列の</a:t>
            </a:r>
            <a:r>
              <a:rPr kumimoji="1" lang="en-US" altLang="ja-JP" dirty="0"/>
              <a:t>1</a:t>
            </a:r>
            <a:r>
              <a:rPr kumimoji="1" lang="ja-JP" altLang="en-US" dirty="0"/>
              <a:t>文字目と</a:t>
            </a:r>
            <a:r>
              <a:rPr kumimoji="1" lang="en-US" altLang="ja-JP" dirty="0"/>
              <a:t>2</a:t>
            </a:r>
            <a:r>
              <a:rPr kumimoji="1" lang="ja-JP" altLang="en-US" dirty="0"/>
              <a:t>文字目をそれぞれ頂点とした</a:t>
            </a:r>
            <a:r>
              <a:rPr kumimoji="1" lang="en-US" altLang="ja-JP" dirty="0"/>
              <a:t>2</a:t>
            </a:r>
            <a:r>
              <a:rPr kumimoji="1" lang="ja-JP" altLang="en-US" dirty="0"/>
              <a:t>部グラフで考えます．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24</a:t>
            </a:fld>
            <a:endParaRPr kumimoji="1" lang="ja-JP" altLang="en-US"/>
          </a:p>
        </p:txBody>
      </p:sp>
    </p:spTree>
    <p:extLst>
      <p:ext uri="{BB962C8B-B14F-4D97-AF65-F5344CB8AC3E}">
        <p14:creationId xmlns:p14="http://schemas.microsoft.com/office/powerpoint/2010/main" val="2450708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この証明は長さ</a:t>
            </a:r>
            <a:r>
              <a:rPr kumimoji="1" lang="en-US" altLang="ja-JP" dirty="0"/>
              <a:t>2</a:t>
            </a:r>
            <a:r>
              <a:rPr kumimoji="1" lang="ja-JP" altLang="en-US" dirty="0"/>
              <a:t>の記号列の</a:t>
            </a:r>
            <a:r>
              <a:rPr kumimoji="1" lang="en-US" altLang="ja-JP" dirty="0"/>
              <a:t>1</a:t>
            </a:r>
            <a:r>
              <a:rPr kumimoji="1" lang="ja-JP" altLang="en-US" dirty="0"/>
              <a:t>文字目と</a:t>
            </a:r>
            <a:r>
              <a:rPr kumimoji="1" lang="en-US" altLang="ja-JP" dirty="0"/>
              <a:t>2</a:t>
            </a:r>
            <a:r>
              <a:rPr kumimoji="1" lang="ja-JP" altLang="en-US" dirty="0"/>
              <a:t>文字目をそれぞれ頂点とした</a:t>
            </a:r>
            <a:r>
              <a:rPr kumimoji="1" lang="en-US" altLang="ja-JP" dirty="0"/>
              <a:t>2</a:t>
            </a:r>
            <a:r>
              <a:rPr kumimoji="1" lang="ja-JP" altLang="en-US" dirty="0"/>
              <a:t>部グラフで考えます．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25</a:t>
            </a:fld>
            <a:endParaRPr kumimoji="1" lang="ja-JP" altLang="en-US"/>
          </a:p>
        </p:txBody>
      </p:sp>
    </p:spTree>
    <p:extLst>
      <p:ext uri="{BB962C8B-B14F-4D97-AF65-F5344CB8AC3E}">
        <p14:creationId xmlns:p14="http://schemas.microsoft.com/office/powerpoint/2010/main" val="3592524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この補題</a:t>
            </a:r>
            <a:r>
              <a:rPr kumimoji="1" lang="en-US" altLang="ja-JP" dirty="0"/>
              <a:t>9</a:t>
            </a:r>
            <a:r>
              <a:rPr kumimoji="1" lang="ja-JP" altLang="en-US" dirty="0"/>
              <a:t>と補題</a:t>
            </a:r>
            <a:r>
              <a:rPr kumimoji="1" lang="en-US" altLang="ja-JP" dirty="0"/>
              <a:t>10</a:t>
            </a:r>
            <a:r>
              <a:rPr kumimoji="1" lang="ja-JP" altLang="en-US" dirty="0"/>
              <a:t>より，定理</a:t>
            </a:r>
            <a:r>
              <a:rPr kumimoji="1" lang="en-US" altLang="ja-JP" dirty="0"/>
              <a:t>3</a:t>
            </a:r>
            <a:r>
              <a:rPr kumimoji="1" lang="ja-JP" altLang="en-US" dirty="0"/>
              <a:t>が証明できます．</a:t>
            </a:r>
            <a:endParaRPr kumimoji="1" lang="en-US" altLang="ja-JP" dirty="0"/>
          </a:p>
          <a:p>
            <a:r>
              <a:rPr kumimoji="1" lang="ja-JP" altLang="en-US" dirty="0"/>
              <a:t>この定理は</a:t>
            </a:r>
            <a:r>
              <a:rPr kumimoji="1" lang="en-US" altLang="ja-JP" dirty="0"/>
              <a:t>k</a:t>
            </a:r>
            <a:r>
              <a:rPr kumimoji="1" lang="ja-JP" altLang="en-US" dirty="0"/>
              <a:t>が</a:t>
            </a:r>
            <a:r>
              <a:rPr kumimoji="1" lang="en-US" altLang="ja-JP" dirty="0"/>
              <a:t>3</a:t>
            </a:r>
            <a:r>
              <a:rPr kumimoji="1" lang="ja-JP" altLang="en-US" dirty="0"/>
              <a:t>以上のときですが，</a:t>
            </a:r>
            <a:r>
              <a:rPr kumimoji="1" lang="en-US" altLang="ja-JP" dirty="0"/>
              <a:t>k=2</a:t>
            </a:r>
            <a:r>
              <a:rPr kumimoji="1" lang="ja-JP" altLang="en-US" dirty="0"/>
              <a:t>のときは</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26</a:t>
            </a:fld>
            <a:endParaRPr kumimoji="1" lang="ja-JP" altLang="en-US"/>
          </a:p>
        </p:txBody>
      </p:sp>
    </p:spTree>
    <p:extLst>
      <p:ext uri="{BB962C8B-B14F-4D97-AF65-F5344CB8AC3E}">
        <p14:creationId xmlns:p14="http://schemas.microsoft.com/office/powerpoint/2010/main" val="3209275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この補題</a:t>
            </a:r>
            <a:r>
              <a:rPr kumimoji="1" lang="en-US" altLang="ja-JP" dirty="0"/>
              <a:t>9</a:t>
            </a:r>
            <a:r>
              <a:rPr kumimoji="1" lang="ja-JP" altLang="en-US" dirty="0"/>
              <a:t>と補題</a:t>
            </a:r>
            <a:r>
              <a:rPr kumimoji="1" lang="en-US" altLang="ja-JP" dirty="0"/>
              <a:t>10</a:t>
            </a:r>
            <a:r>
              <a:rPr kumimoji="1" lang="ja-JP" altLang="en-US" dirty="0"/>
              <a:t>より，定理</a:t>
            </a:r>
            <a:r>
              <a:rPr kumimoji="1" lang="en-US" altLang="ja-JP" dirty="0"/>
              <a:t>3</a:t>
            </a:r>
            <a:r>
              <a:rPr kumimoji="1" lang="ja-JP" altLang="en-US" dirty="0"/>
              <a:t>が証明できます．</a:t>
            </a:r>
            <a:endParaRPr kumimoji="1" lang="en-US" altLang="ja-JP" dirty="0"/>
          </a:p>
          <a:p>
            <a:r>
              <a:rPr kumimoji="1" lang="ja-JP" altLang="en-US" dirty="0"/>
              <a:t>この定理は</a:t>
            </a:r>
            <a:r>
              <a:rPr kumimoji="1" lang="en-US" altLang="ja-JP" dirty="0"/>
              <a:t>k</a:t>
            </a:r>
            <a:r>
              <a:rPr kumimoji="1" lang="ja-JP" altLang="en-US" dirty="0"/>
              <a:t>が</a:t>
            </a:r>
            <a:r>
              <a:rPr kumimoji="1" lang="en-US" altLang="ja-JP" dirty="0"/>
              <a:t>3</a:t>
            </a:r>
            <a:r>
              <a:rPr kumimoji="1" lang="ja-JP" altLang="en-US" dirty="0"/>
              <a:t>以上のときですが，</a:t>
            </a:r>
            <a:r>
              <a:rPr kumimoji="1" lang="en-US" altLang="ja-JP" dirty="0"/>
              <a:t>k=2</a:t>
            </a:r>
            <a:r>
              <a:rPr kumimoji="1" lang="ja-JP" altLang="en-US" dirty="0"/>
              <a:t>のときは</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27</a:t>
            </a:fld>
            <a:endParaRPr kumimoji="1" lang="ja-JP" altLang="en-US"/>
          </a:p>
        </p:txBody>
      </p:sp>
    </p:spTree>
    <p:extLst>
      <p:ext uri="{BB962C8B-B14F-4D97-AF65-F5344CB8AC3E}">
        <p14:creationId xmlns:p14="http://schemas.microsoft.com/office/powerpoint/2010/main" val="644070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次に目的の</a:t>
            </a:r>
            <a:r>
              <a:rPr kumimoji="1" lang="en-US" altLang="ja-JP" dirty="0"/>
              <a:t>2</a:t>
            </a:r>
            <a:r>
              <a:rPr kumimoji="1" lang="ja-JP" altLang="en-US" dirty="0"/>
              <a:t>つ目である非隣接変数正規パターンについて説明します．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28</a:t>
            </a:fld>
            <a:endParaRPr kumimoji="1" lang="ja-JP" altLang="en-US"/>
          </a:p>
        </p:txBody>
      </p:sp>
    </p:spTree>
    <p:extLst>
      <p:ext uri="{BB962C8B-B14F-4D97-AF65-F5344CB8AC3E}">
        <p14:creationId xmlns:p14="http://schemas.microsoft.com/office/powerpoint/2010/main" val="194043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隣接した変数記号を持たない正規パターンを「非隣接変数正規パターン」という．</a:t>
            </a:r>
            <a:endParaRPr kumimoji="1" lang="en-US" altLang="ja-JP" dirty="0"/>
          </a:p>
          <a:p>
            <a:r>
              <a:rPr kumimoji="1" lang="en-US" altLang="ja-JP" dirty="0"/>
              <a:t>P=</a:t>
            </a:r>
            <a:r>
              <a:rPr kumimoji="1" lang="en-US" altLang="ja-JP" dirty="0" err="1"/>
              <a:t>abxyb</a:t>
            </a:r>
            <a:r>
              <a:rPr kumimoji="1" lang="ja-JP" altLang="en-US" dirty="0"/>
              <a:t>は</a:t>
            </a:r>
            <a:r>
              <a:rPr kumimoji="1" lang="en-US" altLang="ja-JP" dirty="0" err="1"/>
              <a:t>xy</a:t>
            </a:r>
            <a:r>
              <a:rPr kumimoji="1" lang="ja-JP" altLang="en-US" dirty="0"/>
              <a:t>が隣接しているので，非隣接変数正規パターンでありませんが，</a:t>
            </a:r>
            <a:r>
              <a:rPr kumimoji="1" lang="en-US" altLang="ja-JP" dirty="0"/>
              <a:t>p’</a:t>
            </a:r>
            <a:r>
              <a:rPr kumimoji="1" lang="ja-JP" altLang="en-US" dirty="0"/>
              <a:t>は非隣接変数正規パターンです．</a:t>
            </a:r>
            <a:endParaRPr kumimoji="1" lang="en-US" altLang="ja-JP" dirty="0"/>
          </a:p>
          <a:p>
            <a:r>
              <a:rPr kumimoji="1" lang="ja-JP" altLang="en-US" dirty="0"/>
              <a:t>正規パターンの時と同様に，</a:t>
            </a:r>
            <a:r>
              <a:rPr kumimoji="1" lang="en-US" altLang="ja-JP" dirty="0"/>
              <a:t>RPNAV</a:t>
            </a:r>
            <a:r>
              <a:rPr kumimoji="1" lang="ja-JP" altLang="en-US" dirty="0"/>
              <a:t>として，それぞれ定義します．</a:t>
            </a:r>
            <a:endParaRPr kumimoji="1" lang="en-US" altLang="ja-JP" dirty="0"/>
          </a:p>
          <a:p>
            <a:r>
              <a:rPr kumimoji="1" lang="ja-JP" altLang="en-US" dirty="0"/>
              <a:t>このとき，定理</a:t>
            </a:r>
            <a:r>
              <a:rPr kumimoji="1" lang="en-US" altLang="ja-JP" dirty="0"/>
              <a:t>6</a:t>
            </a:r>
            <a:r>
              <a:rPr kumimoji="1" lang="ja-JP" altLang="en-US" dirty="0"/>
              <a:t>として，これらの条件が成り立つとき，</a:t>
            </a:r>
            <a:r>
              <a:rPr kumimoji="1" lang="en-US" altLang="ja-JP" dirty="0"/>
              <a:t>(</a:t>
            </a:r>
            <a:r>
              <a:rPr kumimoji="1" lang="en-US" altLang="ja-JP" dirty="0" err="1"/>
              <a:t>i</a:t>
            </a:r>
            <a:r>
              <a:rPr kumimoji="1" lang="en-US" altLang="ja-JP" dirty="0"/>
              <a:t>),(ii),(iii)</a:t>
            </a:r>
            <a:r>
              <a:rPr kumimoji="1" lang="ja-JP" altLang="en-US" dirty="0"/>
              <a:t>は同値であることが言えます．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29</a:t>
            </a:fld>
            <a:endParaRPr kumimoji="1" lang="ja-JP" altLang="en-US"/>
          </a:p>
        </p:txBody>
      </p:sp>
    </p:spTree>
    <p:extLst>
      <p:ext uri="{BB962C8B-B14F-4D97-AF65-F5344CB8AC3E}">
        <p14:creationId xmlns:p14="http://schemas.microsoft.com/office/powerpoint/2010/main" val="365811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背景として，深層学習モデルは内部構造が理解しずらく，予測根拠が不明であるブラックボックス型の学習モデルとして知られています．</a:t>
            </a:r>
            <a:endParaRPr kumimoji="1" lang="en-US" altLang="ja-JP" dirty="0"/>
          </a:p>
          <a:p>
            <a:r>
              <a:rPr kumimoji="1" lang="ja-JP" altLang="en-US" dirty="0"/>
              <a:t>近年，このブラックボックス型の学習モデルから，予測根拠を人間に理解可能なモデルで可視化し，高い信頼性が要求される分野に応用しようという研究が盛んに行われています．</a:t>
            </a:r>
            <a:endParaRPr kumimoji="1" lang="en-US" altLang="ja-JP" dirty="0"/>
          </a:p>
          <a:p>
            <a:r>
              <a:rPr kumimoji="1" lang="ja-JP" altLang="en-US" dirty="0"/>
              <a:t>私たちは，自然言語処理で広く利用されている深層学習モデル</a:t>
            </a:r>
            <a:r>
              <a:rPr kumimoji="1" lang="en-US" altLang="ja-JP" dirty="0"/>
              <a:t>LSTM</a:t>
            </a:r>
            <a:r>
              <a:rPr kumimoji="1" lang="ja-JP" altLang="en-US" dirty="0"/>
              <a:t>に対し，自然言語のモデルであるパターン言語に対する質問学習アルゴリズムを応用した可視化手法を提案しました．</a:t>
            </a:r>
            <a:endParaRPr kumimoji="1" lang="en-US" altLang="ja-JP" dirty="0"/>
          </a:p>
          <a:p>
            <a:r>
              <a:rPr kumimoji="1" lang="ja-JP" altLang="en-US" dirty="0"/>
              <a:t>目標言語</a:t>
            </a:r>
            <a:r>
              <a:rPr kumimoji="1" lang="en-US" altLang="ja-JP" dirty="0"/>
              <a:t>L(π*)</a:t>
            </a:r>
            <a:r>
              <a:rPr kumimoji="1" lang="ja-JP" altLang="en-US" dirty="0"/>
              <a:t>を表現できるような</a:t>
            </a:r>
            <a:r>
              <a:rPr kumimoji="1" lang="en-US" altLang="ja-JP" dirty="0"/>
              <a:t>L(π)</a:t>
            </a:r>
            <a:r>
              <a:rPr kumimoji="1" lang="ja-JP" altLang="en-US" dirty="0"/>
              <a:t>の正規パターン</a:t>
            </a:r>
            <a:r>
              <a:rPr kumimoji="1" lang="en-US" altLang="ja-JP" dirty="0"/>
              <a:t>π</a:t>
            </a:r>
            <a:r>
              <a:rPr kumimoji="1" lang="ja-JP" altLang="en-US" dirty="0"/>
              <a:t>を出力します．</a:t>
            </a:r>
            <a:endParaRPr kumimoji="1" lang="en-US" altLang="ja-JP" dirty="0"/>
          </a:p>
          <a:p>
            <a:r>
              <a:rPr kumimoji="1" lang="ja-JP" altLang="en-US" dirty="0"/>
              <a:t>予測根拠を</a:t>
            </a:r>
            <a:r>
              <a:rPr kumimoji="1" lang="en-US" altLang="ja-JP" dirty="0"/>
              <a:t>1</a:t>
            </a:r>
            <a:r>
              <a:rPr kumimoji="1" lang="ja-JP" altLang="en-US" dirty="0" err="1"/>
              <a:t>つの</a:t>
            </a:r>
            <a:r>
              <a:rPr kumimoji="1" lang="ja-JP" altLang="en-US" dirty="0"/>
              <a:t>パターン言語のみで表現することは，難しい場合が多いため，複数のパターン言語の和に拡張していくことが重要である．</a:t>
            </a:r>
            <a:endParaRPr kumimoji="1" lang="en-US" altLang="ja-JP" dirty="0"/>
          </a:p>
          <a:p>
            <a:r>
              <a:rPr kumimoji="1" lang="ja-JP" altLang="en-US" dirty="0"/>
              <a:t>よって，本論文では，パターン言語の有限和について考える．</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a:t>
            </a:fld>
            <a:endParaRPr kumimoji="1" lang="ja-JP" altLang="en-US"/>
          </a:p>
        </p:txBody>
      </p:sp>
    </p:spTree>
    <p:extLst>
      <p:ext uri="{BB962C8B-B14F-4D97-AF65-F5344CB8AC3E}">
        <p14:creationId xmlns:p14="http://schemas.microsoft.com/office/powerpoint/2010/main" val="577714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隣接した変数記号を持たない正規パターンを「非隣接変数正規パターン」という．</a:t>
            </a:r>
            <a:endParaRPr kumimoji="1" lang="en-US" altLang="ja-JP" dirty="0"/>
          </a:p>
          <a:p>
            <a:r>
              <a:rPr kumimoji="1" lang="en-US" altLang="ja-JP" dirty="0"/>
              <a:t>P=</a:t>
            </a:r>
            <a:r>
              <a:rPr kumimoji="1" lang="en-US" altLang="ja-JP" dirty="0" err="1"/>
              <a:t>abxyb</a:t>
            </a:r>
            <a:r>
              <a:rPr kumimoji="1" lang="ja-JP" altLang="en-US" dirty="0"/>
              <a:t>は</a:t>
            </a:r>
            <a:r>
              <a:rPr kumimoji="1" lang="en-US" altLang="ja-JP" dirty="0" err="1"/>
              <a:t>xy</a:t>
            </a:r>
            <a:r>
              <a:rPr kumimoji="1" lang="ja-JP" altLang="en-US" dirty="0"/>
              <a:t>が隣接しているので，非隣接変数正規パターンでありませんが，</a:t>
            </a:r>
            <a:r>
              <a:rPr kumimoji="1" lang="en-US" altLang="ja-JP" dirty="0"/>
              <a:t>p’</a:t>
            </a:r>
            <a:r>
              <a:rPr kumimoji="1" lang="ja-JP" altLang="en-US" dirty="0"/>
              <a:t>は非隣接変数正規パターンです．</a:t>
            </a:r>
            <a:endParaRPr kumimoji="1" lang="en-US" altLang="ja-JP" dirty="0"/>
          </a:p>
          <a:p>
            <a:r>
              <a:rPr kumimoji="1" lang="ja-JP" altLang="en-US" dirty="0"/>
              <a:t>正規パターンの時と同様に，</a:t>
            </a:r>
            <a:r>
              <a:rPr kumimoji="1" lang="en-US" altLang="ja-JP" dirty="0"/>
              <a:t>RPNAV</a:t>
            </a:r>
            <a:r>
              <a:rPr kumimoji="1" lang="ja-JP" altLang="en-US" dirty="0"/>
              <a:t>として，それぞれ定義します．</a:t>
            </a:r>
            <a:endParaRPr kumimoji="1" lang="en-US" altLang="ja-JP" dirty="0"/>
          </a:p>
          <a:p>
            <a:r>
              <a:rPr kumimoji="1" lang="ja-JP" altLang="en-US" dirty="0"/>
              <a:t>このとき，定理</a:t>
            </a:r>
            <a:r>
              <a:rPr kumimoji="1" lang="en-US" altLang="ja-JP" dirty="0"/>
              <a:t>6</a:t>
            </a:r>
            <a:r>
              <a:rPr kumimoji="1" lang="ja-JP" altLang="en-US" dirty="0"/>
              <a:t>として，これらの条件が成り立つとき，</a:t>
            </a:r>
            <a:r>
              <a:rPr kumimoji="1" lang="en-US" altLang="ja-JP" dirty="0"/>
              <a:t>(</a:t>
            </a:r>
            <a:r>
              <a:rPr kumimoji="1" lang="en-US" altLang="ja-JP" dirty="0" err="1"/>
              <a:t>i</a:t>
            </a:r>
            <a:r>
              <a:rPr kumimoji="1" lang="en-US" altLang="ja-JP" dirty="0"/>
              <a:t>),(ii),(iii)</a:t>
            </a:r>
            <a:r>
              <a:rPr kumimoji="1" lang="ja-JP" altLang="en-US" dirty="0"/>
              <a:t>は同値であることが言えます．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30</a:t>
            </a:fld>
            <a:endParaRPr kumimoji="1" lang="ja-JP" altLang="en-US"/>
          </a:p>
        </p:txBody>
      </p:sp>
    </p:spTree>
    <p:extLst>
      <p:ext uri="{BB962C8B-B14F-4D97-AF65-F5344CB8AC3E}">
        <p14:creationId xmlns:p14="http://schemas.microsoft.com/office/powerpoint/2010/main" val="3383447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なぜ，このように，示せるかというと，証明の考え方として，正規パターンとの違いがあります．</a:t>
            </a:r>
            <a:endParaRPr kumimoji="1" lang="en-US" altLang="ja-JP" dirty="0"/>
          </a:p>
          <a:p>
            <a:r>
              <a:rPr kumimoji="1" lang="ja-JP" altLang="en-US" dirty="0"/>
              <a:t>正規パターンにおいては，</a:t>
            </a:r>
            <a:r>
              <a:rPr kumimoji="1" lang="en-US" altLang="ja-JP" dirty="0"/>
              <a:t>p{x:=</a:t>
            </a:r>
            <a:r>
              <a:rPr kumimoji="1" lang="en-US" altLang="ja-JP" dirty="0" err="1"/>
              <a:t>xy</a:t>
            </a:r>
            <a:r>
              <a:rPr kumimoji="1" lang="en-US" altLang="ja-JP" dirty="0"/>
              <a:t>} q</a:t>
            </a:r>
            <a:r>
              <a:rPr kumimoji="1" lang="ja-JP" altLang="en-US" dirty="0"/>
              <a:t>の例化と示されたとき，</a:t>
            </a:r>
            <a:r>
              <a:rPr kumimoji="1" lang="en-US" altLang="ja-JP" dirty="0"/>
              <a:t>p</a:t>
            </a:r>
            <a:r>
              <a:rPr kumimoji="1" lang="ja-JP" altLang="en-US" dirty="0"/>
              <a:t>が</a:t>
            </a:r>
            <a:r>
              <a:rPr kumimoji="1" lang="en-US" altLang="ja-JP" dirty="0"/>
              <a:t>q</a:t>
            </a:r>
            <a:r>
              <a:rPr kumimoji="1" lang="ja-JP" altLang="en-US" dirty="0"/>
              <a:t>の例化であることをいうためには，青色部分の条件が必要となり，</a:t>
            </a:r>
            <a:r>
              <a:rPr kumimoji="1" lang="en-US" altLang="ja-JP" dirty="0"/>
              <a:t>Σ</a:t>
            </a:r>
            <a:r>
              <a:rPr kumimoji="1" lang="ja-JP" altLang="en-US" dirty="0"/>
              <a:t>の要素数が</a:t>
            </a:r>
            <a:r>
              <a:rPr kumimoji="1" lang="en-US" altLang="ja-JP" dirty="0"/>
              <a:t>2k-1</a:t>
            </a:r>
            <a:r>
              <a:rPr kumimoji="1" lang="ja-JP" altLang="en-US" dirty="0"/>
              <a:t>個となっていました．</a:t>
            </a:r>
            <a:endParaRPr kumimoji="1" lang="en-US" altLang="ja-JP" dirty="0"/>
          </a:p>
          <a:p>
            <a:r>
              <a:rPr kumimoji="1" lang="ja-JP" altLang="en-US" dirty="0"/>
              <a:t>非隣接変数正規パターンにおいては，</a:t>
            </a:r>
            <a:r>
              <a:rPr kumimoji="1" lang="en-US" altLang="ja-JP" dirty="0"/>
              <a:t>p{x:=</a:t>
            </a:r>
            <a:r>
              <a:rPr kumimoji="1" lang="en-US" altLang="ja-JP" dirty="0" err="1"/>
              <a:t>xy</a:t>
            </a:r>
            <a:r>
              <a:rPr kumimoji="1" lang="en-US" altLang="ja-JP" dirty="0"/>
              <a:t>} q1</a:t>
            </a:r>
            <a:r>
              <a:rPr kumimoji="1" lang="ja-JP" altLang="en-US" dirty="0"/>
              <a:t>の例化であれば，</a:t>
            </a:r>
            <a:r>
              <a:rPr kumimoji="1" lang="en-US" altLang="ja-JP" dirty="0"/>
              <a:t>q1</a:t>
            </a:r>
            <a:r>
              <a:rPr kumimoji="1" lang="ja-JP" altLang="en-US" dirty="0"/>
              <a:t>に</a:t>
            </a:r>
            <a:r>
              <a:rPr kumimoji="1" lang="en-US" altLang="ja-JP" dirty="0" err="1"/>
              <a:t>xy</a:t>
            </a:r>
            <a:r>
              <a:rPr kumimoji="1" lang="ja-JP" altLang="en-US" dirty="0"/>
              <a:t>が含まれていることは非隣接変数正規パターンであるので，考えられないので，</a:t>
            </a:r>
            <a:r>
              <a:rPr kumimoji="1" lang="en-US" altLang="ja-JP" dirty="0"/>
              <a:t>p</a:t>
            </a:r>
            <a:r>
              <a:rPr kumimoji="1" lang="ja-JP" altLang="en-US" dirty="0"/>
              <a:t>が</a:t>
            </a:r>
            <a:r>
              <a:rPr kumimoji="1" lang="en-US" altLang="ja-JP" dirty="0"/>
              <a:t>q</a:t>
            </a:r>
            <a:r>
              <a:rPr kumimoji="1" lang="ja-JP" altLang="en-US" dirty="0"/>
              <a:t>の例化であることが示せます．</a:t>
            </a:r>
            <a:endParaRPr kumimoji="1" lang="en-US" altLang="ja-JP" dirty="0"/>
          </a:p>
          <a:p>
            <a:r>
              <a:rPr kumimoji="1" lang="ja-JP" altLang="en-US" dirty="0"/>
              <a:t>よって，補題</a:t>
            </a:r>
            <a:r>
              <a:rPr kumimoji="1" lang="en-US" altLang="ja-JP" dirty="0"/>
              <a:t>9</a:t>
            </a:r>
            <a:r>
              <a:rPr kumimoji="1" lang="ja-JP" altLang="en-US" dirty="0"/>
              <a:t>より</a:t>
            </a:r>
            <a:r>
              <a:rPr kumimoji="1" lang="en-US" altLang="ja-JP" dirty="0"/>
              <a:t>k+2</a:t>
            </a:r>
            <a:r>
              <a:rPr kumimoji="1" lang="ja-JP" altLang="en-US" dirty="0"/>
              <a:t>で証明できます．</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31</a:t>
            </a:fld>
            <a:endParaRPr kumimoji="1" lang="ja-JP" altLang="en-US"/>
          </a:p>
        </p:txBody>
      </p:sp>
    </p:spTree>
    <p:extLst>
      <p:ext uri="{BB962C8B-B14F-4D97-AF65-F5344CB8AC3E}">
        <p14:creationId xmlns:p14="http://schemas.microsoft.com/office/powerpoint/2010/main" val="243178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32</a:t>
            </a:fld>
            <a:endParaRPr kumimoji="1" lang="ja-JP" altLang="en-US"/>
          </a:p>
        </p:txBody>
      </p:sp>
    </p:spTree>
    <p:extLst>
      <p:ext uri="{BB962C8B-B14F-4D97-AF65-F5344CB8AC3E}">
        <p14:creationId xmlns:p14="http://schemas.microsoft.com/office/powerpoint/2010/main" val="2816123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まとめはこのようになっています．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33</a:t>
            </a:fld>
            <a:endParaRPr kumimoji="1" lang="ja-JP" altLang="en-US"/>
          </a:p>
        </p:txBody>
      </p:sp>
    </p:spTree>
    <p:extLst>
      <p:ext uri="{BB962C8B-B14F-4D97-AF65-F5344CB8AC3E}">
        <p14:creationId xmlns:p14="http://schemas.microsoft.com/office/powerpoint/2010/main" val="3100913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34</a:t>
            </a:fld>
            <a:endParaRPr kumimoji="1" lang="ja-JP" altLang="en-US"/>
          </a:p>
        </p:txBody>
      </p:sp>
    </p:spTree>
    <p:extLst>
      <p:ext uri="{BB962C8B-B14F-4D97-AF65-F5344CB8AC3E}">
        <p14:creationId xmlns:p14="http://schemas.microsoft.com/office/powerpoint/2010/main" val="3785331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35</a:t>
            </a:fld>
            <a:endParaRPr kumimoji="1" lang="ja-JP" altLang="en-US"/>
          </a:p>
        </p:txBody>
      </p:sp>
    </p:spTree>
    <p:extLst>
      <p:ext uri="{BB962C8B-B14F-4D97-AF65-F5344CB8AC3E}">
        <p14:creationId xmlns:p14="http://schemas.microsoft.com/office/powerpoint/2010/main" val="4050066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まず，重要となってくる特徴集合の定義を説明します．</a:t>
            </a:r>
            <a:endParaRPr kumimoji="1" lang="en-US" altLang="ja-JP" dirty="0"/>
          </a:p>
          <a:p>
            <a:r>
              <a:rPr kumimoji="1" lang="ja-JP" altLang="en-US" dirty="0"/>
              <a:t>本論文では，この特徴集合を考えるうえで，</a:t>
            </a:r>
            <a:r>
              <a:rPr kumimoji="1" lang="en-US" altLang="ja-JP" dirty="0"/>
              <a:t>Sn(p)</a:t>
            </a:r>
            <a:r>
              <a:rPr kumimoji="1" lang="ja-JP" altLang="en-US" dirty="0"/>
              <a:t>という有限集合を定義します．</a:t>
            </a:r>
            <a:endParaRPr kumimoji="1" lang="en-US" altLang="ja-JP" dirty="0"/>
          </a:p>
          <a:p>
            <a:r>
              <a:rPr kumimoji="1" lang="en-US" altLang="ja-JP" dirty="0"/>
              <a:t>Sn(p)</a:t>
            </a:r>
            <a:r>
              <a:rPr kumimoji="1" lang="ja-JP" altLang="en-US" dirty="0"/>
              <a:t>とは</a:t>
            </a:r>
            <a:r>
              <a:rPr kumimoji="1" lang="en-US" altLang="ja-JP" dirty="0"/>
              <a:t>p</a:t>
            </a:r>
            <a:r>
              <a:rPr kumimoji="1" lang="ja-JP" altLang="en-US" dirty="0"/>
              <a:t>に含まれるすべての変数記号を，長さ</a:t>
            </a:r>
            <a:r>
              <a:rPr kumimoji="1" lang="en-US" altLang="ja-JP" dirty="0"/>
              <a:t>n</a:t>
            </a:r>
            <a:r>
              <a:rPr kumimoji="1" lang="ja-JP" altLang="en-US" dirty="0"/>
              <a:t>以下の定数記号列と置き換えることによって，得られる全ての定数記号列の集合である．</a:t>
            </a:r>
            <a:endParaRPr kumimoji="1" lang="en-US" altLang="ja-JP" dirty="0"/>
          </a:p>
          <a:p>
            <a:r>
              <a:rPr kumimoji="1" lang="ja-JP" altLang="en-US" dirty="0"/>
              <a:t>任意の</a:t>
            </a:r>
            <a:r>
              <a:rPr kumimoji="1" lang="en-US" altLang="ja-JP" dirty="0"/>
              <a:t>n</a:t>
            </a:r>
            <a:r>
              <a:rPr kumimoji="1" lang="ja-JP" altLang="en-US" dirty="0"/>
              <a:t>に対して，この関係が成り立ちます．</a:t>
            </a:r>
            <a:endParaRPr kumimoji="1" lang="en-US" altLang="ja-JP" dirty="0"/>
          </a:p>
          <a:p>
            <a:r>
              <a:rPr kumimoji="1" lang="ja-JP" altLang="en-US" dirty="0"/>
              <a:t>例を見ていただけると，</a:t>
            </a:r>
            <a:r>
              <a:rPr kumimoji="1" lang="en-US" altLang="ja-JP" dirty="0"/>
              <a:t>Sn(p)</a:t>
            </a:r>
            <a:r>
              <a:rPr kumimoji="1" lang="ja-JP" altLang="en-US" dirty="0"/>
              <a:t>について理解しやすいと思います．</a:t>
            </a:r>
            <a:endParaRPr kumimoji="1" lang="en-US" altLang="ja-JP" dirty="0"/>
          </a:p>
          <a:p>
            <a:r>
              <a:rPr kumimoji="1" lang="ja-JP" altLang="en-US" dirty="0"/>
              <a:t>この</a:t>
            </a:r>
            <a:r>
              <a:rPr kumimoji="1" lang="en-US" altLang="ja-JP" dirty="0"/>
              <a:t>Sn(p)</a:t>
            </a:r>
            <a:r>
              <a:rPr kumimoji="1" lang="ja-JP" altLang="en-US" dirty="0"/>
              <a:t>を定義したとき，定理</a:t>
            </a:r>
            <a:r>
              <a:rPr kumimoji="1" lang="en-US" altLang="ja-JP" dirty="0"/>
              <a:t>1</a:t>
            </a:r>
            <a:r>
              <a:rPr kumimoji="1" lang="ja-JP" altLang="en-US" dirty="0"/>
              <a:t>が示されています．</a:t>
            </a:r>
            <a:endParaRPr kumimoji="1" lang="en-US" altLang="ja-JP" dirty="0"/>
          </a:p>
          <a:p>
            <a:r>
              <a:rPr kumimoji="1" lang="ja-JP" altLang="en-US" dirty="0"/>
              <a:t>任意の</a:t>
            </a:r>
            <a:r>
              <a:rPr kumimoji="1" lang="en-US" altLang="ja-JP" dirty="0" err="1"/>
              <a:t>RPk</a:t>
            </a:r>
            <a:r>
              <a:rPr kumimoji="1" lang="ja-JP" altLang="en-US" dirty="0"/>
              <a:t>に属する</a:t>
            </a:r>
            <a:r>
              <a:rPr kumimoji="1" lang="en-US" altLang="ja-JP" dirty="0"/>
              <a:t>P</a:t>
            </a:r>
            <a:r>
              <a:rPr kumimoji="1" lang="ja-JP" altLang="en-US" dirty="0"/>
              <a:t>に対して，</a:t>
            </a:r>
            <a:r>
              <a:rPr kumimoji="1" lang="en-US" altLang="ja-JP" dirty="0"/>
              <a:t>Sn(P)</a:t>
            </a:r>
            <a:r>
              <a:rPr kumimoji="1" lang="ja-JP" altLang="en-US" dirty="0"/>
              <a:t>が</a:t>
            </a:r>
            <a:r>
              <a:rPr kumimoji="1" lang="en-US" altLang="ja-JP" dirty="0" err="1"/>
              <a:t>RPLk</a:t>
            </a:r>
            <a:r>
              <a:rPr kumimoji="1" lang="ja-JP" altLang="en-US" dirty="0"/>
              <a:t>内の正規パターン言語</a:t>
            </a:r>
            <a:r>
              <a:rPr kumimoji="1" lang="en-US" altLang="ja-JP" dirty="0"/>
              <a:t>L(P)</a:t>
            </a:r>
            <a:r>
              <a:rPr kumimoji="1" lang="ja-JP" altLang="en-US" dirty="0"/>
              <a:t>の特徴集合であるような</a:t>
            </a:r>
            <a:r>
              <a:rPr kumimoji="1" lang="en-US" altLang="ja-JP" dirty="0"/>
              <a:t>n</a:t>
            </a:r>
            <a:r>
              <a:rPr kumimoji="1" lang="ja-JP" altLang="en-US" dirty="0"/>
              <a:t>が存在する．</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36</a:t>
            </a:fld>
            <a:endParaRPr kumimoji="1" lang="ja-JP" altLang="en-US"/>
          </a:p>
        </p:txBody>
      </p:sp>
    </p:spTree>
    <p:extLst>
      <p:ext uri="{BB962C8B-B14F-4D97-AF65-F5344CB8AC3E}">
        <p14:creationId xmlns:p14="http://schemas.microsoft.com/office/powerpoint/2010/main" val="1063889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37</a:t>
            </a:fld>
            <a:endParaRPr kumimoji="1" lang="ja-JP" altLang="en-US"/>
          </a:p>
        </p:txBody>
      </p:sp>
    </p:spTree>
    <p:extLst>
      <p:ext uri="{BB962C8B-B14F-4D97-AF65-F5344CB8AC3E}">
        <p14:creationId xmlns:p14="http://schemas.microsoft.com/office/powerpoint/2010/main" val="1702302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38</a:t>
            </a:fld>
            <a:endParaRPr kumimoji="1" lang="ja-JP" altLang="en-US"/>
          </a:p>
        </p:txBody>
      </p:sp>
    </p:spTree>
    <p:extLst>
      <p:ext uri="{BB962C8B-B14F-4D97-AF65-F5344CB8AC3E}">
        <p14:creationId xmlns:p14="http://schemas.microsoft.com/office/powerpoint/2010/main" val="1847728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まず，重要となってくる特徴集合の定義を説明します．</a:t>
            </a:r>
            <a:endParaRPr kumimoji="1" lang="en-US" altLang="ja-JP" dirty="0"/>
          </a:p>
          <a:p>
            <a:r>
              <a:rPr kumimoji="1" lang="ja-JP" altLang="en-US" dirty="0"/>
              <a:t>本論文では，この特徴集合を考えるうえで，</a:t>
            </a:r>
            <a:r>
              <a:rPr kumimoji="1" lang="en-US" altLang="ja-JP" dirty="0"/>
              <a:t>Sn(p)</a:t>
            </a:r>
            <a:r>
              <a:rPr kumimoji="1" lang="ja-JP" altLang="en-US" dirty="0"/>
              <a:t>という有限集合を定義します．</a:t>
            </a:r>
            <a:endParaRPr kumimoji="1" lang="en-US" altLang="ja-JP" dirty="0"/>
          </a:p>
          <a:p>
            <a:r>
              <a:rPr kumimoji="1" lang="en-US" altLang="ja-JP" dirty="0"/>
              <a:t>Sn(p)</a:t>
            </a:r>
            <a:r>
              <a:rPr kumimoji="1" lang="ja-JP" altLang="en-US" dirty="0"/>
              <a:t>とは</a:t>
            </a:r>
            <a:r>
              <a:rPr kumimoji="1" lang="en-US" altLang="ja-JP" dirty="0"/>
              <a:t>p</a:t>
            </a:r>
            <a:r>
              <a:rPr kumimoji="1" lang="ja-JP" altLang="en-US" dirty="0"/>
              <a:t>に含まれるすべての変数記号を，長さ</a:t>
            </a:r>
            <a:r>
              <a:rPr kumimoji="1" lang="en-US" altLang="ja-JP" dirty="0"/>
              <a:t>n</a:t>
            </a:r>
            <a:r>
              <a:rPr kumimoji="1" lang="ja-JP" altLang="en-US" dirty="0"/>
              <a:t>以下の定数記号列と置き換えることによって，得られる全ての定数記号列の集合である．</a:t>
            </a:r>
            <a:endParaRPr kumimoji="1" lang="en-US" altLang="ja-JP" dirty="0"/>
          </a:p>
          <a:p>
            <a:r>
              <a:rPr kumimoji="1" lang="ja-JP" altLang="en-US" dirty="0"/>
              <a:t>任意の</a:t>
            </a:r>
            <a:r>
              <a:rPr kumimoji="1" lang="en-US" altLang="ja-JP" dirty="0"/>
              <a:t>n</a:t>
            </a:r>
            <a:r>
              <a:rPr kumimoji="1" lang="ja-JP" altLang="en-US" dirty="0"/>
              <a:t>に対して，この関係が成り立ちます．</a:t>
            </a:r>
            <a:endParaRPr kumimoji="1" lang="en-US" altLang="ja-JP" dirty="0"/>
          </a:p>
          <a:p>
            <a:r>
              <a:rPr kumimoji="1" lang="ja-JP" altLang="en-US" dirty="0"/>
              <a:t>例を見ていただけると，</a:t>
            </a:r>
            <a:r>
              <a:rPr kumimoji="1" lang="en-US" altLang="ja-JP" dirty="0"/>
              <a:t>Sn(p)</a:t>
            </a:r>
            <a:r>
              <a:rPr kumimoji="1" lang="ja-JP" altLang="en-US" dirty="0"/>
              <a:t>について理解しやすいと思います．</a:t>
            </a:r>
            <a:endParaRPr kumimoji="1" lang="en-US" altLang="ja-JP" dirty="0"/>
          </a:p>
          <a:p>
            <a:r>
              <a:rPr kumimoji="1" lang="ja-JP" altLang="en-US" dirty="0"/>
              <a:t>この</a:t>
            </a:r>
            <a:r>
              <a:rPr kumimoji="1" lang="en-US" altLang="ja-JP" dirty="0"/>
              <a:t>Sn(p)</a:t>
            </a:r>
            <a:r>
              <a:rPr kumimoji="1" lang="ja-JP" altLang="en-US" dirty="0"/>
              <a:t>を定義したとき，定理</a:t>
            </a:r>
            <a:r>
              <a:rPr kumimoji="1" lang="en-US" altLang="ja-JP" dirty="0"/>
              <a:t>1</a:t>
            </a:r>
            <a:r>
              <a:rPr kumimoji="1" lang="ja-JP" altLang="en-US" dirty="0"/>
              <a:t>が示されています．</a:t>
            </a:r>
            <a:endParaRPr kumimoji="1" lang="en-US" altLang="ja-JP" dirty="0"/>
          </a:p>
          <a:p>
            <a:r>
              <a:rPr kumimoji="1" lang="ja-JP" altLang="en-US" dirty="0"/>
              <a:t>任意の</a:t>
            </a:r>
            <a:r>
              <a:rPr kumimoji="1" lang="en-US" altLang="ja-JP" dirty="0" err="1"/>
              <a:t>RPk</a:t>
            </a:r>
            <a:r>
              <a:rPr kumimoji="1" lang="ja-JP" altLang="en-US" dirty="0"/>
              <a:t>に属する</a:t>
            </a:r>
            <a:r>
              <a:rPr kumimoji="1" lang="en-US" altLang="ja-JP" dirty="0"/>
              <a:t>P</a:t>
            </a:r>
            <a:r>
              <a:rPr kumimoji="1" lang="ja-JP" altLang="en-US" dirty="0"/>
              <a:t>に対して，</a:t>
            </a:r>
            <a:r>
              <a:rPr kumimoji="1" lang="en-US" altLang="ja-JP" dirty="0"/>
              <a:t>Sn(P)</a:t>
            </a:r>
            <a:r>
              <a:rPr kumimoji="1" lang="ja-JP" altLang="en-US" dirty="0"/>
              <a:t>が</a:t>
            </a:r>
            <a:r>
              <a:rPr kumimoji="1" lang="en-US" altLang="ja-JP" dirty="0" err="1"/>
              <a:t>RPLk</a:t>
            </a:r>
            <a:r>
              <a:rPr kumimoji="1" lang="ja-JP" altLang="en-US" dirty="0"/>
              <a:t>内の正規パターン言語</a:t>
            </a:r>
            <a:r>
              <a:rPr kumimoji="1" lang="en-US" altLang="ja-JP" dirty="0"/>
              <a:t>L(P)</a:t>
            </a:r>
            <a:r>
              <a:rPr kumimoji="1" lang="ja-JP" altLang="en-US" dirty="0"/>
              <a:t>の特徴集合であるような</a:t>
            </a:r>
            <a:r>
              <a:rPr kumimoji="1" lang="en-US" altLang="ja-JP" dirty="0"/>
              <a:t>n</a:t>
            </a:r>
            <a:r>
              <a:rPr kumimoji="1" lang="ja-JP" altLang="en-US" dirty="0"/>
              <a:t>が存在する．</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39</a:t>
            </a:fld>
            <a:endParaRPr kumimoji="1" lang="ja-JP" altLang="en-US"/>
          </a:p>
        </p:txBody>
      </p:sp>
    </p:spTree>
    <p:extLst>
      <p:ext uri="{BB962C8B-B14F-4D97-AF65-F5344CB8AC3E}">
        <p14:creationId xmlns:p14="http://schemas.microsoft.com/office/powerpoint/2010/main" val="206550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背景として，深層学習モデルは内部構造が理解しずらく，予測根拠が不明であるブラックボックス型の学習モデルとして知られています．</a:t>
            </a:r>
            <a:endParaRPr kumimoji="1" lang="en-US" altLang="ja-JP" dirty="0"/>
          </a:p>
          <a:p>
            <a:r>
              <a:rPr kumimoji="1" lang="ja-JP" altLang="en-US" dirty="0"/>
              <a:t>近年，このブラックボックス型の学習モデルから，予測根拠を人間に理解可能なモデルで可視化し，高い信頼性が要求される分野に応用しようという研究が盛んに行われています．</a:t>
            </a:r>
            <a:endParaRPr kumimoji="1" lang="en-US" altLang="ja-JP" dirty="0"/>
          </a:p>
          <a:p>
            <a:r>
              <a:rPr kumimoji="1" lang="ja-JP" altLang="en-US" dirty="0"/>
              <a:t>私たちは，自然言語処理で広く利用されている深層学習モデル</a:t>
            </a:r>
            <a:r>
              <a:rPr kumimoji="1" lang="en-US" altLang="ja-JP" dirty="0"/>
              <a:t>LSTM</a:t>
            </a:r>
            <a:r>
              <a:rPr kumimoji="1" lang="ja-JP" altLang="en-US" dirty="0"/>
              <a:t>に対し，自然言語のモデルであるパターン言語に対する質問学習アルゴリズムを応用した可視化手法を提案しました．</a:t>
            </a:r>
            <a:endParaRPr kumimoji="1" lang="en-US" altLang="ja-JP" dirty="0"/>
          </a:p>
          <a:p>
            <a:r>
              <a:rPr kumimoji="1" lang="ja-JP" altLang="en-US" dirty="0"/>
              <a:t>目標言語</a:t>
            </a:r>
            <a:r>
              <a:rPr kumimoji="1" lang="en-US" altLang="ja-JP" dirty="0"/>
              <a:t>L(π*)</a:t>
            </a:r>
            <a:r>
              <a:rPr kumimoji="1" lang="ja-JP" altLang="en-US" dirty="0"/>
              <a:t>を表現できるような</a:t>
            </a:r>
            <a:r>
              <a:rPr kumimoji="1" lang="en-US" altLang="ja-JP" dirty="0"/>
              <a:t>L(π)</a:t>
            </a:r>
            <a:r>
              <a:rPr kumimoji="1" lang="ja-JP" altLang="en-US" dirty="0"/>
              <a:t>の正規パターン</a:t>
            </a:r>
            <a:r>
              <a:rPr kumimoji="1" lang="en-US" altLang="ja-JP" dirty="0"/>
              <a:t>π</a:t>
            </a:r>
            <a:r>
              <a:rPr kumimoji="1" lang="ja-JP" altLang="en-US" dirty="0"/>
              <a:t>を出力します．</a:t>
            </a:r>
            <a:endParaRPr kumimoji="1" lang="en-US" altLang="ja-JP" dirty="0"/>
          </a:p>
          <a:p>
            <a:r>
              <a:rPr kumimoji="1" lang="ja-JP" altLang="en-US" dirty="0"/>
              <a:t>予測根拠を</a:t>
            </a:r>
            <a:r>
              <a:rPr kumimoji="1" lang="en-US" altLang="ja-JP" dirty="0"/>
              <a:t>1</a:t>
            </a:r>
            <a:r>
              <a:rPr kumimoji="1" lang="ja-JP" altLang="en-US" dirty="0" err="1"/>
              <a:t>つの</a:t>
            </a:r>
            <a:r>
              <a:rPr kumimoji="1" lang="ja-JP" altLang="en-US" dirty="0"/>
              <a:t>パターン言語のみで表現することは，難しい場合が多いため，複数のパターン言語の和に拡張していくことが重要である．</a:t>
            </a:r>
            <a:endParaRPr kumimoji="1" lang="en-US" altLang="ja-JP" dirty="0"/>
          </a:p>
          <a:p>
            <a:r>
              <a:rPr kumimoji="1" lang="ja-JP" altLang="en-US" dirty="0"/>
              <a:t>よって，本論文では，パターン言語の有限和について考える．</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a:t>
            </a:fld>
            <a:endParaRPr kumimoji="1" lang="ja-JP" altLang="en-US"/>
          </a:p>
        </p:txBody>
      </p:sp>
    </p:spTree>
    <p:extLst>
      <p:ext uri="{BB962C8B-B14F-4D97-AF65-F5344CB8AC3E}">
        <p14:creationId xmlns:p14="http://schemas.microsoft.com/office/powerpoint/2010/main" val="1279101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40</a:t>
            </a:fld>
            <a:endParaRPr kumimoji="1" lang="ja-JP" altLang="en-US"/>
          </a:p>
        </p:txBody>
      </p:sp>
    </p:spTree>
    <p:extLst>
      <p:ext uri="{BB962C8B-B14F-4D97-AF65-F5344CB8AC3E}">
        <p14:creationId xmlns:p14="http://schemas.microsoft.com/office/powerpoint/2010/main" val="1249413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41</a:t>
            </a:fld>
            <a:endParaRPr kumimoji="1" lang="ja-JP" altLang="en-US"/>
          </a:p>
        </p:txBody>
      </p:sp>
    </p:spTree>
    <p:extLst>
      <p:ext uri="{BB962C8B-B14F-4D97-AF65-F5344CB8AC3E}">
        <p14:creationId xmlns:p14="http://schemas.microsoft.com/office/powerpoint/2010/main" val="1639886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42</a:t>
            </a:fld>
            <a:endParaRPr kumimoji="1" lang="ja-JP" altLang="en-US"/>
          </a:p>
        </p:txBody>
      </p:sp>
    </p:spTree>
    <p:extLst>
      <p:ext uri="{BB962C8B-B14F-4D97-AF65-F5344CB8AC3E}">
        <p14:creationId xmlns:p14="http://schemas.microsoft.com/office/powerpoint/2010/main" val="1262274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43</a:t>
            </a:fld>
            <a:endParaRPr kumimoji="1" lang="ja-JP" altLang="en-US"/>
          </a:p>
        </p:txBody>
      </p:sp>
    </p:spTree>
    <p:extLst>
      <p:ext uri="{BB962C8B-B14F-4D97-AF65-F5344CB8AC3E}">
        <p14:creationId xmlns:p14="http://schemas.microsoft.com/office/powerpoint/2010/main" val="3456894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44</a:t>
            </a:fld>
            <a:endParaRPr kumimoji="1" lang="ja-JP" altLang="en-US"/>
          </a:p>
        </p:txBody>
      </p:sp>
    </p:spTree>
    <p:extLst>
      <p:ext uri="{BB962C8B-B14F-4D97-AF65-F5344CB8AC3E}">
        <p14:creationId xmlns:p14="http://schemas.microsoft.com/office/powerpoint/2010/main" val="2171733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45</a:t>
            </a:fld>
            <a:endParaRPr kumimoji="1" lang="ja-JP" altLang="en-US"/>
          </a:p>
        </p:txBody>
      </p:sp>
    </p:spTree>
    <p:extLst>
      <p:ext uri="{BB962C8B-B14F-4D97-AF65-F5344CB8AC3E}">
        <p14:creationId xmlns:p14="http://schemas.microsoft.com/office/powerpoint/2010/main" val="210043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46</a:t>
            </a:fld>
            <a:endParaRPr kumimoji="1" lang="ja-JP" altLang="en-US"/>
          </a:p>
        </p:txBody>
      </p:sp>
    </p:spTree>
    <p:extLst>
      <p:ext uri="{BB962C8B-B14F-4D97-AF65-F5344CB8AC3E}">
        <p14:creationId xmlns:p14="http://schemas.microsoft.com/office/powerpoint/2010/main" val="855827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本論文で，メインとなる定理の説明をします．</a:t>
            </a:r>
            <a:endParaRPr kumimoji="1" lang="en-US" altLang="ja-JP" dirty="0"/>
          </a:p>
          <a:p>
            <a:r>
              <a:rPr kumimoji="1" lang="ja-JP" altLang="en-US" dirty="0"/>
              <a:t>この定理</a:t>
            </a:r>
            <a:r>
              <a:rPr kumimoji="1" lang="en-US" altLang="ja-JP" dirty="0"/>
              <a:t>17</a:t>
            </a:r>
            <a:r>
              <a:rPr kumimoji="1" lang="ja-JP" altLang="en-US" dirty="0"/>
              <a:t>は</a:t>
            </a:r>
            <a:r>
              <a:rPr kumimoji="1" lang="en-US" altLang="ja-JP" dirty="0"/>
              <a:t>Sato</a:t>
            </a:r>
            <a:r>
              <a:rPr kumimoji="1" lang="ja-JP" altLang="en-US" dirty="0" err="1"/>
              <a:t>らに</a:t>
            </a:r>
            <a:r>
              <a:rPr kumimoji="1" lang="ja-JP" altLang="en-US" dirty="0"/>
              <a:t>よって示されたもので，これらの条件が成り立つとき，</a:t>
            </a:r>
            <a:r>
              <a:rPr kumimoji="1" lang="en-US" altLang="ja-JP" dirty="0"/>
              <a:t>(</a:t>
            </a:r>
            <a:r>
              <a:rPr kumimoji="1" lang="en-US" altLang="ja-JP" dirty="0" err="1"/>
              <a:t>i</a:t>
            </a:r>
            <a:r>
              <a:rPr kumimoji="1" lang="en-US" altLang="ja-JP" dirty="0"/>
              <a:t>),(ii),(iii)</a:t>
            </a:r>
            <a:r>
              <a:rPr kumimoji="1" lang="ja-JP" altLang="en-US" dirty="0"/>
              <a:t>が同値であるということを言っています．</a:t>
            </a:r>
            <a:endParaRPr kumimoji="1" lang="en-US" altLang="ja-JP" dirty="0"/>
          </a:p>
          <a:p>
            <a:r>
              <a:rPr kumimoji="1" lang="ja-JP" altLang="en-US" dirty="0"/>
              <a:t>この定理が示している事は，大きく</a:t>
            </a:r>
            <a:r>
              <a:rPr kumimoji="1" lang="en-US" altLang="ja-JP" dirty="0"/>
              <a:t>2</a:t>
            </a:r>
            <a:r>
              <a:rPr kumimoji="1" lang="ja-JP" altLang="en-US" dirty="0"/>
              <a:t>つあります．</a:t>
            </a:r>
            <a:endParaRPr kumimoji="1" lang="en-US" altLang="ja-JP" dirty="0"/>
          </a:p>
          <a:p>
            <a:r>
              <a:rPr kumimoji="1" lang="en-US" altLang="ja-JP" dirty="0"/>
              <a:t>1</a:t>
            </a:r>
            <a:r>
              <a:rPr kumimoji="1" lang="ja-JP" altLang="en-US" dirty="0"/>
              <a:t>つ目は，特徴集合</a:t>
            </a:r>
            <a:endParaRPr kumimoji="1" lang="en-US" altLang="ja-JP" dirty="0"/>
          </a:p>
          <a:p>
            <a:r>
              <a:rPr kumimoji="1" lang="en-US" altLang="ja-JP" dirty="0"/>
              <a:t>2</a:t>
            </a:r>
            <a:r>
              <a:rPr kumimoji="1" lang="ja-JP" altLang="en-US" dirty="0"/>
              <a:t>つ目はコンパクト性</a:t>
            </a:r>
            <a:endParaRPr kumimoji="1" lang="en-US" altLang="ja-JP" dirty="0"/>
          </a:p>
          <a:p>
            <a:r>
              <a:rPr kumimoji="1" lang="ja-JP" altLang="en-US" dirty="0"/>
              <a:t>すなわち，この定理を証明することで，その</a:t>
            </a:r>
            <a:r>
              <a:rPr kumimoji="1" lang="en-US" altLang="ja-JP" dirty="0"/>
              <a:t>2</a:t>
            </a:r>
            <a:r>
              <a:rPr kumimoji="1" lang="ja-JP" altLang="en-US" dirty="0"/>
              <a:t>点が証明できます．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47</a:t>
            </a:fld>
            <a:endParaRPr kumimoji="1" lang="ja-JP" altLang="en-US"/>
          </a:p>
        </p:txBody>
      </p:sp>
    </p:spTree>
    <p:extLst>
      <p:ext uri="{BB962C8B-B14F-4D97-AF65-F5344CB8AC3E}">
        <p14:creationId xmlns:p14="http://schemas.microsoft.com/office/powerpoint/2010/main" val="2052569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48</a:t>
            </a:fld>
            <a:endParaRPr kumimoji="1" lang="ja-JP" altLang="en-US"/>
          </a:p>
        </p:txBody>
      </p:sp>
    </p:spTree>
    <p:extLst>
      <p:ext uri="{BB962C8B-B14F-4D97-AF65-F5344CB8AC3E}">
        <p14:creationId xmlns:p14="http://schemas.microsoft.com/office/powerpoint/2010/main" val="3272505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49</a:t>
            </a:fld>
            <a:endParaRPr kumimoji="1" lang="ja-JP" altLang="en-US"/>
          </a:p>
        </p:txBody>
      </p:sp>
    </p:spTree>
    <p:extLst>
      <p:ext uri="{BB962C8B-B14F-4D97-AF65-F5344CB8AC3E}">
        <p14:creationId xmlns:p14="http://schemas.microsoft.com/office/powerpoint/2010/main" val="234267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5</a:t>
            </a:fld>
            <a:endParaRPr kumimoji="1" lang="ja-JP" altLang="en-US"/>
          </a:p>
        </p:txBody>
      </p:sp>
    </p:spTree>
    <p:extLst>
      <p:ext uri="{BB962C8B-B14F-4D97-AF65-F5344CB8AC3E}">
        <p14:creationId xmlns:p14="http://schemas.microsoft.com/office/powerpoint/2010/main" val="3906198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50</a:t>
            </a:fld>
            <a:endParaRPr kumimoji="1" lang="ja-JP" altLang="en-US"/>
          </a:p>
        </p:txBody>
      </p:sp>
    </p:spTree>
    <p:extLst>
      <p:ext uri="{BB962C8B-B14F-4D97-AF65-F5344CB8AC3E}">
        <p14:creationId xmlns:p14="http://schemas.microsoft.com/office/powerpoint/2010/main" val="928868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51</a:t>
            </a:fld>
            <a:endParaRPr kumimoji="1" lang="ja-JP" altLang="en-US"/>
          </a:p>
        </p:txBody>
      </p:sp>
    </p:spTree>
    <p:extLst>
      <p:ext uri="{BB962C8B-B14F-4D97-AF65-F5344CB8AC3E}">
        <p14:creationId xmlns:p14="http://schemas.microsoft.com/office/powerpoint/2010/main" val="1141767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パターン言語の有限和への拡張を考えるうえで，包含に関するコンパクト性という性質が重要である．</a:t>
            </a:r>
            <a:endParaRPr kumimoji="1" lang="en-US" altLang="ja-JP" dirty="0"/>
          </a:p>
          <a:p>
            <a:r>
              <a:rPr kumimoji="1" lang="ja-JP" altLang="en-US" dirty="0"/>
              <a:t>また，コンパクト性を持つことを示すために，特徴集合が重要な役割を果たす．（</a:t>
            </a:r>
            <a:r>
              <a:rPr lang="ja-JP" altLang="en-US" sz="1200" dirty="0"/>
              <a:t>正規パターン言語の有限和を正例から同定する）</a:t>
            </a:r>
            <a:endParaRPr lang="en-US" altLang="ja-JP" sz="1200"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6</a:t>
            </a:fld>
            <a:endParaRPr kumimoji="1" lang="ja-JP" altLang="en-US"/>
          </a:p>
        </p:txBody>
      </p:sp>
    </p:spTree>
    <p:extLst>
      <p:ext uri="{BB962C8B-B14F-4D97-AF65-F5344CB8AC3E}">
        <p14:creationId xmlns:p14="http://schemas.microsoft.com/office/powerpoint/2010/main" val="169368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7</a:t>
            </a:fld>
            <a:endParaRPr kumimoji="1" lang="ja-JP" altLang="en-US"/>
          </a:p>
        </p:txBody>
      </p:sp>
    </p:spTree>
    <p:extLst>
      <p:ext uri="{BB962C8B-B14F-4D97-AF65-F5344CB8AC3E}">
        <p14:creationId xmlns:p14="http://schemas.microsoft.com/office/powerpoint/2010/main" val="163571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Σ</a:t>
            </a:r>
            <a:r>
              <a:rPr kumimoji="1" lang="ja-JP" altLang="en-US" dirty="0"/>
              <a:t>と</a:t>
            </a:r>
            <a:r>
              <a:rPr kumimoji="1" lang="en-US" altLang="ja-JP" dirty="0"/>
              <a:t>X</a:t>
            </a:r>
            <a:r>
              <a:rPr kumimoji="1" lang="ja-JP" altLang="en-US" dirty="0"/>
              <a:t>をそれぞれ有限アルファベット，可算無限集合とし，</a:t>
            </a:r>
            <a:r>
              <a:rPr kumimoji="1" lang="en-US" altLang="ja-JP" dirty="0"/>
              <a:t>Σ</a:t>
            </a:r>
            <a:r>
              <a:rPr kumimoji="1" lang="ja-JP" altLang="en-US" dirty="0"/>
              <a:t>の要素を定数記号，</a:t>
            </a:r>
            <a:r>
              <a:rPr kumimoji="1" lang="en-US" altLang="ja-JP" dirty="0"/>
              <a:t>X</a:t>
            </a:r>
            <a:r>
              <a:rPr kumimoji="1" lang="ja-JP" altLang="en-US" dirty="0"/>
              <a:t>の要素を変数記号とする．</a:t>
            </a:r>
          </a:p>
          <a:p>
            <a:r>
              <a:rPr kumimoji="1" lang="en-US" altLang="ja-JP" dirty="0"/>
              <a:t>Σ</a:t>
            </a:r>
            <a:r>
              <a:rPr kumimoji="1" lang="ja-JP" altLang="en-US" dirty="0"/>
              <a:t>と</a:t>
            </a:r>
            <a:r>
              <a:rPr kumimoji="1" lang="en-US" altLang="ja-JP" dirty="0"/>
              <a:t>X</a:t>
            </a:r>
            <a:r>
              <a:rPr kumimoji="1" lang="ja-JP" altLang="en-US" dirty="0"/>
              <a:t>の記号からなる記号列をパターンという．</a:t>
            </a:r>
            <a:endParaRPr kumimoji="1" lang="en-US" altLang="ja-JP" dirty="0"/>
          </a:p>
          <a:p>
            <a:r>
              <a:rPr kumimoji="1" lang="ja-JP" altLang="en-US" dirty="0"/>
              <a:t>各変数記号が高々</a:t>
            </a:r>
            <a:r>
              <a:rPr kumimoji="1" lang="en-US" altLang="ja-JP" dirty="0"/>
              <a:t>1</a:t>
            </a:r>
            <a:r>
              <a:rPr kumimoji="1" lang="ja-JP" altLang="en-US" dirty="0"/>
              <a:t>回しか現れないパターンを正規パターンという．</a:t>
            </a:r>
            <a:endParaRPr kumimoji="1" lang="en-US" altLang="ja-JP" dirty="0"/>
          </a:p>
          <a:p>
            <a:r>
              <a:rPr kumimoji="1" lang="ja-JP" altLang="en-US" dirty="0"/>
              <a:t>例では，</a:t>
            </a:r>
            <a:r>
              <a:rPr kumimoji="1" lang="en-US" altLang="ja-JP" dirty="0"/>
              <a:t>p</a:t>
            </a:r>
            <a:r>
              <a:rPr kumimoji="1" lang="ja-JP" altLang="en-US" dirty="0"/>
              <a:t>は正規パターン，</a:t>
            </a:r>
            <a:r>
              <a:rPr kumimoji="1" lang="en-US" altLang="ja-JP" dirty="0"/>
              <a:t>p’</a:t>
            </a:r>
            <a:r>
              <a:rPr kumimoji="1" lang="ja-JP" altLang="en-US" dirty="0"/>
              <a:t>は変数記号</a:t>
            </a:r>
            <a:r>
              <a:rPr kumimoji="1" lang="en-US" altLang="ja-JP" dirty="0"/>
              <a:t>x</a:t>
            </a:r>
            <a:r>
              <a:rPr kumimoji="1" lang="ja-JP" altLang="en-US" dirty="0"/>
              <a:t>が</a:t>
            </a:r>
            <a:r>
              <a:rPr kumimoji="1" lang="en-US" altLang="ja-JP" dirty="0"/>
              <a:t>2</a:t>
            </a:r>
            <a:r>
              <a:rPr kumimoji="1" lang="ja-JP" altLang="en-US" dirty="0"/>
              <a:t>回現れているので正規パターンではない．</a:t>
            </a:r>
            <a:endParaRPr kumimoji="1" lang="en-US" altLang="ja-JP" dirty="0"/>
          </a:p>
          <a:p>
            <a:r>
              <a:rPr kumimoji="1" lang="ja-JP" altLang="en-US" dirty="0"/>
              <a:t>与えられたパターンの変数に長さ</a:t>
            </a:r>
            <a:r>
              <a:rPr kumimoji="1" lang="en-US" altLang="ja-JP" dirty="0"/>
              <a:t>1</a:t>
            </a:r>
            <a:r>
              <a:rPr kumimoji="1" lang="ja-JP" altLang="en-US" dirty="0"/>
              <a:t>以上のパターンを代入することで，別のパターンを生成できる．</a:t>
            </a:r>
            <a:endParaRPr kumimoji="1" lang="en-US" altLang="ja-JP" dirty="0"/>
          </a:p>
          <a:p>
            <a:r>
              <a:rPr kumimoji="1" lang="ja-JP" altLang="en-US" dirty="0"/>
              <a:t>パターン</a:t>
            </a:r>
            <a:r>
              <a:rPr kumimoji="1" lang="en-US" altLang="ja-JP" dirty="0"/>
              <a:t>p</a:t>
            </a:r>
            <a:r>
              <a:rPr kumimoji="1" lang="ja-JP" altLang="en-US" dirty="0"/>
              <a:t>に対し，</a:t>
            </a:r>
            <a:r>
              <a:rPr kumimoji="1" lang="en-US" altLang="ja-JP" dirty="0"/>
              <a:t>p</a:t>
            </a:r>
            <a:r>
              <a:rPr kumimoji="1" lang="ja-JP" altLang="en-US" dirty="0"/>
              <a:t>中の各変数記号</a:t>
            </a:r>
            <a:r>
              <a:rPr kumimoji="1" lang="en-US" altLang="ja-JP" dirty="0"/>
              <a:t>xi</a:t>
            </a:r>
            <a:r>
              <a:rPr kumimoji="1" lang="ja-JP" altLang="en-US" dirty="0"/>
              <a:t>にそれぞれ長さ</a:t>
            </a:r>
            <a:r>
              <a:rPr kumimoji="1" lang="en-US" altLang="ja-JP" dirty="0"/>
              <a:t>1</a:t>
            </a:r>
            <a:r>
              <a:rPr kumimoji="1" lang="ja-JP" altLang="en-US" dirty="0"/>
              <a:t>以上のパターン</a:t>
            </a:r>
            <a:r>
              <a:rPr kumimoji="1" lang="en-US" altLang="ja-JP" dirty="0"/>
              <a:t>qi</a:t>
            </a:r>
            <a:r>
              <a:rPr kumimoji="1" lang="ja-JP" altLang="en-US" dirty="0"/>
              <a:t>を代入することを</a:t>
            </a:r>
            <a:r>
              <a:rPr kumimoji="1" lang="en-US" altLang="ja-JP" dirty="0"/>
              <a:t>θ={x1:=q1,…,</a:t>
            </a:r>
            <a:r>
              <a:rPr kumimoji="1" lang="en-US" altLang="ja-JP" dirty="0" err="1"/>
              <a:t>xk</a:t>
            </a:r>
            <a:r>
              <a:rPr kumimoji="1" lang="en-US" altLang="ja-JP" dirty="0"/>
              <a:t>=</a:t>
            </a:r>
            <a:r>
              <a:rPr kumimoji="1" lang="en-US" altLang="ja-JP" dirty="0" err="1"/>
              <a:t>qk</a:t>
            </a:r>
            <a:r>
              <a:rPr kumimoji="1" lang="en-US" altLang="ja-JP" dirty="0"/>
              <a:t>}</a:t>
            </a:r>
            <a:r>
              <a:rPr kumimoji="1" lang="ja-JP" altLang="en-US" dirty="0"/>
              <a:t>で表す．</a:t>
            </a:r>
            <a:endParaRPr kumimoji="1" lang="en-US" altLang="ja-JP" dirty="0"/>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8</a:t>
            </a:fld>
            <a:endParaRPr kumimoji="1" lang="ja-JP" altLang="en-US"/>
          </a:p>
        </p:txBody>
      </p:sp>
    </p:spTree>
    <p:extLst>
      <p:ext uri="{BB962C8B-B14F-4D97-AF65-F5344CB8AC3E}">
        <p14:creationId xmlns:p14="http://schemas.microsoft.com/office/powerpoint/2010/main" val="330437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a:t>
            </a:r>
            <a:r>
              <a:rPr kumimoji="1" lang="en-US" altLang="ja-JP" dirty="0" err="1"/>
              <a:t>qθ</a:t>
            </a:r>
            <a:r>
              <a:rPr kumimoji="1" lang="ja-JP" altLang="en-US" dirty="0"/>
              <a:t>を満たす，すなわち，</a:t>
            </a:r>
            <a:r>
              <a:rPr kumimoji="1" lang="en-US" altLang="ja-JP" dirty="0"/>
              <a:t>q</a:t>
            </a:r>
            <a:r>
              <a:rPr kumimoji="1" lang="ja-JP" altLang="en-US" dirty="0"/>
              <a:t>の変数記号を代入することで，</a:t>
            </a:r>
            <a:r>
              <a:rPr kumimoji="1" lang="en-US" altLang="ja-JP" dirty="0"/>
              <a:t>p</a:t>
            </a:r>
            <a:r>
              <a:rPr kumimoji="1" lang="ja-JP" altLang="en-US" dirty="0"/>
              <a:t>が表現できる場合，</a:t>
            </a:r>
            <a:r>
              <a:rPr kumimoji="1" lang="en-US" altLang="ja-JP" dirty="0"/>
              <a:t>p</a:t>
            </a:r>
            <a:r>
              <a:rPr kumimoji="1" lang="ja-JP" altLang="en-US" dirty="0"/>
              <a:t>は</a:t>
            </a:r>
            <a:r>
              <a:rPr kumimoji="1" lang="en-US" altLang="ja-JP" dirty="0"/>
              <a:t>q</a:t>
            </a:r>
            <a:r>
              <a:rPr kumimoji="1" lang="ja-JP" altLang="en-US" dirty="0"/>
              <a:t>の例化であると言い，</a:t>
            </a:r>
            <a:r>
              <a:rPr kumimoji="1" lang="en-US" altLang="ja-JP" dirty="0"/>
              <a:t>p&lt;=q</a:t>
            </a:r>
            <a:r>
              <a:rPr kumimoji="1" lang="ja-JP" altLang="en-US" dirty="0"/>
              <a:t>で表す．</a:t>
            </a:r>
            <a:endParaRPr kumimoji="1" lang="en-US" altLang="ja-JP" dirty="0"/>
          </a:p>
          <a:p>
            <a:r>
              <a:rPr kumimoji="1" lang="ja-JP" altLang="en-US" dirty="0"/>
              <a:t>例を見てもらうと分かりやすいと思います．</a:t>
            </a:r>
            <a:endParaRPr kumimoji="1" lang="en-US" altLang="ja-JP" dirty="0"/>
          </a:p>
          <a:p>
            <a:r>
              <a:rPr kumimoji="1" lang="ja-JP" altLang="en-US" dirty="0"/>
              <a:t>正規パターン</a:t>
            </a:r>
            <a:r>
              <a:rPr kumimoji="1" lang="en-US" altLang="ja-JP" dirty="0"/>
              <a:t>p</a:t>
            </a:r>
            <a:r>
              <a:rPr kumimoji="1" lang="ja-JP" altLang="en-US" dirty="0"/>
              <a:t>に変数記号を定数記号列で置き換えることで生成できる定数記号列全体の集合を</a:t>
            </a:r>
            <a:r>
              <a:rPr kumimoji="1" lang="en-US" altLang="ja-JP" dirty="0"/>
              <a:t>L(p)</a:t>
            </a:r>
            <a:r>
              <a:rPr kumimoji="1" lang="ja-JP" altLang="en-US" dirty="0"/>
              <a:t>と定義する．</a:t>
            </a:r>
            <a:endParaRPr kumimoji="1" lang="en-US" altLang="ja-JP" dirty="0"/>
          </a:p>
          <a:p>
            <a:r>
              <a:rPr kumimoji="1" lang="ja-JP" altLang="en-US" dirty="0"/>
              <a:t>補題</a:t>
            </a:r>
            <a:r>
              <a:rPr kumimoji="1" lang="en-US" altLang="ja-JP" dirty="0"/>
              <a:t>1</a:t>
            </a:r>
            <a:r>
              <a:rPr kumimoji="1" lang="ja-JP" altLang="en-US" dirty="0"/>
              <a:t>として，</a:t>
            </a:r>
            <a:r>
              <a:rPr kumimoji="1" lang="en-US" altLang="ja-JP" dirty="0" err="1"/>
              <a:t>p,q</a:t>
            </a:r>
            <a:r>
              <a:rPr kumimoji="1" lang="ja-JP" altLang="en-US" dirty="0"/>
              <a:t>が正規パターンである時，</a:t>
            </a:r>
            <a:r>
              <a:rPr kumimoji="1" lang="en-US" altLang="ja-JP" dirty="0"/>
              <a:t>p&lt;=q</a:t>
            </a:r>
            <a:r>
              <a:rPr kumimoji="1" lang="ja-JP" altLang="en-US" dirty="0"/>
              <a:t>ならばその時に限り</a:t>
            </a:r>
            <a:r>
              <a:rPr kumimoji="1" lang="en-US" altLang="ja-JP" dirty="0"/>
              <a:t>L(p)</a:t>
            </a:r>
            <a:r>
              <a:rPr kumimoji="1" lang="ja-JP" altLang="en-US" dirty="0"/>
              <a:t>は</a:t>
            </a:r>
            <a:r>
              <a:rPr kumimoji="1" lang="en-US" altLang="ja-JP" dirty="0"/>
              <a:t>L(q)</a:t>
            </a:r>
            <a:r>
              <a:rPr kumimoji="1" lang="ja-JP" altLang="en-US" dirty="0"/>
              <a:t>の部分集合であることが言える．</a:t>
            </a:r>
          </a:p>
        </p:txBody>
      </p:sp>
      <p:sp>
        <p:nvSpPr>
          <p:cNvPr id="4" name="スライド番号プレースホルダー 3"/>
          <p:cNvSpPr>
            <a:spLocks noGrp="1"/>
          </p:cNvSpPr>
          <p:nvPr>
            <p:ph type="sldNum" sz="quarter" idx="5"/>
          </p:nvPr>
        </p:nvSpPr>
        <p:spPr/>
        <p:txBody>
          <a:bodyPr/>
          <a:lstStyle/>
          <a:p>
            <a:fld id="{F3881A3B-BB71-4637-9CDE-5996A2CA7990}" type="slidenum">
              <a:rPr kumimoji="1" lang="ja-JP" altLang="en-US" smtClean="0"/>
              <a:t>9</a:t>
            </a:fld>
            <a:endParaRPr kumimoji="1" lang="ja-JP" altLang="en-US"/>
          </a:p>
        </p:txBody>
      </p:sp>
    </p:spTree>
    <p:extLst>
      <p:ext uri="{BB962C8B-B14F-4D97-AF65-F5344CB8AC3E}">
        <p14:creationId xmlns:p14="http://schemas.microsoft.com/office/powerpoint/2010/main" val="2782407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9F712-F85B-1445-BF5E-1CA8CB051495}"/>
              </a:ext>
            </a:extLst>
          </p:cNvPr>
          <p:cNvSpPr>
            <a:spLocks noGrp="1"/>
          </p:cNvSpPr>
          <p:nvPr>
            <p:ph type="ctrTitle"/>
          </p:nvPr>
        </p:nvSpPr>
        <p:spPr>
          <a:xfrm>
            <a:off x="263527" y="3863618"/>
            <a:ext cx="11664949" cy="706583"/>
          </a:xfrm>
        </p:spPr>
        <p:txBody>
          <a:bodyPr anchor="ctr">
            <a:noAutofit/>
          </a:bodyPr>
          <a:lstStyle>
            <a:lvl1pPr algn="ctr">
              <a:defRPr sz="4800" b="1">
                <a:solidFill>
                  <a:schemeClr val="tx2"/>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C6EA22C0-051D-EB45-99EC-15EDB2034B9A}"/>
              </a:ext>
            </a:extLst>
          </p:cNvPr>
          <p:cNvSpPr>
            <a:spLocks noGrp="1"/>
          </p:cNvSpPr>
          <p:nvPr>
            <p:ph type="subTitle" idx="1"/>
          </p:nvPr>
        </p:nvSpPr>
        <p:spPr>
          <a:xfrm>
            <a:off x="263527" y="4816389"/>
            <a:ext cx="11664949" cy="706583"/>
          </a:xfrm>
        </p:spPr>
        <p:txBody>
          <a:bodyPr anchor="ctr"/>
          <a:lstStyle>
            <a:lvl1pPr marL="0" indent="0" algn="ctr">
              <a:buNone/>
              <a:defRPr sz="24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1E94536-5BE8-884E-8144-337394793F06}"/>
              </a:ext>
            </a:extLst>
          </p:cNvPr>
          <p:cNvSpPr>
            <a:spLocks noGrp="1"/>
          </p:cNvSpPr>
          <p:nvPr>
            <p:ph type="dt" sz="half" idx="10"/>
          </p:nvPr>
        </p:nvSpPr>
        <p:spPr>
          <a:xfrm>
            <a:off x="838200" y="6208428"/>
            <a:ext cx="2743200" cy="365125"/>
          </a:xfrm>
        </p:spPr>
        <p:txBody>
          <a:bodyPr/>
          <a:lstStyle/>
          <a:p>
            <a:fld id="{B8F8B54D-3B45-4668-8B8D-5AEA80F0DE3E}"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A89E44AB-BD35-F747-9142-055E16463D4B}"/>
              </a:ext>
            </a:extLst>
          </p:cNvPr>
          <p:cNvSpPr>
            <a:spLocks noGrp="1"/>
          </p:cNvSpPr>
          <p:nvPr>
            <p:ph type="ftr" sz="quarter" idx="11"/>
          </p:nvPr>
        </p:nvSpPr>
        <p:spPr>
          <a:xfrm>
            <a:off x="4038600" y="6208428"/>
            <a:ext cx="4114800" cy="365125"/>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FE10F5-02B0-CA4B-9073-4068AE66AA10}"/>
              </a:ext>
            </a:extLst>
          </p:cNvPr>
          <p:cNvSpPr>
            <a:spLocks noGrp="1"/>
          </p:cNvSpPr>
          <p:nvPr>
            <p:ph type="sldNum" sz="quarter" idx="12"/>
          </p:nvPr>
        </p:nvSpPr>
        <p:spPr>
          <a:xfrm>
            <a:off x="8610600" y="6208428"/>
            <a:ext cx="2743200" cy="365125"/>
          </a:xfrm>
        </p:spPr>
        <p:txBody>
          <a:body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463074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67" userDrawn="1">
          <p15:clr>
            <a:srgbClr val="FBAE40"/>
          </p15:clr>
        </p15:guide>
        <p15:guide id="4" pos="7515" userDrawn="1">
          <p15:clr>
            <a:srgbClr val="FBAE40"/>
          </p15:clr>
        </p15:guide>
        <p15:guide id="5" orient="horz" pos="164" userDrawn="1">
          <p15:clr>
            <a:srgbClr val="FBAE40"/>
          </p15:clr>
        </p15:guide>
        <p15:guide id="6" orient="horz" pos="41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4F2DE-C728-104D-8B4D-BE9DF6B3188E}"/>
              </a:ext>
            </a:extLst>
          </p:cNvPr>
          <p:cNvSpPr>
            <a:spLocks noGrp="1"/>
          </p:cNvSpPr>
          <p:nvPr>
            <p:ph type="title"/>
          </p:nvPr>
        </p:nvSpPr>
        <p:spPr>
          <a:xfrm>
            <a:off x="831851" y="1709742"/>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BC25A1-8AA0-3B45-AD4B-E8AB1C7894B4}"/>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ABFB0C-5D3B-6149-8387-EF651D70CB62}"/>
              </a:ext>
            </a:extLst>
          </p:cNvPr>
          <p:cNvSpPr>
            <a:spLocks noGrp="1"/>
          </p:cNvSpPr>
          <p:nvPr>
            <p:ph type="dt" sz="half" idx="10"/>
          </p:nvPr>
        </p:nvSpPr>
        <p:spPr/>
        <p:txBody>
          <a:bodyPr/>
          <a:lstStyle/>
          <a:p>
            <a:fld id="{C52A96B9-ABE9-4C2E-8753-07ABFF9DF63D}"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7FF84398-2A24-284E-BA21-7ED92EC6ED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F06A50-FD13-0547-B996-5339CD1202B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160551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CAC87E-B4F7-6E4D-9E51-4DFD0108E6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7C0B05-D214-2640-A4F9-A4855048610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6E8466E-D54E-0A45-B2D5-F124B881237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333F527-A6CF-2449-8712-932E9A11832E}"/>
              </a:ext>
            </a:extLst>
          </p:cNvPr>
          <p:cNvSpPr>
            <a:spLocks noGrp="1"/>
          </p:cNvSpPr>
          <p:nvPr>
            <p:ph type="dt" sz="half" idx="10"/>
          </p:nvPr>
        </p:nvSpPr>
        <p:spPr/>
        <p:txBody>
          <a:bodyPr/>
          <a:lstStyle/>
          <a:p>
            <a:fld id="{34BC4AA8-9417-4EE4-B3EE-F3AFD79F82C3}"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5FDDFAB5-9945-1B48-A753-F34C03A4C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57DF28-848F-3F41-8696-55CDEF8EC983}"/>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262686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ADE92-892E-8B40-8AFA-402688E080DC}"/>
              </a:ext>
            </a:extLst>
          </p:cNvPr>
          <p:cNvSpPr>
            <a:spLocks noGrp="1"/>
          </p:cNvSpPr>
          <p:nvPr>
            <p:ph type="title"/>
          </p:nvPr>
        </p:nvSpPr>
        <p:spPr>
          <a:xfrm>
            <a:off x="839788" y="365129"/>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3DF97C3-F3BE-CF44-93F3-A81F3487CA2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CB7C19-A8DA-9C45-AB04-377058B7907F}"/>
              </a:ext>
            </a:extLst>
          </p:cNvPr>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09A596B-5DE8-4D48-B958-8E06D3DAF765}"/>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DAB8B29-8631-3643-83F9-2B8B1D167F4C}"/>
              </a:ext>
            </a:extLst>
          </p:cNvPr>
          <p:cNvSpPr>
            <a:spLocks noGrp="1"/>
          </p:cNvSpPr>
          <p:nvPr>
            <p:ph sz="quarter" idx="4"/>
          </p:nvPr>
        </p:nvSpPr>
        <p:spPr>
          <a:xfrm>
            <a:off x="6172202"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F2674AF-3020-B348-8CF4-F39BD17D75D4}"/>
              </a:ext>
            </a:extLst>
          </p:cNvPr>
          <p:cNvSpPr>
            <a:spLocks noGrp="1"/>
          </p:cNvSpPr>
          <p:nvPr>
            <p:ph type="dt" sz="half" idx="10"/>
          </p:nvPr>
        </p:nvSpPr>
        <p:spPr/>
        <p:txBody>
          <a:bodyPr/>
          <a:lstStyle/>
          <a:p>
            <a:fld id="{7BECDDA8-D95D-4FCD-8471-425DBAA1CC6E}" type="datetime1">
              <a:rPr kumimoji="1" lang="ja-JP" altLang="en-US" smtClean="0"/>
              <a:t>2024/7/2</a:t>
            </a:fld>
            <a:endParaRPr kumimoji="1" lang="ja-JP" altLang="en-US"/>
          </a:p>
        </p:txBody>
      </p:sp>
      <p:sp>
        <p:nvSpPr>
          <p:cNvPr id="8" name="フッター プレースホルダー 7">
            <a:extLst>
              <a:ext uri="{FF2B5EF4-FFF2-40B4-BE49-F238E27FC236}">
                <a16:creationId xmlns:a16="http://schemas.microsoft.com/office/drawing/2014/main" id="{F6C4F50C-2DBC-A648-B612-BBC19CF3FB1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DE4BCE4-638A-1341-B319-00CFE7562FC8}"/>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1169739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98C23-A001-F846-B724-C8F2CB36BBA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8A0D56E-5407-664D-8C58-2105405646A7}"/>
              </a:ext>
            </a:extLst>
          </p:cNvPr>
          <p:cNvSpPr>
            <a:spLocks noGrp="1"/>
          </p:cNvSpPr>
          <p:nvPr>
            <p:ph type="dt" sz="half" idx="10"/>
          </p:nvPr>
        </p:nvSpPr>
        <p:spPr/>
        <p:txBody>
          <a:bodyPr/>
          <a:lstStyle/>
          <a:p>
            <a:fld id="{D2CE3381-BB87-47D1-A457-E048CA18C5D7}" type="datetime1">
              <a:rPr kumimoji="1" lang="ja-JP" altLang="en-US" smtClean="0"/>
              <a:t>2024/7/2</a:t>
            </a:fld>
            <a:endParaRPr kumimoji="1" lang="ja-JP" altLang="en-US"/>
          </a:p>
        </p:txBody>
      </p:sp>
      <p:sp>
        <p:nvSpPr>
          <p:cNvPr id="4" name="フッター プレースホルダー 3">
            <a:extLst>
              <a:ext uri="{FF2B5EF4-FFF2-40B4-BE49-F238E27FC236}">
                <a16:creationId xmlns:a16="http://schemas.microsoft.com/office/drawing/2014/main" id="{20F8F377-2CCF-5742-A4E6-65C02C04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C92F137-B651-9C4D-AFFA-012F81DE862A}"/>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3550058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A7438D7-BB8F-8042-BA59-C383664DC774}"/>
              </a:ext>
            </a:extLst>
          </p:cNvPr>
          <p:cNvSpPr>
            <a:spLocks noGrp="1"/>
          </p:cNvSpPr>
          <p:nvPr>
            <p:ph type="dt" sz="half" idx="10"/>
          </p:nvPr>
        </p:nvSpPr>
        <p:spPr/>
        <p:txBody>
          <a:bodyPr/>
          <a:lstStyle/>
          <a:p>
            <a:fld id="{74B082B5-79D7-40B9-93AE-33EDE4C36E09}" type="datetime1">
              <a:rPr kumimoji="1" lang="ja-JP" altLang="en-US" smtClean="0"/>
              <a:t>2024/7/2</a:t>
            </a:fld>
            <a:endParaRPr kumimoji="1" lang="ja-JP" altLang="en-US"/>
          </a:p>
        </p:txBody>
      </p:sp>
      <p:sp>
        <p:nvSpPr>
          <p:cNvPr id="3" name="フッター プレースホルダー 2">
            <a:extLst>
              <a:ext uri="{FF2B5EF4-FFF2-40B4-BE49-F238E27FC236}">
                <a16:creationId xmlns:a16="http://schemas.microsoft.com/office/drawing/2014/main" id="{E9594223-913F-FF4B-815B-3F128DAA51E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4A2A9EE-18F6-B243-B331-CF5A805F774D}"/>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736406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99815-38BC-304B-B617-7140D5805E0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FDB16D-2C33-6740-B965-CA3D811E2F1E}"/>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B1962B4-FB8F-AC4A-AF1F-4C524DFE7B0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676BE89-1C44-C54B-8A71-3041C3C8D3F0}"/>
              </a:ext>
            </a:extLst>
          </p:cNvPr>
          <p:cNvSpPr>
            <a:spLocks noGrp="1"/>
          </p:cNvSpPr>
          <p:nvPr>
            <p:ph type="dt" sz="half" idx="10"/>
          </p:nvPr>
        </p:nvSpPr>
        <p:spPr/>
        <p:txBody>
          <a:bodyPr/>
          <a:lstStyle/>
          <a:p>
            <a:fld id="{A1F04715-D8ED-4420-8AF8-2C7164D851E3}"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4FAEEA43-AB32-5B43-BAC5-B0189913F2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20240B-F6E6-A047-AEA2-9B540A8C7DE9}"/>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4232348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8B1D8-14E8-5646-A528-26E9CE4FF2D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B7746B6-024A-A540-B2C4-7C8F6C776024}"/>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8898C505-0FEA-614B-B872-4BF3520CF40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D60164-432D-F041-9B36-C843D22D1953}"/>
              </a:ext>
            </a:extLst>
          </p:cNvPr>
          <p:cNvSpPr>
            <a:spLocks noGrp="1"/>
          </p:cNvSpPr>
          <p:nvPr>
            <p:ph type="dt" sz="half" idx="10"/>
          </p:nvPr>
        </p:nvSpPr>
        <p:spPr/>
        <p:txBody>
          <a:bodyPr/>
          <a:lstStyle/>
          <a:p>
            <a:fld id="{F937438D-2FDA-4B3A-82C2-379E54B62780}"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EC67716F-6E23-D943-BC32-F0E27B36EC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297058-EA8D-104D-BCBF-277C023663C3}"/>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1048172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E471F-3025-A94D-8539-DEEBABD2092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57F2DB-9031-9F46-A2E9-C1DC2AD57EA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FC6D3D-835F-E342-8822-BFC710F6FF05}"/>
              </a:ext>
            </a:extLst>
          </p:cNvPr>
          <p:cNvSpPr>
            <a:spLocks noGrp="1"/>
          </p:cNvSpPr>
          <p:nvPr>
            <p:ph type="dt" sz="half" idx="10"/>
          </p:nvPr>
        </p:nvSpPr>
        <p:spPr/>
        <p:txBody>
          <a:bodyPr/>
          <a:lstStyle/>
          <a:p>
            <a:fld id="{206A4A79-0721-413E-96B9-39CA8221C3F1}"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8CF4FF4-A3B5-6D4D-A8F5-938DF5F8CB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2B1EC-A6F6-B242-90F9-4C9FBB587DE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696889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8EB58C5-F50F-3E4C-A0DA-FF4E173297D0}"/>
              </a:ext>
            </a:extLst>
          </p:cNvPr>
          <p:cNvSpPr>
            <a:spLocks noGrp="1"/>
          </p:cNvSpPr>
          <p:nvPr>
            <p:ph type="title" orient="vert"/>
          </p:nvPr>
        </p:nvSpPr>
        <p:spPr>
          <a:xfrm>
            <a:off x="8724902"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04E3B97-EB50-BF4C-A325-666EF9109F24}"/>
              </a:ext>
            </a:extLst>
          </p:cNvPr>
          <p:cNvSpPr>
            <a:spLocks noGrp="1"/>
          </p:cNvSpPr>
          <p:nvPr>
            <p:ph type="body" orient="vert" idx="1"/>
          </p:nvPr>
        </p:nvSpPr>
        <p:spPr>
          <a:xfrm>
            <a:off x="838202"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74645A6-A0EC-C449-88CE-64EF493A86E0}"/>
              </a:ext>
            </a:extLst>
          </p:cNvPr>
          <p:cNvSpPr>
            <a:spLocks noGrp="1"/>
          </p:cNvSpPr>
          <p:nvPr>
            <p:ph type="dt" sz="half" idx="10"/>
          </p:nvPr>
        </p:nvSpPr>
        <p:spPr/>
        <p:txBody>
          <a:bodyPr/>
          <a:lstStyle/>
          <a:p>
            <a:fld id="{6A16A454-D6B6-4182-9B1E-98FB92D1D772}"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B7046C0E-D468-F54F-9CEF-8CE80EA525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223D01-9B02-7446-9102-5DEC519D2BEE}"/>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984493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A5B87-AC44-2949-B81E-EE0CAB8170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F533A25-A9B8-A645-8F19-88B366E5DE4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4570D06-3BB2-424B-95EB-513EA1924AB3}"/>
              </a:ext>
            </a:extLst>
          </p:cNvPr>
          <p:cNvSpPr>
            <a:spLocks noGrp="1"/>
          </p:cNvSpPr>
          <p:nvPr>
            <p:ph type="dt" sz="half" idx="10"/>
          </p:nvPr>
        </p:nvSpPr>
        <p:spPr/>
        <p:txBody>
          <a:bodyPr/>
          <a:lstStyle/>
          <a:p>
            <a:fld id="{9D8138E0-143F-484B-A415-F27D87345C5D}"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175C52B9-A1E8-E048-9400-5E8600F76C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0CD117-647B-BA46-BB0F-7FF930EC9755}"/>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75603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3BFA7-3C57-F042-AA3A-BB35E9091693}"/>
              </a:ext>
            </a:extLst>
          </p:cNvPr>
          <p:cNvSpPr>
            <a:spLocks noGrp="1"/>
          </p:cNvSpPr>
          <p:nvPr>
            <p:ph type="title"/>
          </p:nvPr>
        </p:nvSpPr>
        <p:spPr>
          <a:xfrm>
            <a:off x="479427" y="260353"/>
            <a:ext cx="11431588" cy="539751"/>
          </a:xfrm>
        </p:spPr>
        <p:txBody>
          <a:bodyPr lIns="0" tIns="72000" rIns="0" bIns="0">
            <a:noAutofit/>
          </a:bodyPr>
          <a:lstStyle>
            <a:lvl1pPr>
              <a:defRPr sz="2800" b="0">
                <a:latin typeface="+mj-ea"/>
                <a:ea typeface="+mj-ea"/>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8DC1FEC-DF2A-474A-B5DE-C471637E8743}"/>
              </a:ext>
            </a:extLst>
          </p:cNvPr>
          <p:cNvSpPr>
            <a:spLocks noGrp="1"/>
          </p:cNvSpPr>
          <p:nvPr>
            <p:ph idx="1"/>
          </p:nvPr>
        </p:nvSpPr>
        <p:spPr>
          <a:xfrm>
            <a:off x="479427" y="981075"/>
            <a:ext cx="11431588" cy="5435600"/>
          </a:xfrm>
        </p:spPr>
        <p:txBody>
          <a:bodyPr lIns="0" tIns="0" rIns="0" bIns="0">
            <a:normAutofit/>
          </a:bodyPr>
          <a:lstStyle>
            <a:lvl1pPr>
              <a:lnSpc>
                <a:spcPct val="120000"/>
              </a:lnSpc>
              <a:defRPr sz="2400">
                <a:latin typeface="+mn-ea"/>
                <a:ea typeface="+mn-ea"/>
              </a:defRPr>
            </a:lvl1pPr>
            <a:lvl2pPr>
              <a:lnSpc>
                <a:spcPct val="120000"/>
              </a:lnSpc>
              <a:defRPr sz="2400">
                <a:latin typeface="+mn-ea"/>
                <a:ea typeface="+mn-ea"/>
              </a:defRPr>
            </a:lvl2pPr>
            <a:lvl3pPr>
              <a:lnSpc>
                <a:spcPct val="120000"/>
              </a:lnSpc>
              <a:defRPr sz="2400">
                <a:latin typeface="+mn-ea"/>
                <a:ea typeface="+mn-ea"/>
              </a:defRPr>
            </a:lvl3pPr>
            <a:lvl4pPr>
              <a:lnSpc>
                <a:spcPct val="120000"/>
              </a:lnSpc>
              <a:defRPr sz="2400">
                <a:latin typeface="+mn-ea"/>
                <a:ea typeface="+mn-ea"/>
              </a:defRPr>
            </a:lvl4pPr>
            <a:lvl5pPr>
              <a:lnSpc>
                <a:spcPct val="120000"/>
              </a:lnSpc>
              <a:defRPr sz="2400">
                <a:latin typeface="+mn-ea"/>
                <a:ea typeface="+mn-ea"/>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3298D926-8C1D-2B4B-A4B3-8A544EE697E6}"/>
              </a:ext>
            </a:extLst>
          </p:cNvPr>
          <p:cNvSpPr>
            <a:spLocks noGrp="1"/>
          </p:cNvSpPr>
          <p:nvPr>
            <p:ph type="dt" sz="half" idx="10"/>
          </p:nvPr>
        </p:nvSpPr>
        <p:spPr>
          <a:xfrm>
            <a:off x="263523" y="6597650"/>
            <a:ext cx="2743200" cy="260350"/>
          </a:xfrm>
        </p:spPr>
        <p:txBody>
          <a:bodyPr/>
          <a:lstStyle/>
          <a:p>
            <a:fld id="{575D5F8D-87D4-434B-B36A-2AE9F28232B8}"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5C76F42-584F-3948-94A6-5935AD2486E7}"/>
              </a:ext>
            </a:extLst>
          </p:cNvPr>
          <p:cNvSpPr>
            <a:spLocks noGrp="1"/>
          </p:cNvSpPr>
          <p:nvPr>
            <p:ph type="ftr" sz="quarter" idx="11"/>
          </p:nvPr>
        </p:nvSpPr>
        <p:spPr>
          <a:xfrm>
            <a:off x="4038600" y="6597650"/>
            <a:ext cx="4114800" cy="260350"/>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917DC1-D6BA-C946-8512-30B8D7E5EBFB}"/>
              </a:ext>
            </a:extLst>
          </p:cNvPr>
          <p:cNvSpPr>
            <a:spLocks noGrp="1"/>
          </p:cNvSpPr>
          <p:nvPr>
            <p:ph type="sldNum" sz="quarter" idx="12"/>
          </p:nvPr>
        </p:nvSpPr>
        <p:spPr>
          <a:xfrm>
            <a:off x="11282139" y="260348"/>
            <a:ext cx="628876" cy="539752"/>
          </a:xfrm>
        </p:spPr>
        <p:txBody>
          <a:bodyPr anchor="t"/>
          <a:lstStyle>
            <a:lvl1pPr algn="ctr">
              <a:defRPr sz="2400" b="1">
                <a:latin typeface="+mj-lt"/>
              </a:defRPr>
            </a:lvl1pPr>
          </a:lstStyle>
          <a:p>
            <a:fld id="{F570F3E5-FDBB-4464-A890-BAA1FABE4FEA}" type="slidenum">
              <a:rPr lang="ja-JP" altLang="en-US" smtClean="0"/>
              <a:pPr/>
              <a:t>‹#›</a:t>
            </a:fld>
            <a:endParaRPr lang="ja-JP" altLang="en-US" dirty="0"/>
          </a:p>
        </p:txBody>
      </p:sp>
    </p:spTree>
    <p:extLst>
      <p:ext uri="{BB962C8B-B14F-4D97-AF65-F5344CB8AC3E}">
        <p14:creationId xmlns:p14="http://schemas.microsoft.com/office/powerpoint/2010/main" val="13628724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64" userDrawn="1">
          <p15:clr>
            <a:srgbClr val="FBAE40"/>
          </p15:clr>
        </p15:guide>
        <p15:guide id="4" orient="horz" pos="4156" userDrawn="1">
          <p15:clr>
            <a:srgbClr val="FBAE40"/>
          </p15:clr>
        </p15:guide>
        <p15:guide id="5" pos="167" userDrawn="1">
          <p15:clr>
            <a:srgbClr val="FBAE40"/>
          </p15:clr>
        </p15:guide>
        <p15:guide id="6" pos="7503" userDrawn="1">
          <p15:clr>
            <a:srgbClr val="FBAE40"/>
          </p15:clr>
        </p15:guide>
        <p15:guide id="7" orient="horz" pos="504" userDrawn="1">
          <p15:clr>
            <a:srgbClr val="FBAE40"/>
          </p15:clr>
        </p15:guide>
        <p15:guide id="8" orient="horz" pos="618" userDrawn="1">
          <p15:clr>
            <a:srgbClr val="FBAE40"/>
          </p15:clr>
        </p15:guide>
        <p15:guide id="9" orient="horz" pos="4042" userDrawn="1">
          <p15:clr>
            <a:srgbClr val="FBAE40"/>
          </p15:clr>
        </p15:guide>
        <p15:guide id="10" pos="303" userDrawn="1">
          <p15:clr>
            <a:srgbClr val="FBAE40"/>
          </p15:clr>
        </p15:guide>
        <p15:guide id="11" pos="735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7C8F9-F583-584C-858E-C6D5099F82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547C952-1C2A-464D-AC42-B52BCEBF88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5C4F13-4966-4F45-8D6A-96373D9A8BBA}"/>
              </a:ext>
            </a:extLst>
          </p:cNvPr>
          <p:cNvSpPr>
            <a:spLocks noGrp="1"/>
          </p:cNvSpPr>
          <p:nvPr>
            <p:ph type="dt" sz="half" idx="10"/>
          </p:nvPr>
        </p:nvSpPr>
        <p:spPr/>
        <p:txBody>
          <a:bodyPr/>
          <a:lstStyle/>
          <a:p>
            <a:fld id="{79A0F8F5-D372-4E01-9BFE-07FBD5B7526E}"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0F74C0A-DCEB-0641-A86C-446E364843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33DB1B-4374-A048-8B42-8C93E816CD2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4176723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4F2DE-C728-104D-8B4D-BE9DF6B3188E}"/>
              </a:ext>
            </a:extLst>
          </p:cNvPr>
          <p:cNvSpPr>
            <a:spLocks noGrp="1"/>
          </p:cNvSpPr>
          <p:nvPr>
            <p:ph type="title"/>
          </p:nvPr>
        </p:nvSpPr>
        <p:spPr>
          <a:xfrm>
            <a:off x="831851" y="1709742"/>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BC25A1-8AA0-3B45-AD4B-E8AB1C7894B4}"/>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ABFB0C-5D3B-6149-8387-EF651D70CB62}"/>
              </a:ext>
            </a:extLst>
          </p:cNvPr>
          <p:cNvSpPr>
            <a:spLocks noGrp="1"/>
          </p:cNvSpPr>
          <p:nvPr>
            <p:ph type="dt" sz="half" idx="10"/>
          </p:nvPr>
        </p:nvSpPr>
        <p:spPr/>
        <p:txBody>
          <a:bodyPr/>
          <a:lstStyle/>
          <a:p>
            <a:fld id="{293399CC-86BA-40A3-B7C0-62980C2EDF1D}"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7FF84398-2A24-284E-BA21-7ED92EC6ED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F06A50-FD13-0547-B996-5339CD1202B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8648131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CAC87E-B4F7-6E4D-9E51-4DFD0108E6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7C0B05-D214-2640-A4F9-A4855048610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6E8466E-D54E-0A45-B2D5-F124B881237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333F527-A6CF-2449-8712-932E9A11832E}"/>
              </a:ext>
            </a:extLst>
          </p:cNvPr>
          <p:cNvSpPr>
            <a:spLocks noGrp="1"/>
          </p:cNvSpPr>
          <p:nvPr>
            <p:ph type="dt" sz="half" idx="10"/>
          </p:nvPr>
        </p:nvSpPr>
        <p:spPr/>
        <p:txBody>
          <a:bodyPr/>
          <a:lstStyle/>
          <a:p>
            <a:fld id="{E55C8CD1-7153-45DE-BD28-6B387563D069}"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5FDDFAB5-9945-1B48-A753-F34C03A4C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57DF28-848F-3F41-8696-55CDEF8EC983}"/>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1945054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ADE92-892E-8B40-8AFA-402688E080DC}"/>
              </a:ext>
            </a:extLst>
          </p:cNvPr>
          <p:cNvSpPr>
            <a:spLocks noGrp="1"/>
          </p:cNvSpPr>
          <p:nvPr>
            <p:ph type="title"/>
          </p:nvPr>
        </p:nvSpPr>
        <p:spPr>
          <a:xfrm>
            <a:off x="839788" y="365129"/>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3DF97C3-F3BE-CF44-93F3-A81F3487CA2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CB7C19-A8DA-9C45-AB04-377058B7907F}"/>
              </a:ext>
            </a:extLst>
          </p:cNvPr>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09A596B-5DE8-4D48-B958-8E06D3DAF765}"/>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DAB8B29-8631-3643-83F9-2B8B1D167F4C}"/>
              </a:ext>
            </a:extLst>
          </p:cNvPr>
          <p:cNvSpPr>
            <a:spLocks noGrp="1"/>
          </p:cNvSpPr>
          <p:nvPr>
            <p:ph sz="quarter" idx="4"/>
          </p:nvPr>
        </p:nvSpPr>
        <p:spPr>
          <a:xfrm>
            <a:off x="6172202"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F2674AF-3020-B348-8CF4-F39BD17D75D4}"/>
              </a:ext>
            </a:extLst>
          </p:cNvPr>
          <p:cNvSpPr>
            <a:spLocks noGrp="1"/>
          </p:cNvSpPr>
          <p:nvPr>
            <p:ph type="dt" sz="half" idx="10"/>
          </p:nvPr>
        </p:nvSpPr>
        <p:spPr/>
        <p:txBody>
          <a:bodyPr/>
          <a:lstStyle/>
          <a:p>
            <a:fld id="{AA89FEE1-ACCA-4CB3-91B7-48F75E4CC63C}" type="datetime1">
              <a:rPr kumimoji="1" lang="ja-JP" altLang="en-US" smtClean="0"/>
              <a:t>2024/7/2</a:t>
            </a:fld>
            <a:endParaRPr kumimoji="1" lang="ja-JP" altLang="en-US"/>
          </a:p>
        </p:txBody>
      </p:sp>
      <p:sp>
        <p:nvSpPr>
          <p:cNvPr id="8" name="フッター プレースホルダー 7">
            <a:extLst>
              <a:ext uri="{FF2B5EF4-FFF2-40B4-BE49-F238E27FC236}">
                <a16:creationId xmlns:a16="http://schemas.microsoft.com/office/drawing/2014/main" id="{F6C4F50C-2DBC-A648-B612-BBC19CF3FB1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DE4BCE4-638A-1341-B319-00CFE7562FC8}"/>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177946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A98C23-A001-F846-B724-C8F2CB36BBA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8A0D56E-5407-664D-8C58-2105405646A7}"/>
              </a:ext>
            </a:extLst>
          </p:cNvPr>
          <p:cNvSpPr>
            <a:spLocks noGrp="1"/>
          </p:cNvSpPr>
          <p:nvPr>
            <p:ph type="dt" sz="half" idx="10"/>
          </p:nvPr>
        </p:nvSpPr>
        <p:spPr/>
        <p:txBody>
          <a:bodyPr/>
          <a:lstStyle/>
          <a:p>
            <a:fld id="{4759ADEC-D0BD-45F8-9F95-CF2384F3FEA2}" type="datetime1">
              <a:rPr kumimoji="1" lang="ja-JP" altLang="en-US" smtClean="0"/>
              <a:t>2024/7/2</a:t>
            </a:fld>
            <a:endParaRPr kumimoji="1" lang="ja-JP" altLang="en-US"/>
          </a:p>
        </p:txBody>
      </p:sp>
      <p:sp>
        <p:nvSpPr>
          <p:cNvPr id="4" name="フッター プレースホルダー 3">
            <a:extLst>
              <a:ext uri="{FF2B5EF4-FFF2-40B4-BE49-F238E27FC236}">
                <a16:creationId xmlns:a16="http://schemas.microsoft.com/office/drawing/2014/main" id="{20F8F377-2CCF-5742-A4E6-65C02C04B44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C92F137-B651-9C4D-AFFA-012F81DE862A}"/>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956128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A7438D7-BB8F-8042-BA59-C383664DC774}"/>
              </a:ext>
            </a:extLst>
          </p:cNvPr>
          <p:cNvSpPr>
            <a:spLocks noGrp="1"/>
          </p:cNvSpPr>
          <p:nvPr>
            <p:ph type="dt" sz="half" idx="10"/>
          </p:nvPr>
        </p:nvSpPr>
        <p:spPr/>
        <p:txBody>
          <a:bodyPr/>
          <a:lstStyle/>
          <a:p>
            <a:fld id="{F09090CD-EF01-4CE8-AD9A-6C4B17904DA0}" type="datetime1">
              <a:rPr kumimoji="1" lang="ja-JP" altLang="en-US" smtClean="0"/>
              <a:t>2024/7/2</a:t>
            </a:fld>
            <a:endParaRPr kumimoji="1" lang="ja-JP" altLang="en-US"/>
          </a:p>
        </p:txBody>
      </p:sp>
      <p:sp>
        <p:nvSpPr>
          <p:cNvPr id="3" name="フッター プレースホルダー 2">
            <a:extLst>
              <a:ext uri="{FF2B5EF4-FFF2-40B4-BE49-F238E27FC236}">
                <a16:creationId xmlns:a16="http://schemas.microsoft.com/office/drawing/2014/main" id="{E9594223-913F-FF4B-815B-3F128DAA51E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4A2A9EE-18F6-B243-B331-CF5A805F774D}"/>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999106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99815-38BC-304B-B617-7140D5805E0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FDB16D-2C33-6740-B965-CA3D811E2F1E}"/>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B1962B4-FB8F-AC4A-AF1F-4C524DFE7B0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676BE89-1C44-C54B-8A71-3041C3C8D3F0}"/>
              </a:ext>
            </a:extLst>
          </p:cNvPr>
          <p:cNvSpPr>
            <a:spLocks noGrp="1"/>
          </p:cNvSpPr>
          <p:nvPr>
            <p:ph type="dt" sz="half" idx="10"/>
          </p:nvPr>
        </p:nvSpPr>
        <p:spPr/>
        <p:txBody>
          <a:bodyPr/>
          <a:lstStyle/>
          <a:p>
            <a:fld id="{6EF808F1-EE4B-4261-892B-A3FD564072CC}"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4FAEEA43-AB32-5B43-BAC5-B0189913F2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20240B-F6E6-A047-AEA2-9B540A8C7DE9}"/>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1079761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8B1D8-14E8-5646-A528-26E9CE4FF2D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B7746B6-024A-A540-B2C4-7C8F6C776024}"/>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8898C505-0FEA-614B-B872-4BF3520CF40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D60164-432D-F041-9B36-C843D22D1953}"/>
              </a:ext>
            </a:extLst>
          </p:cNvPr>
          <p:cNvSpPr>
            <a:spLocks noGrp="1"/>
          </p:cNvSpPr>
          <p:nvPr>
            <p:ph type="dt" sz="half" idx="10"/>
          </p:nvPr>
        </p:nvSpPr>
        <p:spPr/>
        <p:txBody>
          <a:bodyPr/>
          <a:lstStyle/>
          <a:p>
            <a:fld id="{14027DC6-1EFB-4B30-BE36-F818172ED5DB}" type="datetime1">
              <a:rPr kumimoji="1" lang="ja-JP" altLang="en-US" smtClean="0"/>
              <a:t>2024/7/2</a:t>
            </a:fld>
            <a:endParaRPr kumimoji="1" lang="ja-JP" altLang="en-US"/>
          </a:p>
        </p:txBody>
      </p:sp>
      <p:sp>
        <p:nvSpPr>
          <p:cNvPr id="6" name="フッター プレースホルダー 5">
            <a:extLst>
              <a:ext uri="{FF2B5EF4-FFF2-40B4-BE49-F238E27FC236}">
                <a16:creationId xmlns:a16="http://schemas.microsoft.com/office/drawing/2014/main" id="{EC67716F-6E23-D943-BC32-F0E27B36EC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297058-EA8D-104D-BCBF-277C023663C3}"/>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4236940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E471F-3025-A94D-8539-DEEBABD2092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57F2DB-9031-9F46-A2E9-C1DC2AD57EA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FC6D3D-835F-E342-8822-BFC710F6FF05}"/>
              </a:ext>
            </a:extLst>
          </p:cNvPr>
          <p:cNvSpPr>
            <a:spLocks noGrp="1"/>
          </p:cNvSpPr>
          <p:nvPr>
            <p:ph type="dt" sz="half" idx="10"/>
          </p:nvPr>
        </p:nvSpPr>
        <p:spPr/>
        <p:txBody>
          <a:bodyPr/>
          <a:lstStyle/>
          <a:p>
            <a:fld id="{32884554-E201-4293-8BCA-3D049CA85122}"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8CF4FF4-A3B5-6D4D-A8F5-938DF5F8CB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82B1EC-A6F6-B242-90F9-4C9FBB587DE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057411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8EB58C5-F50F-3E4C-A0DA-FF4E173297D0}"/>
              </a:ext>
            </a:extLst>
          </p:cNvPr>
          <p:cNvSpPr>
            <a:spLocks noGrp="1"/>
          </p:cNvSpPr>
          <p:nvPr>
            <p:ph type="title" orient="vert"/>
          </p:nvPr>
        </p:nvSpPr>
        <p:spPr>
          <a:xfrm>
            <a:off x="8724902"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04E3B97-EB50-BF4C-A325-666EF9109F24}"/>
              </a:ext>
            </a:extLst>
          </p:cNvPr>
          <p:cNvSpPr>
            <a:spLocks noGrp="1"/>
          </p:cNvSpPr>
          <p:nvPr>
            <p:ph type="body" orient="vert" idx="1"/>
          </p:nvPr>
        </p:nvSpPr>
        <p:spPr>
          <a:xfrm>
            <a:off x="838202"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74645A6-A0EC-C449-88CE-64EF493A86E0}"/>
              </a:ext>
            </a:extLst>
          </p:cNvPr>
          <p:cNvSpPr>
            <a:spLocks noGrp="1"/>
          </p:cNvSpPr>
          <p:nvPr>
            <p:ph type="dt" sz="half" idx="10"/>
          </p:nvPr>
        </p:nvSpPr>
        <p:spPr/>
        <p:txBody>
          <a:bodyPr/>
          <a:lstStyle/>
          <a:p>
            <a:fld id="{5EB9D72E-4641-4767-921B-46D2D73872A5}"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B7046C0E-D468-F54F-9CEF-8CE80EA525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223D01-9B02-7446-9102-5DEC519D2BEE}"/>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71692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3BFA7-3C57-F042-AA3A-BB35E9091693}"/>
              </a:ext>
            </a:extLst>
          </p:cNvPr>
          <p:cNvSpPr>
            <a:spLocks noGrp="1"/>
          </p:cNvSpPr>
          <p:nvPr>
            <p:ph type="title"/>
          </p:nvPr>
        </p:nvSpPr>
        <p:spPr>
          <a:xfrm>
            <a:off x="479427" y="260353"/>
            <a:ext cx="11431588" cy="539751"/>
          </a:xfrm>
        </p:spPr>
        <p:txBody>
          <a:bodyPr lIns="0" tIns="72000" rIns="0" bIns="0">
            <a:noAutofit/>
          </a:bodyPr>
          <a:lstStyle>
            <a:lvl1pPr>
              <a:defRPr sz="2800" b="1">
                <a:latin typeface="+mj-ea"/>
                <a:ea typeface="+mj-ea"/>
              </a:defRPr>
            </a:lvl1pPr>
          </a:lstStyle>
          <a:p>
            <a:r>
              <a:rPr kumimoji="1" lang="ja-JP" altLang="en-US"/>
              <a:t>マスター タイトルの書式設定</a:t>
            </a:r>
          </a:p>
        </p:txBody>
      </p:sp>
      <p:sp>
        <p:nvSpPr>
          <p:cNvPr id="12" name="日付プレースホルダー 11">
            <a:extLst>
              <a:ext uri="{FF2B5EF4-FFF2-40B4-BE49-F238E27FC236}">
                <a16:creationId xmlns:a16="http://schemas.microsoft.com/office/drawing/2014/main" id="{5CC46F6E-606F-924C-853B-A0B7C1FB1FD4}"/>
              </a:ext>
            </a:extLst>
          </p:cNvPr>
          <p:cNvSpPr>
            <a:spLocks noGrp="1"/>
          </p:cNvSpPr>
          <p:nvPr>
            <p:ph type="dt" sz="half" idx="10"/>
          </p:nvPr>
        </p:nvSpPr>
        <p:spPr/>
        <p:txBody>
          <a:bodyPr/>
          <a:lstStyle/>
          <a:p>
            <a:fld id="{01249384-B9DC-4C4B-83C8-EC577B34D128}" type="datetime1">
              <a:rPr kumimoji="1" lang="ja-JP" altLang="en-US" smtClean="0"/>
              <a:t>2024/7/2</a:t>
            </a:fld>
            <a:endParaRPr kumimoji="1" lang="ja-JP" altLang="en-US"/>
          </a:p>
        </p:txBody>
      </p:sp>
      <p:sp>
        <p:nvSpPr>
          <p:cNvPr id="13" name="フッター プレースホルダー 12">
            <a:extLst>
              <a:ext uri="{FF2B5EF4-FFF2-40B4-BE49-F238E27FC236}">
                <a16:creationId xmlns:a16="http://schemas.microsoft.com/office/drawing/2014/main" id="{5BD66B67-A7FB-EC45-B866-ADE207A07844}"/>
              </a:ext>
            </a:extLst>
          </p:cNvPr>
          <p:cNvSpPr>
            <a:spLocks noGrp="1"/>
          </p:cNvSpPr>
          <p:nvPr>
            <p:ph type="ftr" sz="quarter" idx="11"/>
          </p:nvPr>
        </p:nvSpPr>
        <p:spPr/>
        <p:txBody>
          <a:bodyPr/>
          <a:lstStyle/>
          <a:p>
            <a:endParaRPr kumimoji="1" lang="ja-JP" altLang="en-US"/>
          </a:p>
        </p:txBody>
      </p:sp>
      <p:sp>
        <p:nvSpPr>
          <p:cNvPr id="14" name="スライド番号プレースホルダー 13">
            <a:extLst>
              <a:ext uri="{FF2B5EF4-FFF2-40B4-BE49-F238E27FC236}">
                <a16:creationId xmlns:a16="http://schemas.microsoft.com/office/drawing/2014/main" id="{B52C801D-06A1-6E4F-8BBD-90E28B5A2469}"/>
              </a:ext>
            </a:extLst>
          </p:cNvPr>
          <p:cNvSpPr>
            <a:spLocks noGrp="1"/>
          </p:cNvSpPr>
          <p:nvPr>
            <p:ph type="sldNum" sz="quarter" idx="12"/>
          </p:nvPr>
        </p:nvSpPr>
        <p:spPr/>
        <p:txBody>
          <a:body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39943400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64" userDrawn="1">
          <p15:clr>
            <a:srgbClr val="FBAE40"/>
          </p15:clr>
        </p15:guide>
        <p15:guide id="4" orient="horz" pos="4156" userDrawn="1">
          <p15:clr>
            <a:srgbClr val="FBAE40"/>
          </p15:clr>
        </p15:guide>
        <p15:guide id="5" pos="167" userDrawn="1">
          <p15:clr>
            <a:srgbClr val="FBAE40"/>
          </p15:clr>
        </p15:guide>
        <p15:guide id="6" pos="7503" userDrawn="1">
          <p15:clr>
            <a:srgbClr val="FBAE40"/>
          </p15:clr>
        </p15:guide>
        <p15:guide id="7" orient="horz" pos="504" userDrawn="1">
          <p15:clr>
            <a:srgbClr val="FBAE40"/>
          </p15:clr>
        </p15:guide>
        <p15:guide id="8" orient="horz" pos="618" userDrawn="1">
          <p15:clr>
            <a:srgbClr val="FBAE40"/>
          </p15:clr>
        </p15:guide>
        <p15:guide id="9" orient="horz" pos="4042" userDrawn="1">
          <p15:clr>
            <a:srgbClr val="FBAE40"/>
          </p15:clr>
        </p15:guide>
        <p15:guide id="10" pos="303" userDrawn="1">
          <p15:clr>
            <a:srgbClr val="FBAE40"/>
          </p15:clr>
        </p15:guide>
        <p15:guide id="11" pos="735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3BFA7-3C57-F042-AA3A-BB35E9091693}"/>
              </a:ext>
            </a:extLst>
          </p:cNvPr>
          <p:cNvSpPr>
            <a:spLocks noGrp="1"/>
          </p:cNvSpPr>
          <p:nvPr>
            <p:ph type="title"/>
          </p:nvPr>
        </p:nvSpPr>
        <p:spPr>
          <a:xfrm>
            <a:off x="479427" y="260353"/>
            <a:ext cx="11431588" cy="539751"/>
          </a:xfrm>
        </p:spPr>
        <p:txBody>
          <a:bodyPr lIns="0" tIns="72000" rIns="0" bIns="0">
            <a:noAutofit/>
          </a:bodyPr>
          <a:lstStyle>
            <a:lvl1pPr>
              <a:defRPr sz="2800" b="1">
                <a:latin typeface="+mj-ea"/>
                <a:ea typeface="+mj-ea"/>
              </a:defRPr>
            </a:lvl1p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3298D926-8C1D-2B4B-A4B3-8A544EE697E6}"/>
              </a:ext>
            </a:extLst>
          </p:cNvPr>
          <p:cNvSpPr>
            <a:spLocks noGrp="1"/>
          </p:cNvSpPr>
          <p:nvPr>
            <p:ph type="dt" sz="half" idx="10"/>
          </p:nvPr>
        </p:nvSpPr>
        <p:spPr>
          <a:xfrm>
            <a:off x="263523" y="6597650"/>
            <a:ext cx="2743200" cy="260350"/>
          </a:xfrm>
        </p:spPr>
        <p:txBody>
          <a:bodyPr/>
          <a:lstStyle/>
          <a:p>
            <a:fld id="{F6D53030-830F-430E-929D-AA886F01E86F}"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5C76F42-584F-3948-94A6-5935AD2486E7}"/>
              </a:ext>
            </a:extLst>
          </p:cNvPr>
          <p:cNvSpPr>
            <a:spLocks noGrp="1"/>
          </p:cNvSpPr>
          <p:nvPr>
            <p:ph type="ftr" sz="quarter" idx="11"/>
          </p:nvPr>
        </p:nvSpPr>
        <p:spPr>
          <a:xfrm>
            <a:off x="4038600" y="6597650"/>
            <a:ext cx="4114800" cy="260350"/>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917DC1-D6BA-C946-8512-30B8D7E5EBFB}"/>
              </a:ext>
            </a:extLst>
          </p:cNvPr>
          <p:cNvSpPr>
            <a:spLocks noGrp="1"/>
          </p:cNvSpPr>
          <p:nvPr>
            <p:ph type="sldNum" sz="quarter" idx="12"/>
          </p:nvPr>
        </p:nvSpPr>
        <p:spPr>
          <a:xfrm>
            <a:off x="11282139" y="260348"/>
            <a:ext cx="628876" cy="539752"/>
          </a:xfrm>
        </p:spPr>
        <p:txBody>
          <a:bodyPr anchor="t"/>
          <a:lstStyle>
            <a:lvl1pPr>
              <a:defRPr sz="1800" b="1">
                <a:latin typeface="+mj-lt"/>
              </a:defRPr>
            </a:lvl1pPr>
          </a:lstStyle>
          <a:p>
            <a:fld id="{F570F3E5-FDBB-4464-A890-BAA1FABE4FEA}" type="slidenum">
              <a:rPr kumimoji="1" lang="ja-JP" altLang="en-US" smtClean="0"/>
              <a:t>‹#›</a:t>
            </a:fld>
            <a:endParaRPr kumimoji="1" lang="ja-JP" altLang="en-US"/>
          </a:p>
        </p:txBody>
      </p:sp>
      <p:sp>
        <p:nvSpPr>
          <p:cNvPr id="9" name="コンテンツ プレースホルダー 8">
            <a:extLst>
              <a:ext uri="{FF2B5EF4-FFF2-40B4-BE49-F238E27FC236}">
                <a16:creationId xmlns:a16="http://schemas.microsoft.com/office/drawing/2014/main" id="{84CD8DDB-1879-4340-8E7C-1503696F8F3D}"/>
              </a:ext>
            </a:extLst>
          </p:cNvPr>
          <p:cNvSpPr>
            <a:spLocks noGrp="1"/>
          </p:cNvSpPr>
          <p:nvPr>
            <p:ph sz="quarter" idx="13"/>
          </p:nvPr>
        </p:nvSpPr>
        <p:spPr>
          <a:xfrm>
            <a:off x="557215" y="1082675"/>
            <a:ext cx="9017711" cy="914400"/>
          </a:xfrm>
          <a:solidFill>
            <a:srgbClr val="00B0F0"/>
          </a:solidFill>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4336508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64" userDrawn="1">
          <p15:clr>
            <a:srgbClr val="FBAE40"/>
          </p15:clr>
        </p15:guide>
        <p15:guide id="4" orient="horz" pos="4156" userDrawn="1">
          <p15:clr>
            <a:srgbClr val="FBAE40"/>
          </p15:clr>
        </p15:guide>
        <p15:guide id="5" pos="167" userDrawn="1">
          <p15:clr>
            <a:srgbClr val="FBAE40"/>
          </p15:clr>
        </p15:guide>
        <p15:guide id="6" pos="7503" userDrawn="1">
          <p15:clr>
            <a:srgbClr val="FBAE40"/>
          </p15:clr>
        </p15:guide>
        <p15:guide id="7" orient="horz" pos="504" userDrawn="1">
          <p15:clr>
            <a:srgbClr val="FBAE40"/>
          </p15:clr>
        </p15:guide>
        <p15:guide id="8" orient="horz" pos="618" userDrawn="1">
          <p15:clr>
            <a:srgbClr val="FBAE40"/>
          </p15:clr>
        </p15:guide>
        <p15:guide id="9" orient="horz" pos="4042" userDrawn="1">
          <p15:clr>
            <a:srgbClr val="FBAE40"/>
          </p15:clr>
        </p15:guide>
        <p15:guide id="10" pos="303" userDrawn="1">
          <p15:clr>
            <a:srgbClr val="FBAE40"/>
          </p15:clr>
        </p15:guide>
        <p15:guide id="11" pos="735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3A3F5-BACB-254F-B811-697A1773CD99}"/>
              </a:ext>
            </a:extLst>
          </p:cNvPr>
          <p:cNvSpPr>
            <a:spLocks noGrp="1"/>
          </p:cNvSpPr>
          <p:nvPr>
            <p:ph type="title"/>
          </p:nvPr>
        </p:nvSpPr>
        <p:spPr>
          <a:xfrm>
            <a:off x="831851" y="1709742"/>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59722B-0881-0849-9A39-EA8990BE27AF}"/>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7C86C04-301F-3741-B007-EDDBA7613E8D}"/>
              </a:ext>
            </a:extLst>
          </p:cNvPr>
          <p:cNvSpPr>
            <a:spLocks noGrp="1"/>
          </p:cNvSpPr>
          <p:nvPr>
            <p:ph type="dt" sz="half" idx="10"/>
          </p:nvPr>
        </p:nvSpPr>
        <p:spPr/>
        <p:txBody>
          <a:bodyPr/>
          <a:lstStyle/>
          <a:p>
            <a:fld id="{B4707242-8777-49B7-8C7A-6895AD54345E}"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D2333341-9608-8941-B06D-C49BE39544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6E15D8-1772-564C-B837-884A7631AFD4}"/>
              </a:ext>
            </a:extLst>
          </p:cNvPr>
          <p:cNvSpPr>
            <a:spLocks noGrp="1"/>
          </p:cNvSpPr>
          <p:nvPr>
            <p:ph type="sldNum" sz="quarter" idx="12"/>
          </p:nvPr>
        </p:nvSpPr>
        <p:spPr/>
        <p:txBody>
          <a:body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230580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1222BBB-96AF-CA48-91E8-4586DFA6070E}"/>
              </a:ext>
            </a:extLst>
          </p:cNvPr>
          <p:cNvSpPr>
            <a:spLocks noGrp="1"/>
          </p:cNvSpPr>
          <p:nvPr>
            <p:ph type="dt" sz="half" idx="10"/>
          </p:nvPr>
        </p:nvSpPr>
        <p:spPr/>
        <p:txBody>
          <a:bodyPr/>
          <a:lstStyle/>
          <a:p>
            <a:fld id="{2725E9E9-9E8B-4EF0-8C84-1F0044B47581}" type="datetime1">
              <a:rPr kumimoji="1" lang="ja-JP" altLang="en-US" smtClean="0"/>
              <a:t>2024/7/2</a:t>
            </a:fld>
            <a:endParaRPr kumimoji="1" lang="ja-JP" altLang="en-US"/>
          </a:p>
        </p:txBody>
      </p:sp>
      <p:sp>
        <p:nvSpPr>
          <p:cNvPr id="3" name="フッター プレースホルダー 2">
            <a:extLst>
              <a:ext uri="{FF2B5EF4-FFF2-40B4-BE49-F238E27FC236}">
                <a16:creationId xmlns:a16="http://schemas.microsoft.com/office/drawing/2014/main" id="{A689F94B-DF84-7D42-A0E6-2EEB9548E43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3A4D164-02F6-7E44-AB59-9522C0328FE6}"/>
              </a:ext>
            </a:extLst>
          </p:cNvPr>
          <p:cNvSpPr>
            <a:spLocks noGrp="1"/>
          </p:cNvSpPr>
          <p:nvPr>
            <p:ph type="sldNum" sz="quarter" idx="12"/>
          </p:nvPr>
        </p:nvSpPr>
        <p:spPr/>
        <p:txBody>
          <a:body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2534120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149A6-C274-1044-AADA-492EB4A1B6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0C8991F-6338-9447-A56C-B1F090505832}"/>
              </a:ext>
            </a:extLst>
          </p:cNvPr>
          <p:cNvSpPr>
            <a:spLocks noGrp="1"/>
          </p:cNvSpPr>
          <p:nvPr>
            <p:ph type="dt" sz="half" idx="10"/>
          </p:nvPr>
        </p:nvSpPr>
        <p:spPr/>
        <p:txBody>
          <a:bodyPr/>
          <a:lstStyle/>
          <a:p>
            <a:fld id="{2A3F98FB-FB41-4604-A2B4-FF963F2ECFF6}" type="datetime1">
              <a:rPr kumimoji="1" lang="ja-JP" altLang="en-US" smtClean="0"/>
              <a:t>2024/7/2</a:t>
            </a:fld>
            <a:endParaRPr kumimoji="1" lang="ja-JP" altLang="en-US"/>
          </a:p>
        </p:txBody>
      </p:sp>
      <p:sp>
        <p:nvSpPr>
          <p:cNvPr id="4" name="フッター プレースホルダー 3">
            <a:extLst>
              <a:ext uri="{FF2B5EF4-FFF2-40B4-BE49-F238E27FC236}">
                <a16:creationId xmlns:a16="http://schemas.microsoft.com/office/drawing/2014/main" id="{36FD16D2-8E9D-CA48-BBA9-9CC0A68D716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064044-35F6-1142-AB92-2BA76F60C911}"/>
              </a:ext>
            </a:extLst>
          </p:cNvPr>
          <p:cNvSpPr>
            <a:spLocks noGrp="1"/>
          </p:cNvSpPr>
          <p:nvPr>
            <p:ph type="sldNum" sz="quarter" idx="12"/>
          </p:nvPr>
        </p:nvSpPr>
        <p:spPr/>
        <p:txBody>
          <a:body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249709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A5B87-AC44-2949-B81E-EE0CAB8170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F533A25-A9B8-A645-8F19-88B366E5DE4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4570D06-3BB2-424B-95EB-513EA1924AB3}"/>
              </a:ext>
            </a:extLst>
          </p:cNvPr>
          <p:cNvSpPr>
            <a:spLocks noGrp="1"/>
          </p:cNvSpPr>
          <p:nvPr>
            <p:ph type="dt" sz="half" idx="10"/>
          </p:nvPr>
        </p:nvSpPr>
        <p:spPr/>
        <p:txBody>
          <a:bodyPr/>
          <a:lstStyle/>
          <a:p>
            <a:fld id="{D84B416B-4CED-4E33-BBB3-252255FC3D1B}"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175C52B9-A1E8-E048-9400-5E8600F76C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0CD117-647B-BA46-BB0F-7FF930EC9755}"/>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64870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7C8F9-F583-584C-858E-C6D5099F82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547C952-1C2A-464D-AC42-B52BCEBF88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5C4F13-4966-4F45-8D6A-96373D9A8BBA}"/>
              </a:ext>
            </a:extLst>
          </p:cNvPr>
          <p:cNvSpPr>
            <a:spLocks noGrp="1"/>
          </p:cNvSpPr>
          <p:nvPr>
            <p:ph type="dt" sz="half" idx="10"/>
          </p:nvPr>
        </p:nvSpPr>
        <p:spPr/>
        <p:txBody>
          <a:bodyPr/>
          <a:lstStyle/>
          <a:p>
            <a:fld id="{40955710-9BA0-4AA9-BEB2-211198B155C2}"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50F74C0A-DCEB-0641-A86C-446E364843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33DB1B-4374-A048-8B42-8C93E816CD20}"/>
              </a:ext>
            </a:extLst>
          </p:cNvPr>
          <p:cNvSpPr>
            <a:spLocks noGrp="1"/>
          </p:cNvSpPr>
          <p:nvPr>
            <p:ph type="sldNum" sz="quarter" idx="12"/>
          </p:nvPr>
        </p:nvSpPr>
        <p:spPr/>
        <p:txBody>
          <a:body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277103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0E8B406-37AA-1B4D-9164-89147A53F6A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0B6672B-8170-C746-89D3-205158931E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12E24EFB-DD28-524A-812A-3E8A61149379}"/>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E34D0-B4CD-4011-BEE6-D107ACA9F993}"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8C8B37D4-622B-534A-B5C7-5B2ACB7875B0}"/>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26F2CB6-C722-6546-B81F-BDEFB9FE6B55}"/>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0F3E5-FDBB-4464-A890-BAA1FABE4FEA}" type="slidenum">
              <a:rPr kumimoji="1" lang="ja-JP" altLang="en-US" smtClean="0"/>
              <a:t>‹#›</a:t>
            </a:fld>
            <a:endParaRPr kumimoji="1" lang="ja-JP" altLang="en-US"/>
          </a:p>
        </p:txBody>
      </p:sp>
    </p:spTree>
    <p:extLst>
      <p:ext uri="{BB962C8B-B14F-4D97-AF65-F5344CB8AC3E}">
        <p14:creationId xmlns:p14="http://schemas.microsoft.com/office/powerpoint/2010/main" val="2741700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914377"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929ACB3-10E7-3047-AC8A-5CA8BF0652D8}"/>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115A1B-7588-644A-BEA7-D652B8C89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E64B37-BB1B-9841-9798-B96DF8E9C18B}"/>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66008A-E3A5-430A-B72D-2863A9386421}"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3E50637A-C23A-404E-8FF8-249817C68D05}"/>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8CD8C66-4730-C742-B421-17D80B485C75}"/>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75913944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929ACB3-10E7-3047-AC8A-5CA8BF0652D8}"/>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115A1B-7588-644A-BEA7-D652B8C89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E64B37-BB1B-9841-9798-B96DF8E9C18B}"/>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A3FE6-CEED-49DB-8D59-5B26FA8897F9}" type="datetime1">
              <a:rPr kumimoji="1" lang="ja-JP" altLang="en-US" smtClean="0"/>
              <a:t>2024/7/2</a:t>
            </a:fld>
            <a:endParaRPr kumimoji="1" lang="ja-JP" altLang="en-US"/>
          </a:p>
        </p:txBody>
      </p:sp>
      <p:sp>
        <p:nvSpPr>
          <p:cNvPr id="5" name="フッター プレースホルダー 4">
            <a:extLst>
              <a:ext uri="{FF2B5EF4-FFF2-40B4-BE49-F238E27FC236}">
                <a16:creationId xmlns:a16="http://schemas.microsoft.com/office/drawing/2014/main" id="{3E50637A-C23A-404E-8FF8-249817C68D05}"/>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8CD8C66-4730-C742-B421-17D80B485C75}"/>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524A3-CD6E-3F46-A57B-2DE551E61F7D}" type="slidenum">
              <a:rPr kumimoji="1" lang="ja-JP" altLang="en-US" smtClean="0"/>
              <a:t>‹#›</a:t>
            </a:fld>
            <a:endParaRPr kumimoji="1" lang="ja-JP" altLang="en-US"/>
          </a:p>
        </p:txBody>
      </p:sp>
    </p:spTree>
    <p:extLst>
      <p:ext uri="{BB962C8B-B14F-4D97-AF65-F5344CB8AC3E}">
        <p14:creationId xmlns:p14="http://schemas.microsoft.com/office/powerpoint/2010/main" val="425860346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02.png"/><Relationship Id="rId7" Type="http://schemas.openxmlformats.org/officeDocument/2006/relationships/image" Target="../media/image5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7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590.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302.png"/><Relationship Id="rId9" Type="http://schemas.openxmlformats.org/officeDocument/2006/relationships/image" Target="../media/image23.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21.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80.png"/><Relationship Id="rId5" Type="http://schemas.openxmlformats.org/officeDocument/2006/relationships/image" Target="../media/image241.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notesSlide" Target="../notesSlides/notesSlide20.xml"/><Relationship Id="rId7"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77.png"/><Relationship Id="rId4" Type="http://schemas.openxmlformats.org/officeDocument/2006/relationships/image" Target="../media/image250.png"/><Relationship Id="rId9" Type="http://schemas.openxmlformats.org/officeDocument/2006/relationships/image" Target="../media/image3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80.png"/><Relationship Id="rId5" Type="http://schemas.openxmlformats.org/officeDocument/2006/relationships/image" Target="../media/image24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40.png"/><Relationship Id="rId10" Type="http://schemas.openxmlformats.org/officeDocument/2006/relationships/image" Target="../media/image34.png"/><Relationship Id="rId4" Type="http://schemas.openxmlformats.org/officeDocument/2006/relationships/image" Target="../media/image261.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notesSlide" Target="../notesSlides/notesSlide23.xml"/><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0.png"/><Relationship Id="rId11" Type="http://schemas.openxmlformats.org/officeDocument/2006/relationships/image" Target="../media/image200.png"/><Relationship Id="rId5" Type="http://schemas.openxmlformats.org/officeDocument/2006/relationships/image" Target="../media/image261.png"/><Relationship Id="rId10" Type="http://schemas.openxmlformats.org/officeDocument/2006/relationships/image" Target="../media/image380.png"/><Relationship Id="rId4" Type="http://schemas.openxmlformats.org/officeDocument/2006/relationships/image" Target="../media/image14.png"/><Relationship Id="rId9" Type="http://schemas.openxmlformats.org/officeDocument/2006/relationships/image" Target="../media/image370.png"/></Relationships>
</file>

<file path=ppt/slides/_rels/slide24.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notesSlide" Target="../notesSlides/notesSlide24.xml"/><Relationship Id="rId12"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tags" Target="../tags/tag11.xml"/><Relationship Id="rId11" Type="http://schemas.openxmlformats.org/officeDocument/2006/relationships/image" Target="../media/image14.png"/><Relationship Id="rId10" Type="http://schemas.openxmlformats.org/officeDocument/2006/relationships/image" Target="../media/image44.png"/><Relationship Id="rId4" Type="http://schemas.openxmlformats.org/officeDocument/2006/relationships/image" Target="../media/image261.png"/><Relationship Id="rId14" Type="http://schemas.openxmlformats.org/officeDocument/2006/relationships/image" Target="../media/image35.png"/></Relationships>
</file>

<file path=ppt/slides/_rels/slide25.xml.rels><?xml version="1.0" encoding="UTF-8" standalone="yes"?>
<Relationships xmlns="http://schemas.openxmlformats.org/package/2006/relationships"><Relationship Id="rId13" Type="http://schemas.openxmlformats.org/officeDocument/2006/relationships/image" Target="../media/image200.png"/><Relationship Id="rId3" Type="http://schemas.openxmlformats.org/officeDocument/2006/relationships/notesSlide" Target="../notesSlides/notesSlide25.xml"/><Relationship Id="rId7" Type="http://schemas.openxmlformats.org/officeDocument/2006/relationships/image" Target="../media/image38.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7.png"/><Relationship Id="rId11" Type="http://schemas.openxmlformats.org/officeDocument/2006/relationships/image" Target="../media/image45.png"/><Relationship Id="rId5" Type="http://schemas.openxmlformats.org/officeDocument/2006/relationships/image" Target="../media/image36.png"/><Relationship Id="rId1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61.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2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2.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11.png"/><Relationship Id="rId3" Type="http://schemas.openxmlformats.org/officeDocument/2006/relationships/image" Target="../media/image43.png"/><Relationship Id="rId7" Type="http://schemas.openxmlformats.org/officeDocument/2006/relationships/image" Target="../media/image312.png"/><Relationship Id="rId12"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14.png"/><Relationship Id="rId10" Type="http://schemas.openxmlformats.org/officeDocument/2006/relationships/image" Target="../media/image52.png"/><Relationship Id="rId4" Type="http://schemas.openxmlformats.org/officeDocument/2006/relationships/image" Target="../media/image371.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21.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750.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1.png"/><Relationship Id="rId4" Type="http://schemas.openxmlformats.org/officeDocument/2006/relationships/image" Target="../media/image242.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83.png"/><Relationship Id="rId10" Type="http://schemas.openxmlformats.org/officeDocument/2006/relationships/image" Target="../media/image14.png"/><Relationship Id="rId4" Type="http://schemas.openxmlformats.org/officeDocument/2006/relationships/image" Target="../media/image84.png"/><Relationship Id="rId9"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14.png"/><Relationship Id="rId5" Type="http://schemas.openxmlformats.org/officeDocument/2006/relationships/image" Target="../media/image92.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4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0.png"/><Relationship Id="rId7" Type="http://schemas.openxmlformats.org/officeDocument/2006/relationships/image" Target="../media/image103.png"/><Relationship Id="rId12"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image" Target="../media/image106.png"/><Relationship Id="rId4" Type="http://schemas.openxmlformats.org/officeDocument/2006/relationships/image" Target="../media/image67.pn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0.png"/><Relationship Id="rId7" Type="http://schemas.openxmlformats.org/officeDocument/2006/relationships/image" Target="../media/image68.png"/><Relationship Id="rId12"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4.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105.png"/><Relationship Id="rId9" Type="http://schemas.openxmlformats.org/officeDocument/2006/relationships/image" Target="../media/image112.png"/></Relationships>
</file>

<file path=ppt/slides/_rels/slide4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00.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70.png"/><Relationship Id="rId10" Type="http://schemas.openxmlformats.org/officeDocument/2006/relationships/image" Target="../media/image122.png"/><Relationship Id="rId4" Type="http://schemas.openxmlformats.org/officeDocument/2006/relationships/image" Target="../media/image113.png"/><Relationship Id="rId9" Type="http://schemas.openxmlformats.org/officeDocument/2006/relationships/image" Target="../media/image71.png"/><Relationship Id="rId1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01.png"/><Relationship Id="rId5" Type="http://schemas.openxmlformats.org/officeDocument/2006/relationships/image" Target="../media/image240.png"/><Relationship Id="rId4" Type="http://schemas.openxmlformats.org/officeDocument/2006/relationships/image" Target="../media/image900.png"/></Relationships>
</file>

<file path=ppt/slides/_rels/slide48.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notesSlide" Target="../notesSlides/notesSlide48.xml"/><Relationship Id="rId7"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60.png"/><Relationship Id="rId4" Type="http://schemas.openxmlformats.org/officeDocument/2006/relationships/image" Target="../media/image900.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notesSlide" Target="../notesSlides/notesSlide49.xml"/><Relationship Id="rId7"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10.png"/><Relationship Id="rId11" Type="http://schemas.openxmlformats.org/officeDocument/2006/relationships/image" Target="../media/image77.png"/><Relationship Id="rId5" Type="http://schemas.openxmlformats.org/officeDocument/2006/relationships/image" Target="../media/image260.png"/><Relationship Id="rId10" Type="http://schemas.openxmlformats.org/officeDocument/2006/relationships/image" Target="../media/image14.png"/><Relationship Id="rId4" Type="http://schemas.openxmlformats.org/officeDocument/2006/relationships/image" Target="../media/image900.png"/><Relationship Id="rId9" Type="http://schemas.openxmlformats.org/officeDocument/2006/relationships/image" Target="../media/image32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notesSlide" Target="../notesSlides/notesSlide50.xml"/><Relationship Id="rId7"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40.png"/><Relationship Id="rId5" Type="http://schemas.openxmlformats.org/officeDocument/2006/relationships/image" Target="../media/image85.png"/><Relationship Id="rId10" Type="http://schemas.openxmlformats.org/officeDocument/2006/relationships/image" Target="../media/image77.png"/><Relationship Id="rId4" Type="http://schemas.openxmlformats.org/officeDocument/2006/relationships/image" Target="../media/image900.png"/><Relationship Id="rId9" Type="http://schemas.openxmlformats.org/officeDocument/2006/relationships/image" Target="../media/image341.png"/></Relationships>
</file>

<file path=ppt/slides/_rels/slide5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27.png"/><Relationship Id="rId3" Type="http://schemas.openxmlformats.org/officeDocument/2006/relationships/image" Target="../media/image86.png"/><Relationship Id="rId7" Type="http://schemas.openxmlformats.org/officeDocument/2006/relationships/image" Target="../media/image104.png"/><Relationship Id="rId12"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21.png"/><Relationship Id="rId5" Type="http://schemas.openxmlformats.org/officeDocument/2006/relationships/image" Target="../media/image94.png"/><Relationship Id="rId10" Type="http://schemas.openxmlformats.org/officeDocument/2006/relationships/image" Target="../media/image117.png"/><Relationship Id="rId4" Type="http://schemas.openxmlformats.org/officeDocument/2006/relationships/image" Target="../media/image90.png"/><Relationship Id="rId9"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4243A-F809-4553-84DE-5D213C2C6395}"/>
              </a:ext>
            </a:extLst>
          </p:cNvPr>
          <p:cNvSpPr>
            <a:spLocks noGrp="1"/>
          </p:cNvSpPr>
          <p:nvPr>
            <p:ph type="ctrTitle"/>
          </p:nvPr>
        </p:nvSpPr>
        <p:spPr>
          <a:xfrm>
            <a:off x="155340" y="1556792"/>
            <a:ext cx="11664949" cy="706583"/>
          </a:xfrm>
        </p:spPr>
        <p:txBody>
          <a:bodyPr/>
          <a:lstStyle/>
          <a:p>
            <a:pPr>
              <a:lnSpc>
                <a:spcPct val="130000"/>
              </a:lnSpc>
            </a:pPr>
            <a:r>
              <a:rPr lang="ja-JP" altLang="en-US" sz="4000" dirty="0">
                <a:solidFill>
                  <a:schemeClr val="tx1"/>
                </a:solidFill>
                <a:latin typeface="+mn-ea"/>
                <a:ea typeface="+mn-ea"/>
              </a:rPr>
              <a:t>変数が隣接しない正規パターンにより</a:t>
            </a:r>
            <a:br>
              <a:rPr lang="en-US" altLang="ja-JP" sz="4000" dirty="0">
                <a:solidFill>
                  <a:schemeClr val="tx1"/>
                </a:solidFill>
                <a:latin typeface="+mn-ea"/>
                <a:ea typeface="+mn-ea"/>
              </a:rPr>
            </a:br>
            <a:r>
              <a:rPr lang="ja-JP" altLang="en-US" sz="4000" dirty="0">
                <a:solidFill>
                  <a:schemeClr val="tx1"/>
                </a:solidFill>
                <a:latin typeface="+mn-ea"/>
                <a:ea typeface="+mn-ea"/>
              </a:rPr>
              <a:t>定義される言語の有限和に対するコンパクト性</a:t>
            </a:r>
            <a:endParaRPr kumimoji="1" lang="ja-JP" altLang="en-US" sz="4000" dirty="0">
              <a:solidFill>
                <a:schemeClr val="tx1"/>
              </a:solidFill>
              <a:latin typeface="+mn-ea"/>
              <a:ea typeface="+mn-ea"/>
            </a:endParaRPr>
          </a:p>
        </p:txBody>
      </p:sp>
      <p:sp>
        <p:nvSpPr>
          <p:cNvPr id="3" name="字幕 2">
            <a:extLst>
              <a:ext uri="{FF2B5EF4-FFF2-40B4-BE49-F238E27FC236}">
                <a16:creationId xmlns:a16="http://schemas.microsoft.com/office/drawing/2014/main" id="{600428E4-D831-4AC0-8052-180531021627}"/>
              </a:ext>
            </a:extLst>
          </p:cNvPr>
          <p:cNvSpPr>
            <a:spLocks noGrp="1"/>
          </p:cNvSpPr>
          <p:nvPr>
            <p:ph type="subTitle" idx="1"/>
          </p:nvPr>
        </p:nvSpPr>
        <p:spPr>
          <a:xfrm>
            <a:off x="263525" y="3383850"/>
            <a:ext cx="11664949" cy="1433406"/>
          </a:xfrm>
        </p:spPr>
        <p:txBody>
          <a:bodyPr>
            <a:spAutoFit/>
          </a:bodyPr>
          <a:lstStyle/>
          <a:p>
            <a:pPr>
              <a:lnSpc>
                <a:spcPct val="130000"/>
              </a:lnSpc>
            </a:pPr>
            <a:r>
              <a:rPr lang="ja-JP" altLang="en-US" sz="3200" dirty="0">
                <a:solidFill>
                  <a:schemeClr val="tx1"/>
                </a:solidFill>
                <a:ea typeface="HGP創英ﾌﾟﾚｾﾞﾝｽEB" panose="02020800000000000000" pitchFamily="18" charset="-128"/>
              </a:rPr>
              <a:t>武田直人</a:t>
            </a:r>
            <a:r>
              <a:rPr lang="en-US" altLang="ja-JP" sz="3200" baseline="30000" dirty="0">
                <a:solidFill>
                  <a:schemeClr val="tx1"/>
                </a:solidFill>
                <a:ea typeface="HGP創英ﾌﾟﾚｾﾞﾝｽEB" panose="02020800000000000000" pitchFamily="18" charset="-128"/>
              </a:rPr>
              <a:t>1</a:t>
            </a:r>
            <a:r>
              <a:rPr lang="ja-JP" altLang="en-US" sz="3200" dirty="0">
                <a:solidFill>
                  <a:schemeClr val="tx1"/>
                </a:solidFill>
                <a:ea typeface="HGP創英ﾌﾟﾚｾﾞﾝｽEB" panose="02020800000000000000" pitchFamily="18" charset="-128"/>
              </a:rPr>
              <a:t>　</a:t>
            </a:r>
            <a:r>
              <a:rPr lang="ja-JP" altLang="en-US" sz="3200" u="sng" dirty="0">
                <a:solidFill>
                  <a:schemeClr val="tx1"/>
                </a:solidFill>
                <a:ea typeface="HGP創英ﾌﾟﾚｾﾞﾝｽEB" panose="02020800000000000000" pitchFamily="18" charset="-128"/>
              </a:rPr>
              <a:t>内田智之</a:t>
            </a:r>
            <a:r>
              <a:rPr lang="en-US" altLang="ja-JP" sz="3200" baseline="30000" dirty="0">
                <a:solidFill>
                  <a:schemeClr val="tx1"/>
                </a:solidFill>
                <a:ea typeface="HGP創英ﾌﾟﾚｾﾞﾝｽEB" panose="02020800000000000000" pitchFamily="18" charset="-128"/>
              </a:rPr>
              <a:t>1 </a:t>
            </a:r>
            <a:r>
              <a:rPr lang="ja-JP" altLang="en-US" sz="3200" dirty="0">
                <a:solidFill>
                  <a:schemeClr val="tx1"/>
                </a:solidFill>
                <a:ea typeface="HGP創英ﾌﾟﾚｾﾞﾝｽEB" panose="02020800000000000000" pitchFamily="18" charset="-128"/>
              </a:rPr>
              <a:t>　正代隆義</a:t>
            </a:r>
            <a:r>
              <a:rPr lang="ja-JP" altLang="en-US" sz="3200" baseline="30000" dirty="0">
                <a:solidFill>
                  <a:schemeClr val="tx1"/>
                </a:solidFill>
                <a:ea typeface="HGP創英ﾌﾟﾚｾﾞﾝｽEB" panose="02020800000000000000" pitchFamily="18" charset="-128"/>
              </a:rPr>
              <a:t>２</a:t>
            </a:r>
            <a:r>
              <a:rPr lang="en-US" altLang="ja-JP" sz="3200" baseline="30000" dirty="0">
                <a:solidFill>
                  <a:schemeClr val="tx1"/>
                </a:solidFill>
                <a:ea typeface="HGP創英ﾌﾟﾚｾﾞﾝｽEB" panose="02020800000000000000" pitchFamily="18" charset="-128"/>
              </a:rPr>
              <a:t> </a:t>
            </a:r>
            <a:r>
              <a:rPr lang="ja-JP" altLang="en-US" sz="3200" dirty="0">
                <a:solidFill>
                  <a:schemeClr val="tx1"/>
                </a:solidFill>
                <a:ea typeface="HGP創英ﾌﾟﾚｾﾞﾝｽEB" panose="02020800000000000000" pitchFamily="18" charset="-128"/>
              </a:rPr>
              <a:t>　</a:t>
            </a:r>
            <a:endParaRPr lang="en-US" altLang="ja-JP" sz="3200" dirty="0">
              <a:solidFill>
                <a:schemeClr val="tx1"/>
              </a:solidFill>
              <a:ea typeface="HGP創英ﾌﾟﾚｾﾞﾝｽEB" panose="02020800000000000000" pitchFamily="18" charset="-128"/>
            </a:endParaRPr>
          </a:p>
          <a:p>
            <a:pPr>
              <a:lnSpc>
                <a:spcPct val="130000"/>
              </a:lnSpc>
            </a:pPr>
            <a:r>
              <a:rPr lang="ja-JP" altLang="en-US" sz="3200" dirty="0">
                <a:solidFill>
                  <a:schemeClr val="tx1"/>
                </a:solidFill>
                <a:ea typeface="HGP創英ﾌﾟﾚｾﾞﾝｽEB" panose="02020800000000000000" pitchFamily="18" charset="-128"/>
              </a:rPr>
              <a:t>松本哲志</a:t>
            </a:r>
            <a:r>
              <a:rPr lang="ja-JP" altLang="en-US" sz="3200" baseline="30000" dirty="0">
                <a:solidFill>
                  <a:schemeClr val="tx1"/>
                </a:solidFill>
                <a:ea typeface="HGP創英ﾌﾟﾚｾﾞﾝｽEB" panose="02020800000000000000" pitchFamily="18" charset="-128"/>
              </a:rPr>
              <a:t>３</a:t>
            </a:r>
            <a:r>
              <a:rPr lang="en-US" altLang="ja-JP" sz="3200" baseline="30000" dirty="0">
                <a:solidFill>
                  <a:schemeClr val="tx1"/>
                </a:solidFill>
                <a:ea typeface="HGP創英ﾌﾟﾚｾﾞﾝｽEB" panose="02020800000000000000" pitchFamily="18" charset="-128"/>
              </a:rPr>
              <a:t> </a:t>
            </a:r>
            <a:r>
              <a:rPr lang="ja-JP" altLang="en-US" sz="3200" dirty="0">
                <a:solidFill>
                  <a:schemeClr val="tx1"/>
                </a:solidFill>
                <a:ea typeface="HGP創英ﾌﾟﾚｾﾞﾝｽEB" panose="02020800000000000000" pitchFamily="18" charset="-128"/>
              </a:rPr>
              <a:t>　鈴木祐介</a:t>
            </a:r>
            <a:r>
              <a:rPr lang="en-US" altLang="ja-JP" sz="3200" baseline="30000" dirty="0">
                <a:solidFill>
                  <a:schemeClr val="tx1"/>
                </a:solidFill>
                <a:ea typeface="HGP創英ﾌﾟﾚｾﾞﾝｽEB" panose="02020800000000000000" pitchFamily="18" charset="-128"/>
              </a:rPr>
              <a:t>1 </a:t>
            </a:r>
            <a:r>
              <a:rPr lang="ja-JP" altLang="en-US" sz="3200" dirty="0">
                <a:solidFill>
                  <a:schemeClr val="tx1"/>
                </a:solidFill>
                <a:ea typeface="HGP創英ﾌﾟﾚｾﾞﾝｽEB" panose="02020800000000000000" pitchFamily="18" charset="-128"/>
              </a:rPr>
              <a:t>　宮原哲浩</a:t>
            </a:r>
            <a:r>
              <a:rPr lang="en-US" altLang="ja-JP" sz="3200" baseline="30000" dirty="0">
                <a:solidFill>
                  <a:schemeClr val="tx1"/>
                </a:solidFill>
                <a:ea typeface="HGP創英ﾌﾟﾚｾﾞﾝｽEB" panose="02020800000000000000" pitchFamily="18" charset="-128"/>
              </a:rPr>
              <a:t>1</a:t>
            </a:r>
            <a:endParaRPr lang="en-US" altLang="ja-JP" sz="3200" dirty="0">
              <a:solidFill>
                <a:schemeClr val="tx1"/>
              </a:solidFill>
              <a:ea typeface="HGP創英ﾌﾟﾚｾﾞﾝｽEB" panose="02020800000000000000" pitchFamily="18" charset="-128"/>
            </a:endParaRPr>
          </a:p>
        </p:txBody>
      </p:sp>
      <p:sp>
        <p:nvSpPr>
          <p:cNvPr id="4" name="テキスト ボックス 3">
            <a:extLst>
              <a:ext uri="{FF2B5EF4-FFF2-40B4-BE49-F238E27FC236}">
                <a16:creationId xmlns:a16="http://schemas.microsoft.com/office/drawing/2014/main" id="{51CA4532-D2CD-49F6-885E-CBC392E42275}"/>
              </a:ext>
            </a:extLst>
          </p:cNvPr>
          <p:cNvSpPr txBox="1"/>
          <p:nvPr/>
        </p:nvSpPr>
        <p:spPr>
          <a:xfrm>
            <a:off x="443372" y="356657"/>
            <a:ext cx="6410729" cy="400110"/>
          </a:xfrm>
          <a:prstGeom prst="rect">
            <a:avLst/>
          </a:prstGeom>
          <a:noFill/>
        </p:spPr>
        <p:txBody>
          <a:bodyPr wrap="none" rtlCol="0">
            <a:spAutoFit/>
          </a:bodyPr>
          <a:lstStyle/>
          <a:p>
            <a:r>
              <a:rPr lang="en-US" altLang="ja-JP" sz="2000" dirty="0"/>
              <a:t>LA</a:t>
            </a:r>
            <a:r>
              <a:rPr lang="ja-JP" altLang="en-US" sz="2000" dirty="0"/>
              <a:t>シンポジウム（</a:t>
            </a:r>
            <a:r>
              <a:rPr lang="en-US" altLang="ja-JP" sz="2000" dirty="0"/>
              <a:t>2024</a:t>
            </a:r>
            <a:r>
              <a:rPr lang="ja-JP" altLang="en-US" sz="2000" dirty="0"/>
              <a:t>年</a:t>
            </a:r>
            <a:r>
              <a:rPr lang="en-US" altLang="ja-JP" sz="2000" dirty="0"/>
              <a:t>2</a:t>
            </a:r>
            <a:r>
              <a:rPr lang="ja-JP" altLang="en-US" sz="2000" dirty="0"/>
              <a:t>月</a:t>
            </a:r>
            <a:r>
              <a:rPr lang="en-US" altLang="ja-JP" sz="2000" dirty="0"/>
              <a:t>19</a:t>
            </a:r>
            <a:r>
              <a:rPr lang="ja-JP" altLang="en-US" sz="2000" dirty="0"/>
              <a:t>日</a:t>
            </a:r>
            <a:r>
              <a:rPr lang="en-US" altLang="ja-JP" sz="2000" dirty="0"/>
              <a:t>(</a:t>
            </a:r>
            <a:r>
              <a:rPr lang="ja-JP" altLang="en-US" sz="2000" dirty="0"/>
              <a:t>月</a:t>
            </a:r>
            <a:r>
              <a:rPr lang="en-US" altLang="ja-JP" sz="2000" dirty="0"/>
              <a:t>)13:10</a:t>
            </a:r>
            <a:r>
              <a:rPr lang="ja-JP" altLang="en-US" sz="2000" dirty="0"/>
              <a:t>～</a:t>
            </a:r>
            <a:r>
              <a:rPr lang="en-US" altLang="ja-JP" sz="2000" dirty="0"/>
              <a:t>15:00</a:t>
            </a:r>
            <a:r>
              <a:rPr lang="ja-JP" altLang="en-US" sz="2000" dirty="0"/>
              <a:t>）</a:t>
            </a:r>
          </a:p>
        </p:txBody>
      </p:sp>
      <p:sp>
        <p:nvSpPr>
          <p:cNvPr id="6" name="正方形/長方形 5">
            <a:extLst>
              <a:ext uri="{FF2B5EF4-FFF2-40B4-BE49-F238E27FC236}">
                <a16:creationId xmlns:a16="http://schemas.microsoft.com/office/drawing/2014/main" id="{F353F4DC-1153-4A67-86CE-54A439CA2765}"/>
              </a:ext>
            </a:extLst>
          </p:cNvPr>
          <p:cNvSpPr/>
          <p:nvPr/>
        </p:nvSpPr>
        <p:spPr>
          <a:xfrm>
            <a:off x="2855640" y="5229200"/>
            <a:ext cx="4750018" cy="1272143"/>
          </a:xfrm>
          <a:prstGeom prst="rect">
            <a:avLst/>
          </a:prstGeom>
        </p:spPr>
        <p:txBody>
          <a:bodyPr wrap="none">
            <a:spAutoFit/>
          </a:bodyPr>
          <a:lstStyle/>
          <a:p>
            <a:pPr marL="457200" indent="-457200">
              <a:spcBef>
                <a:spcPts val="1000"/>
              </a:spcBef>
              <a:buAutoNum type="arabicPlain"/>
            </a:pPr>
            <a:r>
              <a:rPr lang="ja-JP" altLang="en-US" sz="2000" dirty="0">
                <a:ea typeface="HGP創英ﾌﾟﾚｾﾞﾝｽEB" panose="02020800000000000000" pitchFamily="18" charset="-128"/>
              </a:rPr>
              <a:t>広島市立大学大学院情報科学研究科</a:t>
            </a:r>
            <a:endParaRPr lang="en-US" altLang="ja-JP" sz="2000" dirty="0">
              <a:ea typeface="HGP創英ﾌﾟﾚｾﾞﾝｽEB" panose="02020800000000000000" pitchFamily="18" charset="-128"/>
            </a:endParaRPr>
          </a:p>
          <a:p>
            <a:pPr marL="457200" indent="-457200">
              <a:spcBef>
                <a:spcPts val="1000"/>
              </a:spcBef>
              <a:buAutoNum type="arabicPlain"/>
            </a:pPr>
            <a:r>
              <a:rPr lang="ja-JP" altLang="en-US" sz="2000" dirty="0">
                <a:ea typeface="HGP創英ﾌﾟﾚｾﾞﾝｽEB" panose="02020800000000000000" pitchFamily="18" charset="-128"/>
              </a:rPr>
              <a:t>福岡工業大学情報工学部情報工学科</a:t>
            </a:r>
            <a:endParaRPr lang="en-US" altLang="ja-JP" sz="2000" dirty="0">
              <a:ea typeface="HGP創英ﾌﾟﾚｾﾞﾝｽEB" panose="02020800000000000000" pitchFamily="18" charset="-128"/>
            </a:endParaRPr>
          </a:p>
          <a:p>
            <a:pPr marL="457200" indent="-457200">
              <a:spcBef>
                <a:spcPts val="1000"/>
              </a:spcBef>
              <a:buAutoNum type="arabicPlain"/>
            </a:pPr>
            <a:r>
              <a:rPr lang="ja-JP" altLang="en-US" sz="2000" dirty="0">
                <a:ea typeface="HGP創英ﾌﾟﾚｾﾞﾝｽEB" panose="02020800000000000000" pitchFamily="18" charset="-128"/>
              </a:rPr>
              <a:t>東海大学理学部情報数理学科</a:t>
            </a:r>
          </a:p>
        </p:txBody>
      </p:sp>
    </p:spTree>
    <p:extLst>
      <p:ext uri="{BB962C8B-B14F-4D97-AF65-F5344CB8AC3E}">
        <p14:creationId xmlns:p14="http://schemas.microsoft.com/office/powerpoint/2010/main" val="427370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196636" cy="5544270"/>
              </a:xfrm>
            </p:spPr>
            <p:txBody>
              <a:bodyPr>
                <a:normAutofit fontScale="92500"/>
              </a:bodyPr>
              <a:lstStyle/>
              <a:p>
                <a:pPr marL="0" indent="0">
                  <a:buClr>
                    <a:srgbClr val="002060"/>
                  </a:buClr>
                  <a:buNone/>
                </a:pPr>
                <a:r>
                  <a:rPr lang="ja-JP" altLang="en-US" dirty="0">
                    <a:solidFill>
                      <a:schemeClr val="tx1"/>
                    </a:solidFill>
                    <a:latin typeface="+mj-ea"/>
                    <a:ea typeface="+mj-ea"/>
                  </a:rPr>
                  <a:t>正規パターン集合</a:t>
                </a:r>
                <a:endParaRPr lang="en-US" altLang="ja-JP" dirty="0">
                  <a:solidFill>
                    <a:schemeClr val="tx1"/>
                  </a:solidFill>
                  <a:latin typeface="+mj-ea"/>
                  <a:ea typeface="+mj-ea"/>
                </a:endParaRPr>
              </a:p>
              <a:p>
                <a:pPr lvl="1">
                  <a:buClr>
                    <a:schemeClr val="accent5"/>
                  </a:buClr>
                  <a:buFont typeface="Wingdings" panose="05000000000000000000" pitchFamily="2" charset="2"/>
                  <a:buChar char="l"/>
                </a:pPr>
                <a:r>
                  <a:rPr lang="ja-JP" altLang="en-US" sz="2000" dirty="0"/>
                  <a:t>任意のパターン</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𝑃</m:t>
                    </m:r>
                  </m:oMath>
                </a14:m>
                <a:r>
                  <a:rPr lang="ja-JP" altLang="en-US" sz="2000" dirty="0">
                    <a:solidFill>
                      <a:schemeClr val="tx1"/>
                    </a:solidFill>
                  </a:rPr>
                  <a:t>に対して，あるパターン</a:t>
                </a:r>
                <a14:m>
                  <m:oMath xmlns:m="http://schemas.openxmlformats.org/officeDocument/2006/math">
                    <m:r>
                      <a:rPr lang="en-US" altLang="ja-JP" sz="2000" b="0" i="1" smtClean="0">
                        <a:solidFill>
                          <a:schemeClr val="tx1"/>
                        </a:solidFill>
                        <a:latin typeface="Cambria Math" panose="02040503050406030204" pitchFamily="18" charset="0"/>
                      </a:rPr>
                      <m:t>𝑞</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𝑄</m:t>
                    </m:r>
                  </m:oMath>
                </a14:m>
                <a:r>
                  <a:rPr lang="ja-JP" altLang="en-US" sz="2000" dirty="0" err="1">
                    <a:solidFill>
                      <a:schemeClr val="tx1"/>
                    </a:solidFill>
                  </a:rPr>
                  <a:t>が存</a:t>
                </a:r>
                <a:r>
                  <a:rPr lang="ja-JP" altLang="en-US" sz="2000" dirty="0">
                    <a:solidFill>
                      <a:schemeClr val="tx1"/>
                    </a:solidFill>
                  </a:rPr>
                  <a:t>在し，</a:t>
                </a:r>
                <a14:m>
                  <m:oMath xmlns:m="http://schemas.openxmlformats.org/officeDocument/2006/math">
                    <m:r>
                      <a:rPr lang="en-US" altLang="ja-JP" sz="2000" b="0" i="1" smtClean="0">
                        <a:solidFill>
                          <a:schemeClr val="tx1"/>
                        </a:solidFill>
                        <a:latin typeface="Cambria Math" panose="02040503050406030204" pitchFamily="18" charset="0"/>
                      </a:rPr>
                      <m:t>𝑝</m:t>
                    </m:r>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𝑞</m:t>
                    </m:r>
                  </m:oMath>
                </a14:m>
                <a:r>
                  <a:rPr lang="ja-JP" altLang="en-US" sz="2000" dirty="0">
                    <a:solidFill>
                      <a:schemeClr val="tx1"/>
                    </a:solidFill>
                  </a:rPr>
                  <a:t>が成り立つとき，</a:t>
                </a:r>
                <a:br>
                  <a:rPr lang="en-US" altLang="ja-JP" sz="2000" dirty="0">
                    <a:solidFill>
                      <a:schemeClr val="tx1"/>
                    </a:solidFill>
                  </a:rPr>
                </a:br>
                <a14:m>
                  <m:oMath xmlns:m="http://schemas.openxmlformats.org/officeDocument/2006/math">
                    <m:r>
                      <a:rPr lang="en-US" altLang="ja-JP" sz="2000" b="1" i="1" smtClean="0">
                        <a:solidFill>
                          <a:schemeClr val="tx1"/>
                        </a:solidFill>
                        <a:latin typeface="Cambria Math" panose="02040503050406030204" pitchFamily="18" charset="0"/>
                      </a:rPr>
                      <m:t>𝑷</m:t>
                    </m:r>
                    <m:r>
                      <a:rPr lang="en-US" altLang="ja-JP" sz="2000" b="1" i="1" smtClean="0">
                        <a:solidFill>
                          <a:schemeClr val="tx1"/>
                        </a:solidFill>
                        <a:latin typeface="Cambria Math" panose="02040503050406030204" pitchFamily="18" charset="0"/>
                        <a:ea typeface="Cambria Math" panose="02040503050406030204" pitchFamily="18" charset="0"/>
                      </a:rPr>
                      <m:t>⊑</m:t>
                    </m:r>
                    <m:r>
                      <a:rPr lang="en-US" altLang="ja-JP" sz="2000" b="1" i="1" smtClean="0">
                        <a:solidFill>
                          <a:schemeClr val="tx1"/>
                        </a:solidFill>
                        <a:latin typeface="Cambria Math" panose="02040503050406030204" pitchFamily="18" charset="0"/>
                        <a:ea typeface="Cambria Math" panose="02040503050406030204" pitchFamily="18" charset="0"/>
                      </a:rPr>
                      <m:t>𝑸</m:t>
                    </m:r>
                  </m:oMath>
                </a14:m>
                <a:r>
                  <a:rPr lang="ja-JP" altLang="en-US" sz="2000" dirty="0">
                    <a:solidFill>
                      <a:schemeClr val="tx1"/>
                    </a:solidFill>
                  </a:rPr>
                  <a:t>と表す．</a:t>
                </a:r>
                <a:endParaRPr lang="en-US" altLang="ja-JP" sz="2000" dirty="0">
                  <a:solidFill>
                    <a:schemeClr val="tx1"/>
                  </a:solidFill>
                </a:endParaRPr>
              </a:p>
              <a:p>
                <a:pPr lvl="1">
                  <a:buClr>
                    <a:schemeClr val="accent5"/>
                  </a:buClr>
                  <a:buFont typeface="Wingdings" panose="05000000000000000000" pitchFamily="2" charset="2"/>
                  <a:buChar char="l"/>
                </a:pPr>
                <a14:m>
                  <m:oMath xmlns:m="http://schemas.openxmlformats.org/officeDocument/2006/math">
                    <m:r>
                      <a:rPr lang="en-US" altLang="ja-JP" sz="2000" i="1">
                        <a:latin typeface="Cambria Math" panose="02040503050406030204" pitchFamily="18" charset="0"/>
                      </a:rPr>
                      <m:t>𝑃</m:t>
                    </m:r>
                  </m:oMath>
                </a14:m>
                <a:r>
                  <a:rPr lang="ja-JP" altLang="en-US" sz="2000" dirty="0"/>
                  <a:t>から生成されるパターン言語</a:t>
                </a:r>
                <a14:m>
                  <m:oMath xmlns:m="http://schemas.openxmlformats.org/officeDocument/2006/math">
                    <m:nary>
                      <m:naryPr>
                        <m:chr m:val="⋃"/>
                        <m:limLoc m:val="subSup"/>
                        <m:supHide m:val="on"/>
                        <m:ctrlPr>
                          <a:rPr lang="ja-JP" altLang="en-US" sz="2000" i="1">
                            <a:latin typeface="Cambria Math" panose="02040503050406030204" pitchFamily="18" charset="0"/>
                          </a:rPr>
                        </m:ctrlPr>
                      </m:naryPr>
                      <m:sub>
                        <m:r>
                          <m:rPr>
                            <m:brk m:alnAt="9"/>
                          </m:rP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𝑃</m:t>
                        </m:r>
                      </m:sub>
                      <m:sup/>
                      <m:e>
                        <m:r>
                          <a:rPr lang="en-US" altLang="ja-JP" sz="2000" i="1">
                            <a:latin typeface="Cambria Math" panose="02040503050406030204" pitchFamily="18" charset="0"/>
                          </a:rPr>
                          <m:t>𝐿</m:t>
                        </m:r>
                        <m:r>
                          <a:rPr lang="en-US" altLang="ja-JP" sz="2000" i="1">
                            <a:latin typeface="Cambria Math" panose="02040503050406030204" pitchFamily="18" charset="0"/>
                          </a:rPr>
                          <m:t>(</m:t>
                        </m:r>
                        <m:r>
                          <a:rPr lang="en-US" altLang="ja-JP" sz="2000" i="1">
                            <a:latin typeface="Cambria Math" panose="02040503050406030204" pitchFamily="18" charset="0"/>
                          </a:rPr>
                          <m:t>𝑝</m:t>
                        </m:r>
                        <m:r>
                          <a:rPr lang="en-US" altLang="ja-JP" sz="2000" i="1">
                            <a:latin typeface="Cambria Math" panose="02040503050406030204" pitchFamily="18" charset="0"/>
                          </a:rPr>
                          <m:t>)</m:t>
                        </m:r>
                      </m:e>
                    </m:nary>
                  </m:oMath>
                </a14:m>
                <a:r>
                  <a:rPr lang="ja-JP" altLang="en-US" sz="2000" dirty="0"/>
                  <a:t>を</a:t>
                </a:r>
                <a14:m>
                  <m:oMath xmlns:m="http://schemas.openxmlformats.org/officeDocument/2006/math">
                    <m:r>
                      <a:rPr lang="en-US" altLang="ja-JP" sz="2000" b="1" i="1">
                        <a:latin typeface="Cambria Math" panose="02040503050406030204" pitchFamily="18" charset="0"/>
                      </a:rPr>
                      <m:t>𝑳</m:t>
                    </m:r>
                    <m:r>
                      <a:rPr lang="en-US" altLang="ja-JP" sz="2000" b="1" i="1">
                        <a:latin typeface="Cambria Math" panose="02040503050406030204" pitchFamily="18" charset="0"/>
                      </a:rPr>
                      <m:t>(</m:t>
                    </m:r>
                    <m:r>
                      <a:rPr lang="en-US" altLang="ja-JP" sz="2000" b="1" i="1">
                        <a:latin typeface="Cambria Math" panose="02040503050406030204" pitchFamily="18" charset="0"/>
                      </a:rPr>
                      <m:t>𝑷</m:t>
                    </m:r>
                    <m:r>
                      <a:rPr lang="en-US" altLang="ja-JP" sz="2000" b="1" i="1">
                        <a:latin typeface="Cambria Math" panose="02040503050406030204" pitchFamily="18" charset="0"/>
                      </a:rPr>
                      <m:t>)</m:t>
                    </m:r>
                  </m:oMath>
                </a14:m>
                <a:r>
                  <a:rPr lang="ja-JP" altLang="en-US" sz="2000" dirty="0"/>
                  <a:t>で表す．</a:t>
                </a:r>
                <a:endParaRPr lang="en-US" altLang="ja-JP" sz="2000" dirty="0"/>
              </a:p>
              <a:p>
                <a:pPr marL="914377" lvl="2" indent="0">
                  <a:buClr>
                    <a:srgbClr val="5B9BD5"/>
                  </a:buClr>
                  <a:buNone/>
                </a:pPr>
                <a:r>
                  <a:rPr lang="ja-JP" altLang="en-US" sz="2000" b="1" dirty="0">
                    <a:solidFill>
                      <a:srgbClr val="2A2E33"/>
                    </a:solidFill>
                  </a:rPr>
                  <a:t>例</a:t>
                </a:r>
                <a:r>
                  <a:rPr lang="en-US" altLang="ja-JP" sz="2000" b="1" dirty="0">
                    <a:solidFill>
                      <a:srgbClr val="2A2E33"/>
                    </a:solidFill>
                  </a:rPr>
                  <a:t>. </a:t>
                </a:r>
                <a14:m>
                  <m:oMath xmlns:m="http://schemas.openxmlformats.org/officeDocument/2006/math">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d>
                      <m:dPr>
                        <m:begChr m:val="{"/>
                        <m:endChr m:val="}"/>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1</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2</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3</m:t>
                            </m:r>
                          </m:sub>
                        </m:sSub>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1</m:t>
                            </m:r>
                          </m:sub>
                        </m:sSub>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2</m:t>
                            </m:r>
                          </m:sub>
                        </m:sSub>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3</m:t>
                            </m:r>
                          </m:sub>
                        </m:sSub>
                      </m:e>
                    </m:d>
                    <m:r>
                      <a:rPr lang="en-US" altLang="ja-JP" i="1">
                        <a:solidFill>
                          <a:srgbClr val="2A2E33"/>
                        </a:solidFill>
                        <a:latin typeface="Cambria Math" panose="02040503050406030204" pitchFamily="18" charset="0"/>
                      </a:rPr>
                      <m:t>.</m:t>
                    </m:r>
                  </m:oMath>
                </a14:m>
                <a:endParaRPr lang="en-US" altLang="ja-JP" sz="2000" dirty="0">
                  <a:solidFill>
                    <a:schemeClr val="tx1"/>
                  </a:solidFill>
                </a:endParaRPr>
              </a:p>
              <a:p>
                <a:pPr lvl="1">
                  <a:buClr>
                    <a:schemeClr val="accent5"/>
                  </a:buClr>
                  <a:buFont typeface="Wingdings" panose="05000000000000000000" pitchFamily="2" charset="2"/>
                  <a:buChar char="l"/>
                </a:pPr>
                <a14:m>
                  <m:oMath xmlns:m="http://schemas.openxmlformats.org/officeDocument/2006/math">
                    <m:r>
                      <a:rPr lang="en-US" altLang="ja-JP" sz="2000" i="1">
                        <a:latin typeface="Cambria Math" panose="02040503050406030204" pitchFamily="18" charset="0"/>
                      </a:rPr>
                      <m:t>𝑃</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𝑄</m:t>
                    </m:r>
                  </m:oMath>
                </a14:m>
                <a:r>
                  <a:rPr lang="ja-JP" altLang="en-US" sz="2000" dirty="0">
                    <a:solidFill>
                      <a:schemeClr val="tx1"/>
                    </a:solidFill>
                  </a:rPr>
                  <a:t>ならば</a:t>
                </a:r>
                <a14:m>
                  <m:oMath xmlns:m="http://schemas.openxmlformats.org/officeDocument/2006/math">
                    <m:r>
                      <a:rPr lang="en-US" altLang="ja-JP" sz="2000" b="0" i="1" dirty="0" smtClean="0">
                        <a:solidFill>
                          <a:schemeClr val="tx1"/>
                        </a:solidFill>
                        <a:latin typeface="Cambria Math" panose="02040503050406030204" pitchFamily="18" charset="0"/>
                      </a:rPr>
                      <m:t>𝐿</m:t>
                    </m:r>
                    <m:d>
                      <m:dPr>
                        <m:ctrlPr>
                          <a:rPr lang="en-US" altLang="ja-JP" sz="2000" b="0" i="1" dirty="0" smtClean="0">
                            <a:solidFill>
                              <a:schemeClr val="tx1"/>
                            </a:solidFill>
                            <a:latin typeface="Cambria Math" panose="02040503050406030204" pitchFamily="18" charset="0"/>
                          </a:rPr>
                        </m:ctrlPr>
                      </m:dPr>
                      <m:e>
                        <m:r>
                          <a:rPr lang="en-US" altLang="ja-JP" sz="2000" b="0" i="1" dirty="0" smtClean="0">
                            <a:solidFill>
                              <a:schemeClr val="tx1"/>
                            </a:solidFill>
                            <a:latin typeface="Cambria Math" panose="02040503050406030204" pitchFamily="18" charset="0"/>
                          </a:rPr>
                          <m:t>𝑃</m:t>
                        </m:r>
                      </m:e>
                    </m:d>
                    <m:r>
                      <a:rPr lang="en-US" altLang="ja-JP" sz="2000" b="0" i="1" dirty="0" smtClean="0">
                        <a:solidFill>
                          <a:schemeClr val="tx1"/>
                        </a:solidFill>
                        <a:latin typeface="Cambria Math" panose="02040503050406030204" pitchFamily="18" charset="0"/>
                      </a:rPr>
                      <m:t>⊆</m:t>
                    </m:r>
                    <m:r>
                      <a:rPr lang="en-US" altLang="ja-JP" sz="2000" b="0" i="1" dirty="0" smtClean="0">
                        <a:solidFill>
                          <a:schemeClr val="tx1"/>
                        </a:solidFill>
                        <a:latin typeface="Cambria Math" panose="02040503050406030204" pitchFamily="18" charset="0"/>
                      </a:rPr>
                      <m:t>𝐿</m:t>
                    </m:r>
                    <m:r>
                      <a:rPr lang="en-US" altLang="ja-JP" sz="2000" b="0" i="1" dirty="0" smtClean="0">
                        <a:solidFill>
                          <a:schemeClr val="tx1"/>
                        </a:solidFill>
                        <a:latin typeface="Cambria Math" panose="02040503050406030204" pitchFamily="18" charset="0"/>
                      </a:rPr>
                      <m:t>(</m:t>
                    </m:r>
                    <m:r>
                      <a:rPr lang="en-US" altLang="ja-JP" sz="2000" b="0" i="1" dirty="0" smtClean="0">
                        <a:solidFill>
                          <a:schemeClr val="tx1"/>
                        </a:solidFill>
                        <a:latin typeface="Cambria Math" panose="02040503050406030204" pitchFamily="18" charset="0"/>
                      </a:rPr>
                      <m:t>𝑄</m:t>
                    </m:r>
                    <m:r>
                      <a:rPr lang="en-US" altLang="ja-JP" sz="2000" b="0" i="1" dirty="0" smtClean="0">
                        <a:solidFill>
                          <a:schemeClr val="tx1"/>
                        </a:solidFill>
                        <a:latin typeface="Cambria Math" panose="02040503050406030204" pitchFamily="18" charset="0"/>
                      </a:rPr>
                      <m:t>)</m:t>
                    </m:r>
                  </m:oMath>
                </a14:m>
                <a:r>
                  <a:rPr lang="ja-JP" altLang="en-US" sz="2000" dirty="0">
                    <a:solidFill>
                      <a:schemeClr val="tx1"/>
                    </a:solidFill>
                  </a:rPr>
                  <a:t>である．この逆は，一般的に成り立たない．</a:t>
                </a:r>
                <a:endParaRPr lang="en-US" altLang="ja-JP" sz="2000" dirty="0">
                  <a:solidFill>
                    <a:schemeClr val="tx1"/>
                  </a:solidFill>
                </a:endParaRPr>
              </a:p>
              <a:p>
                <a:pPr lvl="1">
                  <a:buClr>
                    <a:schemeClr val="accent5"/>
                  </a:buClr>
                  <a:buFont typeface="Wingdings" panose="05000000000000000000" pitchFamily="2" charset="2"/>
                  <a:buChar char="l"/>
                </a:pPr>
                <a14:m>
                  <m:oMath xmlns:m="http://schemas.openxmlformats.org/officeDocument/2006/math">
                    <m:r>
                      <a:rPr lang="en-US" altLang="ja-JP" sz="2000" i="1">
                        <a:latin typeface="Cambria Math" panose="02040503050406030204" pitchFamily="18" charset="0"/>
                      </a:rPr>
                      <m:t>ℛ𝒫</m:t>
                    </m:r>
                  </m:oMath>
                </a14:m>
                <a:r>
                  <a:rPr lang="ja-JP" altLang="en-US" sz="2000" dirty="0"/>
                  <a:t>の空でない有限部分集合の全体を</a:t>
                </a:r>
                <a14:m>
                  <m:oMath xmlns:m="http://schemas.openxmlformats.org/officeDocument/2006/math">
                    <m:r>
                      <a:rPr lang="en-US" altLang="ja-JP" sz="2000" b="1" i="1">
                        <a:latin typeface="Cambria Math" panose="02040503050406030204" pitchFamily="18" charset="0"/>
                      </a:rPr>
                      <m:t>𝓡</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𝓟</m:t>
                        </m:r>
                      </m:e>
                      <m:sup>
                        <m:r>
                          <a:rPr lang="en-US" altLang="ja-JP" sz="2000" b="1" i="1">
                            <a:latin typeface="Cambria Math" panose="02040503050406030204" pitchFamily="18" charset="0"/>
                          </a:rPr>
                          <m:t>+</m:t>
                        </m:r>
                      </m:sup>
                    </m:sSup>
                  </m:oMath>
                </a14:m>
                <a:r>
                  <a:rPr lang="ja-JP" altLang="en-US" sz="2000" dirty="0"/>
                  <a:t>で表す．</a:t>
                </a:r>
                <a:endParaRPr lang="en-US" altLang="ja-JP" sz="2000" dirty="0"/>
              </a:p>
              <a:p>
                <a:pPr marL="914377" lvl="2" indent="0">
                  <a:buClr>
                    <a:srgbClr val="5B9BD5"/>
                  </a:buClr>
                  <a:buNone/>
                </a:pPr>
                <a:r>
                  <a:rPr lang="ja-JP" altLang="en-US" sz="2000" b="1" dirty="0">
                    <a:solidFill>
                      <a:srgbClr val="2A2E33"/>
                    </a:solidFill>
                  </a:rPr>
                  <a:t>例</a:t>
                </a:r>
                <a:r>
                  <a:rPr lang="en-US" altLang="ja-JP" sz="2000" b="1" dirty="0">
                    <a:solidFill>
                      <a:srgbClr val="2A2E33"/>
                    </a:solidFill>
                  </a:rPr>
                  <a:t>.  </a:t>
                </a:r>
                <a14:m>
                  <m:oMath xmlns:m="http://schemas.openxmlformats.org/officeDocument/2006/math">
                    <m:sSub>
                      <m:sSubPr>
                        <m:ctrlPr>
                          <a:rPr lang="en-US" altLang="ja-JP" b="0" i="1" smtClean="0">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1</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2</m:t>
                        </m:r>
                      </m:sub>
                    </m:sSub>
                    <m:r>
                      <a:rPr lang="en-US" altLang="ja-JP" b="0" i="1" smtClean="0">
                        <a:solidFill>
                          <a:srgbClr val="2A2E33"/>
                        </a:solidFill>
                        <a:latin typeface="Cambria Math" panose="02040503050406030204" pitchFamily="18" charset="0"/>
                      </a:rPr>
                      <m:t>∈</m:t>
                    </m:r>
                    <m:r>
                      <a:rPr lang="en-US" altLang="ja-JP" i="1">
                        <a:latin typeface="Cambria Math" panose="02040503050406030204" pitchFamily="18" charset="0"/>
                      </a:rPr>
                      <m:t>ℛ𝒫</m:t>
                    </m:r>
                    <m:r>
                      <a:rPr lang="en-US" altLang="ja-JP" b="0" i="1" smtClean="0">
                        <a:latin typeface="Cambria Math" panose="02040503050406030204" pitchFamily="18" charset="0"/>
                      </a:rPr>
                      <m:t>,  </m:t>
                    </m:r>
                    <m:d>
                      <m:dPr>
                        <m:begChr m:val="{"/>
                        <m:endChr m:val="}"/>
                        <m:ctrlPr>
                          <a:rPr lang="en-US" altLang="ja-JP" b="0" i="1">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1</m:t>
                            </m:r>
                          </m:sub>
                        </m:sSub>
                        <m:r>
                          <a:rPr lang="en-US" altLang="ja-JP" i="1">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2</m:t>
                            </m:r>
                          </m:sub>
                        </m:sSub>
                      </m:e>
                    </m:d>
                    <m:r>
                      <a:rPr lang="en-US" altLang="ja-JP" b="0" i="1" smtClean="0">
                        <a:solidFill>
                          <a:srgbClr val="2A2E33"/>
                        </a:solidFill>
                        <a:latin typeface="Cambria Math" panose="02040503050406030204" pitchFamily="18" charset="0"/>
                      </a:rPr>
                      <m:t>∈</m:t>
                    </m:r>
                    <m:r>
                      <a:rPr lang="en-US" altLang="ja-JP" i="1">
                        <a:latin typeface="Cambria Math" panose="02040503050406030204" pitchFamily="18" charset="0"/>
                      </a:rPr>
                      <m:t>ℛ</m:t>
                    </m:r>
                    <m:sSup>
                      <m:sSupPr>
                        <m:ctrlPr>
                          <a:rPr lang="en-US" altLang="ja-JP" b="0" i="1" smtClean="0">
                            <a:latin typeface="Cambria Math" panose="02040503050406030204" pitchFamily="18" charset="0"/>
                          </a:rPr>
                        </m:ctrlPr>
                      </m:sSupPr>
                      <m:e>
                        <m:r>
                          <a:rPr lang="en-US" altLang="ja-JP" i="1">
                            <a:latin typeface="Cambria Math" panose="02040503050406030204" pitchFamily="18" charset="0"/>
                          </a:rPr>
                          <m:t>𝒫</m:t>
                        </m:r>
                      </m:e>
                      <m:sup>
                        <m:r>
                          <a:rPr lang="en-US" altLang="ja-JP" b="0" i="1" smtClean="0">
                            <a:latin typeface="Cambria Math" panose="02040503050406030204" pitchFamily="18" charset="0"/>
                          </a:rPr>
                          <m:t>+</m:t>
                        </m:r>
                      </m:sup>
                    </m:sSup>
                    <m:r>
                      <a:rPr lang="en-US" altLang="ja-JP" i="1">
                        <a:solidFill>
                          <a:srgbClr val="2A2E33"/>
                        </a:solidFill>
                        <a:latin typeface="Cambria Math" panose="02040503050406030204" pitchFamily="18" charset="0"/>
                      </a:rPr>
                      <m:t>.</m:t>
                    </m:r>
                  </m:oMath>
                </a14:m>
                <a:endParaRPr lang="en-US" altLang="ja-JP" sz="2000" dirty="0"/>
              </a:p>
              <a:p>
                <a:pPr lvl="1">
                  <a:buClr>
                    <a:schemeClr val="accent5"/>
                  </a:buClr>
                  <a:buFont typeface="Wingdings" panose="05000000000000000000" pitchFamily="2" charset="2"/>
                  <a:buChar char="l"/>
                </a:pPr>
                <a:r>
                  <a:rPr lang="ja-JP" altLang="en-US" sz="2000" dirty="0"/>
                  <a:t>高々</a:t>
                </a:r>
                <a14:m>
                  <m:oMath xmlns:m="http://schemas.openxmlformats.org/officeDocument/2006/math">
                    <m:r>
                      <a:rPr lang="en-US" altLang="ja-JP" sz="2000" i="1">
                        <a:latin typeface="Cambria Math" panose="02040503050406030204" pitchFamily="18" charset="0"/>
                      </a:rPr>
                      <m:t>𝑘</m:t>
                    </m:r>
                    <m:r>
                      <a:rPr lang="en-US" altLang="ja-JP" sz="2000" i="1">
                        <a:latin typeface="Cambria Math" panose="02040503050406030204" pitchFamily="18" charset="0"/>
                      </a:rPr>
                      <m:t> (</m:t>
                    </m:r>
                    <m:r>
                      <a:rPr lang="en-US" altLang="ja-JP" sz="2000" i="1">
                        <a:latin typeface="Cambria Math" panose="02040503050406030204" pitchFamily="18" charset="0"/>
                      </a:rPr>
                      <m:t>𝑘</m:t>
                    </m:r>
                    <m:r>
                      <a:rPr lang="en-US" altLang="ja-JP" sz="2000" i="1">
                        <a:latin typeface="Cambria Math" panose="02040503050406030204" pitchFamily="18" charset="0"/>
                      </a:rPr>
                      <m:t>≥1)</m:t>
                    </m:r>
                  </m:oMath>
                </a14:m>
                <a:r>
                  <a:rPr lang="ja-JP" altLang="en-US" sz="2000" dirty="0"/>
                  <a:t>個のパターンからなる</a:t>
                </a:r>
                <a14:m>
                  <m:oMath xmlns:m="http://schemas.openxmlformats.org/officeDocument/2006/math">
                    <m:r>
                      <a:rPr lang="en-US" altLang="ja-JP" sz="2000" i="1">
                        <a:latin typeface="Cambria Math" panose="02040503050406030204" pitchFamily="18" charset="0"/>
                      </a:rPr>
                      <m:t>ℛ𝒫</m:t>
                    </m:r>
                  </m:oMath>
                </a14:m>
                <a:r>
                  <a:rPr lang="ja-JP" altLang="en-US" sz="2000" dirty="0"/>
                  <a:t>の部分集合の全体</a:t>
                </a:r>
                <a14:m>
                  <m:oMath xmlns:m="http://schemas.openxmlformats.org/officeDocument/2006/math">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r>
                      <a:rPr lang="en-US" altLang="ja-JP" sz="2000" i="1">
                        <a:latin typeface="Cambria Math" panose="02040503050406030204" pitchFamily="18" charset="0"/>
                      </a:rPr>
                      <m:t>ℛ</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𝒫</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r>
                      <a:rPr lang="en-US" altLang="ja-JP" sz="2000" i="1">
                        <a:latin typeface="Cambria Math" panose="02040503050406030204" pitchFamily="18" charset="0"/>
                      </a:rPr>
                      <m:t>𝑘</m:t>
                    </m:r>
                    <m:r>
                      <a:rPr lang="en-US" altLang="ja-JP" sz="2000" i="1">
                        <a:latin typeface="Cambria Math" panose="02040503050406030204" pitchFamily="18" charset="0"/>
                      </a:rPr>
                      <m:t>}</m:t>
                    </m:r>
                  </m:oMath>
                </a14:m>
                <a:r>
                  <a:rPr lang="ja-JP" altLang="en-US" sz="2000" dirty="0"/>
                  <a:t>を</a:t>
                </a:r>
                <a14:m>
                  <m:oMath xmlns:m="http://schemas.openxmlformats.org/officeDocument/2006/math">
                    <m:r>
                      <a:rPr lang="en-US" altLang="ja-JP" sz="2000" b="1" i="1">
                        <a:latin typeface="Cambria Math" panose="02040503050406030204" pitchFamily="18" charset="0"/>
                      </a:rPr>
                      <m:t>𝓡</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𝓟</m:t>
                        </m:r>
                      </m:e>
                      <m:sup>
                        <m:r>
                          <a:rPr lang="en-US" altLang="ja-JP" sz="2000" b="1" i="1">
                            <a:latin typeface="Cambria Math" panose="02040503050406030204" pitchFamily="18" charset="0"/>
                          </a:rPr>
                          <m:t>𝒌</m:t>
                        </m:r>
                      </m:sup>
                    </m:sSup>
                  </m:oMath>
                </a14:m>
                <a:r>
                  <a:rPr lang="ja-JP" altLang="en-US" sz="2000" dirty="0"/>
                  <a:t>で表す．</a:t>
                </a:r>
                <a:endParaRPr lang="en-US" altLang="ja-JP" sz="2000" dirty="0"/>
              </a:p>
              <a:p>
                <a:pPr marL="914377" lvl="2" indent="0">
                  <a:buClr>
                    <a:srgbClr val="5B9BD5"/>
                  </a:buClr>
                  <a:buNone/>
                </a:pPr>
                <a:r>
                  <a:rPr lang="ja-JP" altLang="en-US" sz="2000" b="1" dirty="0">
                    <a:solidFill>
                      <a:srgbClr val="2A2E33"/>
                    </a:solidFill>
                  </a:rPr>
                  <a:t>例</a:t>
                </a:r>
                <a:r>
                  <a:rPr lang="en-US" altLang="ja-JP" sz="2000" b="1" dirty="0">
                    <a:solidFill>
                      <a:srgbClr val="2A2E33"/>
                    </a:solidFill>
                  </a:rPr>
                  <a:t>.  </a:t>
                </a:r>
                <a14:m>
                  <m:oMath xmlns:m="http://schemas.openxmlformats.org/officeDocument/2006/math">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1</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2</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𝑘</m:t>
                        </m:r>
                      </m:sub>
                    </m:sSub>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ℛ𝒫</m:t>
                    </m:r>
                    <m:r>
                      <a:rPr lang="en-US" altLang="ja-JP" i="1">
                        <a:solidFill>
                          <a:srgbClr val="2A2E33"/>
                        </a:solidFill>
                        <a:latin typeface="Cambria Math" panose="02040503050406030204" pitchFamily="18" charset="0"/>
                      </a:rPr>
                      <m:t>,  </m:t>
                    </m:r>
                    <m:d>
                      <m:dPr>
                        <m:begChr m:val="{"/>
                        <m:endChr m:val="}"/>
                        <m:ctrlPr>
                          <a:rPr lang="en-US" altLang="ja-JP" b="0" i="1" smtClean="0">
                            <a:solidFill>
                              <a:srgbClr val="2A2E33"/>
                            </a:solidFill>
                            <a:latin typeface="Cambria Math" panose="02040503050406030204" pitchFamily="18" charset="0"/>
                          </a:rPr>
                        </m:ctrlPr>
                      </m:dPr>
                      <m:e>
                        <m:d>
                          <m:dPr>
                            <m:begChr m:val="{"/>
                            <m:endChr m:val="}"/>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1</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2</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𝑘</m:t>
                                </m:r>
                              </m:sub>
                            </m:sSub>
                          </m:e>
                        </m:d>
                        <m:r>
                          <a:rPr lang="en-US" altLang="ja-JP" b="0" i="1" smtClean="0">
                            <a:solidFill>
                              <a:srgbClr val="2A2E33"/>
                            </a:solidFill>
                            <a:latin typeface="Cambria Math" panose="02040503050406030204" pitchFamily="18" charset="0"/>
                          </a:rPr>
                          <m:t>,</m:t>
                        </m:r>
                        <m:d>
                          <m:dPr>
                            <m:begChr m:val="{"/>
                            <m:endChr m:val="}"/>
                            <m:ctrlPr>
                              <a:rPr lang="en-US" altLang="ja-JP" b="0" i="1" smtClean="0">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1</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2</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3</m:t>
                                </m:r>
                              </m:sub>
                            </m:sSub>
                          </m:e>
                        </m:d>
                      </m:e>
                    </m:d>
                    <m:r>
                      <a:rPr lang="en-US" altLang="ja-JP" b="0" i="1" smtClean="0">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ℛ</m:t>
                    </m:r>
                    <m:sSup>
                      <m:sSupPr>
                        <m:ctrlPr>
                          <a:rPr lang="en-US" altLang="ja-JP" i="1">
                            <a:solidFill>
                              <a:srgbClr val="2A2E33"/>
                            </a:solidFill>
                            <a:latin typeface="Cambria Math" panose="02040503050406030204" pitchFamily="18" charset="0"/>
                          </a:rPr>
                        </m:ctrlPr>
                      </m:sSupPr>
                      <m:e>
                        <m:r>
                          <a:rPr lang="en-US" altLang="ja-JP" i="1">
                            <a:solidFill>
                              <a:srgbClr val="2A2E33"/>
                            </a:solidFill>
                            <a:latin typeface="Cambria Math" panose="02040503050406030204" pitchFamily="18" charset="0"/>
                          </a:rPr>
                          <m:t>𝒫</m:t>
                        </m:r>
                      </m:e>
                      <m:sup>
                        <m:r>
                          <a:rPr lang="en-US" altLang="ja-JP" b="0" i="1" smtClean="0">
                            <a:solidFill>
                              <a:srgbClr val="2A2E33"/>
                            </a:solidFill>
                            <a:latin typeface="Cambria Math" panose="02040503050406030204" pitchFamily="18" charset="0"/>
                          </a:rPr>
                          <m:t>𝑘</m:t>
                        </m:r>
                      </m:sup>
                    </m:sSup>
                    <m:r>
                      <a:rPr lang="en-US" altLang="ja-JP" i="1">
                        <a:solidFill>
                          <a:srgbClr val="2A2E33"/>
                        </a:solidFill>
                        <a:latin typeface="Cambria Math" panose="02040503050406030204" pitchFamily="18" charset="0"/>
                      </a:rPr>
                      <m:t>.</m:t>
                    </m:r>
                  </m:oMath>
                </a14:m>
                <a:endParaRPr lang="en-US" altLang="ja-JP" sz="2000" dirty="0"/>
              </a:p>
              <a:p>
                <a:pPr lvl="1">
                  <a:buClr>
                    <a:schemeClr val="accent5"/>
                  </a:buClr>
                  <a:buFont typeface="Wingdings" panose="05000000000000000000" pitchFamily="2" charset="2"/>
                  <a:buChar char="l"/>
                </a:pPr>
                <a14:m>
                  <m:oMath xmlns:m="http://schemas.openxmlformats.org/officeDocument/2006/math">
                    <m:r>
                      <a:rPr lang="en-US" altLang="ja-JP" sz="2000" i="1">
                        <a:latin typeface="Cambria Math" panose="02040503050406030204" pitchFamily="18" charset="0"/>
                      </a:rPr>
                      <m:t>ℛ</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𝒫</m:t>
                        </m:r>
                      </m:e>
                      <m:sup>
                        <m:r>
                          <a:rPr lang="en-US" altLang="ja-JP" sz="2000" i="1">
                            <a:latin typeface="Cambria Math" panose="02040503050406030204" pitchFamily="18" charset="0"/>
                          </a:rPr>
                          <m:t>𝑘</m:t>
                        </m:r>
                      </m:sup>
                    </m:sSup>
                  </m:oMath>
                </a14:m>
                <a:r>
                  <a:rPr lang="ja-JP" altLang="en-US" sz="2000" dirty="0"/>
                  <a:t>に属するパターン言語のクラス</a:t>
                </a:r>
                <a14:m>
                  <m:oMath xmlns:m="http://schemas.openxmlformats.org/officeDocument/2006/math">
                    <m:r>
                      <a:rPr lang="en-US" altLang="ja-JP" sz="2000" i="1">
                        <a:latin typeface="Cambria Math" panose="02040503050406030204" pitchFamily="18" charset="0"/>
                      </a:rPr>
                      <m:t>{</m:t>
                    </m:r>
                    <m:r>
                      <a:rPr lang="en-US" altLang="ja-JP" sz="2000" i="1">
                        <a:latin typeface="Cambria Math" panose="02040503050406030204" pitchFamily="18" charset="0"/>
                      </a:rPr>
                      <m:t>𝐿</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𝑃</m:t>
                        </m:r>
                      </m:e>
                    </m:d>
                    <m:r>
                      <a:rPr lang="en-US" altLang="ja-JP" sz="2000" i="1">
                        <a:latin typeface="Cambria Math" panose="02040503050406030204" pitchFamily="18" charset="0"/>
                      </a:rPr>
                      <m:t>∣</m:t>
                    </m:r>
                    <m:r>
                      <a:rPr lang="en-US" altLang="ja-JP" sz="2000" i="1">
                        <a:latin typeface="Cambria Math" panose="02040503050406030204" pitchFamily="18" charset="0"/>
                      </a:rPr>
                      <m:t>𝑃</m:t>
                    </m:r>
                    <m:r>
                      <a:rPr lang="en-US" altLang="ja-JP" sz="2000" i="1">
                        <a:latin typeface="Cambria Math" panose="02040503050406030204" pitchFamily="18" charset="0"/>
                      </a:rPr>
                      <m:t>∈</m:t>
                    </m:r>
                    <m:r>
                      <a:rPr lang="en-US" altLang="ja-JP" sz="2000" i="1">
                        <a:latin typeface="Cambria Math" panose="02040503050406030204" pitchFamily="18" charset="0"/>
                      </a:rPr>
                      <m:t>ℛ</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𝒫</m:t>
                        </m:r>
                      </m:e>
                      <m:sup>
                        <m:r>
                          <a:rPr lang="en-US" altLang="ja-JP" sz="2000" i="1">
                            <a:latin typeface="Cambria Math" panose="02040503050406030204" pitchFamily="18" charset="0"/>
                          </a:rPr>
                          <m:t>𝑘</m:t>
                        </m:r>
                      </m:sup>
                    </m:sSup>
                    <m:r>
                      <a:rPr lang="en-US" altLang="ja-JP" sz="2000" i="1">
                        <a:latin typeface="Cambria Math" panose="02040503050406030204" pitchFamily="18" charset="0"/>
                      </a:rPr>
                      <m:t>}</m:t>
                    </m:r>
                  </m:oMath>
                </a14:m>
                <a:r>
                  <a:rPr lang="ja-JP" altLang="en-US" sz="2000" dirty="0"/>
                  <a:t>を</a:t>
                </a:r>
                <a14:m>
                  <m:oMath xmlns:m="http://schemas.openxmlformats.org/officeDocument/2006/math">
                    <m:r>
                      <a:rPr lang="en-US" altLang="ja-JP" sz="2000" b="1" i="1">
                        <a:latin typeface="Cambria Math" panose="02040503050406030204" pitchFamily="18" charset="0"/>
                      </a:rPr>
                      <m:t>𝓡𝓟</m:t>
                    </m:r>
                    <m:sSup>
                      <m:sSupPr>
                        <m:ctrlPr>
                          <a:rPr lang="en-US" altLang="ja-JP" sz="2000" b="1" i="1">
                            <a:latin typeface="Cambria Math" panose="02040503050406030204" pitchFamily="18" charset="0"/>
                            <a:ea typeface="Cambria Math" panose="02040503050406030204" pitchFamily="18" charset="0"/>
                          </a:rPr>
                        </m:ctrlPr>
                      </m:sSupPr>
                      <m:e>
                        <m:r>
                          <a:rPr lang="en-US" altLang="ja-JP" sz="2000" b="1" i="1">
                            <a:latin typeface="Cambria Math" panose="02040503050406030204" pitchFamily="18" charset="0"/>
                            <a:ea typeface="Cambria Math" panose="02040503050406030204" pitchFamily="18" charset="0"/>
                          </a:rPr>
                          <m:t>𝓛</m:t>
                        </m:r>
                      </m:e>
                      <m:sup>
                        <m:r>
                          <a:rPr lang="en-US" altLang="ja-JP" sz="2000" b="1" i="1">
                            <a:latin typeface="Cambria Math" panose="02040503050406030204" pitchFamily="18" charset="0"/>
                            <a:ea typeface="Cambria Math" panose="02040503050406030204" pitchFamily="18" charset="0"/>
                          </a:rPr>
                          <m:t>𝒌</m:t>
                        </m:r>
                      </m:sup>
                    </m:sSup>
                  </m:oMath>
                </a14:m>
                <a:r>
                  <a:rPr lang="ja-JP" altLang="en-US" sz="2000" dirty="0"/>
                  <a:t>で表す．</a:t>
                </a:r>
                <a:endParaRPr lang="en-US" altLang="ja-JP" sz="2000" dirty="0"/>
              </a:p>
              <a:p>
                <a:pPr marL="914377" lvl="2" indent="0">
                  <a:buClr>
                    <a:srgbClr val="5B9BD5"/>
                  </a:buClr>
                  <a:buNone/>
                </a:pPr>
                <a:r>
                  <a:rPr lang="ja-JP" altLang="en-US" sz="2000" b="1" dirty="0">
                    <a:solidFill>
                      <a:srgbClr val="2A2E33"/>
                    </a:solidFill>
                  </a:rPr>
                  <a:t>例</a:t>
                </a:r>
                <a:r>
                  <a:rPr lang="en-US" altLang="ja-JP" sz="2000" b="1" dirty="0">
                    <a:solidFill>
                      <a:srgbClr val="2A2E33"/>
                    </a:solidFill>
                  </a:rPr>
                  <a:t>. </a:t>
                </a:r>
                <a14:m>
                  <m:oMath xmlns:m="http://schemas.openxmlformats.org/officeDocument/2006/math">
                    <m:d>
                      <m:dPr>
                        <m:begChr m:val="{"/>
                        <m:endChr m:val="}"/>
                        <m:ctrlPr>
                          <a:rPr lang="en-US" altLang="ja-JP" i="1">
                            <a:solidFill>
                              <a:srgbClr val="2A2E33"/>
                            </a:solidFill>
                            <a:latin typeface="Cambria Math" panose="02040503050406030204" pitchFamily="18" charset="0"/>
                          </a:rPr>
                        </m:ctrlPr>
                      </m:dPr>
                      <m:e>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i="1">
                                <a:solidFill>
                                  <a:srgbClr val="2A2E33"/>
                                </a:solidFill>
                                <a:latin typeface="Cambria Math" panose="02040503050406030204" pitchFamily="18" charset="0"/>
                              </a:rPr>
                              <m:t>1</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2</m:t>
                            </m:r>
                          </m:sub>
                        </m:sSub>
                        <m:r>
                          <a:rPr lang="en-US" altLang="ja-JP" i="1">
                            <a:solidFill>
                              <a:srgbClr val="2A2E33"/>
                            </a:solidFill>
                            <a:latin typeface="Cambria Math" panose="02040503050406030204" pitchFamily="18" charset="0"/>
                          </a:rPr>
                          <m:t>,</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3</m:t>
                            </m:r>
                          </m:sub>
                        </m:sSub>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ℛ</m:t>
                    </m:r>
                    <m:sSup>
                      <m:sSupPr>
                        <m:ctrlPr>
                          <a:rPr lang="en-US" altLang="ja-JP" i="1">
                            <a:solidFill>
                              <a:srgbClr val="2A2E33"/>
                            </a:solidFill>
                            <a:latin typeface="Cambria Math" panose="02040503050406030204" pitchFamily="18" charset="0"/>
                          </a:rPr>
                        </m:ctrlPr>
                      </m:sSupPr>
                      <m:e>
                        <m:r>
                          <a:rPr lang="en-US" altLang="ja-JP" i="1">
                            <a:solidFill>
                              <a:srgbClr val="2A2E33"/>
                            </a:solidFill>
                            <a:latin typeface="Cambria Math" panose="02040503050406030204" pitchFamily="18" charset="0"/>
                          </a:rPr>
                          <m:t>𝒫</m:t>
                        </m:r>
                      </m:e>
                      <m:sup>
                        <m:r>
                          <a:rPr lang="en-US" altLang="ja-JP" i="1">
                            <a:solidFill>
                              <a:srgbClr val="2A2E33"/>
                            </a:solidFill>
                            <a:latin typeface="Cambria Math" panose="02040503050406030204" pitchFamily="18" charset="0"/>
                          </a:rPr>
                          <m:t>𝑘</m:t>
                        </m:r>
                      </m:sup>
                    </m:sSup>
                    <m:r>
                      <a:rPr lang="en-US" altLang="ja-JP" b="0" i="1" smtClean="0">
                        <a:solidFill>
                          <a:srgbClr val="2A2E33"/>
                        </a:solidFill>
                        <a:latin typeface="Cambria Math" panose="02040503050406030204" pitchFamily="18" charset="0"/>
                      </a:rPr>
                      <m:t>,  </m:t>
                    </m:r>
                    <m:d>
                      <m:dPr>
                        <m:begChr m:val="{"/>
                        <m:endChr m:val="}"/>
                        <m:ctrlPr>
                          <a:rPr lang="en-US" altLang="ja-JP" b="0" i="1" smtClean="0">
                            <a:solidFill>
                              <a:srgbClr val="2A2E33"/>
                            </a:solidFill>
                            <a:latin typeface="Cambria Math" panose="02040503050406030204" pitchFamily="18" charset="0"/>
                          </a:rPr>
                        </m:ctrlPr>
                      </m:dPr>
                      <m:e>
                        <m:r>
                          <a:rPr lang="en-US" altLang="ja-JP" b="0" i="1" smtClean="0">
                            <a:solidFill>
                              <a:srgbClr val="2A2E33"/>
                            </a:solidFill>
                            <a:latin typeface="Cambria Math" panose="02040503050406030204" pitchFamily="18" charset="0"/>
                          </a:rPr>
                          <m:t>𝐿</m:t>
                        </m:r>
                        <m:d>
                          <m:dPr>
                            <m:ctrlPr>
                              <a:rPr lang="en-US" altLang="ja-JP" b="0" i="1" smtClean="0">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1</m:t>
                                </m:r>
                              </m:sub>
                            </m:sSub>
                          </m:e>
                        </m:d>
                        <m:r>
                          <a:rPr lang="en-US" altLang="ja-JP" b="0" i="1" smtClean="0">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𝐿</m:t>
                        </m:r>
                        <m:d>
                          <m:dPr>
                            <m:ctrlPr>
                              <a:rPr lang="en-US" altLang="ja-JP" b="0" i="1" smtClean="0">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2</m:t>
                                </m:r>
                              </m:sub>
                            </m:sSub>
                          </m:e>
                        </m:d>
                        <m:r>
                          <a:rPr lang="en-US" altLang="ja-JP" b="0" i="1" smtClean="0">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𝐿</m:t>
                        </m:r>
                        <m:d>
                          <m:dPr>
                            <m:ctrlPr>
                              <a:rPr lang="en-US" altLang="ja-JP" b="0" i="1" smtClean="0">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𝑝</m:t>
                                </m:r>
                              </m:e>
                              <m:sub>
                                <m:r>
                                  <a:rPr lang="en-US" altLang="ja-JP" b="0" i="1" smtClean="0">
                                    <a:solidFill>
                                      <a:srgbClr val="2A2E33"/>
                                    </a:solidFill>
                                    <a:latin typeface="Cambria Math" panose="02040503050406030204" pitchFamily="18" charset="0"/>
                                  </a:rPr>
                                  <m:t>3</m:t>
                                </m:r>
                              </m:sub>
                            </m:sSub>
                          </m:e>
                        </m:d>
                      </m:e>
                    </m:d>
                    <m:r>
                      <a:rPr lang="en-US" altLang="ja-JP" b="0" i="1" smtClean="0">
                        <a:solidFill>
                          <a:srgbClr val="2A2E33"/>
                        </a:solidFill>
                        <a:latin typeface="Cambria Math" panose="02040503050406030204" pitchFamily="18" charset="0"/>
                      </a:rPr>
                      <m:t>∈</m:t>
                    </m:r>
                    <m:r>
                      <a:rPr lang="en-US" altLang="ja-JP" i="1">
                        <a:latin typeface="Cambria Math" panose="02040503050406030204" pitchFamily="18" charset="0"/>
                      </a:rPr>
                      <m:t>ℛ𝒫</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ℒ</m:t>
                        </m:r>
                      </m:e>
                      <m:sup>
                        <m:r>
                          <a:rPr lang="en-US" altLang="ja-JP" i="1">
                            <a:latin typeface="Cambria Math" panose="02040503050406030204" pitchFamily="18" charset="0"/>
                            <a:ea typeface="Cambria Math" panose="02040503050406030204" pitchFamily="18" charset="0"/>
                          </a:rPr>
                          <m:t>𝑘</m:t>
                        </m:r>
                      </m:sup>
                    </m:sSup>
                    <m:r>
                      <a:rPr lang="en-US" altLang="ja-JP" i="1">
                        <a:solidFill>
                          <a:srgbClr val="2A2E33"/>
                        </a:solidFill>
                        <a:latin typeface="Cambria Math" panose="02040503050406030204" pitchFamily="18" charset="0"/>
                      </a:rPr>
                      <m:t>.</m:t>
                    </m:r>
                  </m:oMath>
                </a14:m>
                <a:endParaRPr lang="en-US" altLang="ja-JP" sz="2000" dirty="0">
                  <a:solidFill>
                    <a:srgbClr val="2A2E33"/>
                  </a:solidFill>
                </a:endParaRPr>
              </a:p>
              <a:p>
                <a:pPr marL="457189" lvl="1" indent="0">
                  <a:buClr>
                    <a:schemeClr val="accent5"/>
                  </a:buClr>
                  <a:buNone/>
                </a:pPr>
                <a:endParaRPr lang="en-US" altLang="ja-JP" sz="2000" dirty="0">
                  <a:solidFill>
                    <a:schemeClr val="tx1"/>
                  </a:solidFill>
                </a:endParaRPr>
              </a:p>
              <a:p>
                <a:pPr lvl="1">
                  <a:buClr>
                    <a:schemeClr val="accent5"/>
                  </a:buClr>
                  <a:buFont typeface="Wingdings" panose="05000000000000000000" pitchFamily="2" charset="2"/>
                  <a:buChar char="l"/>
                </a:pPr>
                <a:endParaRPr lang="en-US" altLang="ja-JP" sz="2000"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196636" cy="5544270"/>
              </a:xfrm>
              <a:blipFill>
                <a:blip r:embed="rId3"/>
                <a:stretch>
                  <a:fillRect l="-1525" t="-880"/>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2.</a:t>
            </a:r>
            <a:r>
              <a:rPr lang="ja-JP" altLang="en-US" dirty="0">
                <a:solidFill>
                  <a:schemeClr val="tx1"/>
                </a:solidFill>
              </a:rPr>
              <a:t> 準備 </a:t>
            </a:r>
            <a:r>
              <a:rPr lang="en-US" altLang="ja-JP" dirty="0">
                <a:solidFill>
                  <a:schemeClr val="tx1"/>
                </a:solidFill>
              </a:rPr>
              <a:t>– </a:t>
            </a:r>
            <a:r>
              <a:rPr lang="ja-JP" altLang="en-US" dirty="0">
                <a:solidFill>
                  <a:schemeClr val="tx1"/>
                </a:solidFill>
              </a:rPr>
              <a:t>正規パターン集合</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392AF2F5-A80A-4749-AE0E-15000978304E}"/>
              </a:ext>
            </a:extLst>
          </p:cNvPr>
          <p:cNvSpPr>
            <a:spLocks noGrp="1"/>
          </p:cNvSpPr>
          <p:nvPr>
            <p:ph type="sldNum" sz="quarter" idx="12"/>
          </p:nvPr>
        </p:nvSpPr>
        <p:spPr/>
        <p:txBody>
          <a:bodyPr/>
          <a:lstStyle/>
          <a:p>
            <a:fld id="{F570F3E5-FDBB-4464-A890-BAA1FABE4FEA}" type="slidenum">
              <a:rPr kumimoji="1" lang="ja-JP" altLang="en-US" smtClean="0"/>
              <a:t>10</a:t>
            </a:fld>
            <a:endParaRPr kumimoji="1" lang="ja-JP" altLang="en-US"/>
          </a:p>
        </p:txBody>
      </p:sp>
      <p:pic>
        <p:nvPicPr>
          <p:cNvPr id="7" name="図 6">
            <a:extLst>
              <a:ext uri="{FF2B5EF4-FFF2-40B4-BE49-F238E27FC236}">
                <a16:creationId xmlns:a16="http://schemas.microsoft.com/office/drawing/2014/main" id="{8DCDBF02-B5E6-44F7-B2E9-50370865856D}"/>
              </a:ext>
            </a:extLst>
          </p:cNvPr>
          <p:cNvPicPr>
            <a:picLocks noChangeAspect="1"/>
          </p:cNvPicPr>
          <p:nvPr/>
        </p:nvPicPr>
        <p:blipFill>
          <a:blip r:embed="rId4"/>
          <a:stretch>
            <a:fillRect/>
          </a:stretch>
        </p:blipFill>
        <p:spPr>
          <a:xfrm>
            <a:off x="7785804" y="1484784"/>
            <a:ext cx="728937" cy="376379"/>
          </a:xfrm>
          <a:prstGeom prst="rect">
            <a:avLst/>
          </a:prstGeom>
        </p:spPr>
      </p:pic>
      <mc:AlternateContent xmlns:mc="http://schemas.openxmlformats.org/markup-compatibility/2006" xmlns:a14="http://schemas.microsoft.com/office/drawing/2010/main">
        <mc:Choice Requires="a14">
          <p:sp>
            <p:nvSpPr>
              <p:cNvPr id="6" name="吹き出し: 四角形 5">
                <a:extLst>
                  <a:ext uri="{FF2B5EF4-FFF2-40B4-BE49-F238E27FC236}">
                    <a16:creationId xmlns:a16="http://schemas.microsoft.com/office/drawing/2014/main" id="{97C6C70F-BA85-419E-8A6A-F72C467B239F}"/>
                  </a:ext>
                </a:extLst>
              </p:cNvPr>
              <p:cNvSpPr/>
              <p:nvPr/>
            </p:nvSpPr>
            <p:spPr>
              <a:xfrm>
                <a:off x="8688288" y="3825044"/>
                <a:ext cx="1692188" cy="421649"/>
              </a:xfrm>
              <a:prstGeom prst="wedgeRectCallout">
                <a:avLst>
                  <a:gd name="adj1" fmla="val -46262"/>
                  <a:gd name="adj2" fmla="val 864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ja-JP" i="1" smtClean="0">
                        <a:solidFill>
                          <a:schemeClr val="tx1"/>
                        </a:solidFill>
                        <a:latin typeface="Cambria Math" panose="02040503050406030204" pitchFamily="18" charset="0"/>
                      </a:rPr>
                      <m:t>𝑃</m:t>
                    </m:r>
                    <m:r>
                      <a:rPr lang="ja-JP" altLang="en-US" i="1">
                        <a:solidFill>
                          <a:schemeClr val="tx1"/>
                        </a:solidFill>
                        <a:latin typeface="Cambria Math" panose="02040503050406030204" pitchFamily="18" charset="0"/>
                      </a:rPr>
                      <m:t>の</m:t>
                    </m:r>
                  </m:oMath>
                </a14:m>
                <a:r>
                  <a:rPr kumimoji="1" lang="ja-JP" altLang="en-US" dirty="0">
                    <a:solidFill>
                      <a:schemeClr val="tx1"/>
                    </a:solidFill>
                  </a:rPr>
                  <a:t>要素数</a:t>
                </a:r>
              </a:p>
            </p:txBody>
          </p:sp>
        </mc:Choice>
        <mc:Fallback xmlns="">
          <p:sp>
            <p:nvSpPr>
              <p:cNvPr id="6" name="吹き出し: 四角形 5">
                <a:extLst>
                  <a:ext uri="{FF2B5EF4-FFF2-40B4-BE49-F238E27FC236}">
                    <a16:creationId xmlns:a16="http://schemas.microsoft.com/office/drawing/2014/main" id="{97C6C70F-BA85-419E-8A6A-F72C467B239F}"/>
                  </a:ext>
                </a:extLst>
              </p:cNvPr>
              <p:cNvSpPr>
                <a:spLocks noRot="1" noChangeAspect="1" noMove="1" noResize="1" noEditPoints="1" noAdjustHandles="1" noChangeArrowheads="1" noChangeShapeType="1" noTextEdit="1"/>
              </p:cNvSpPr>
              <p:nvPr/>
            </p:nvSpPr>
            <p:spPr>
              <a:xfrm>
                <a:off x="8688288" y="3825044"/>
                <a:ext cx="1692188" cy="421649"/>
              </a:xfrm>
              <a:prstGeom prst="wedgeRectCallout">
                <a:avLst>
                  <a:gd name="adj1" fmla="val -46262"/>
                  <a:gd name="adj2" fmla="val 86419"/>
                </a:avLst>
              </a:prstGeom>
              <a:blipFill>
                <a:blip r:embed="rId5"/>
                <a:stretch>
                  <a:fillRect/>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6438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E077975-C9D0-462C-BF1F-D8C154F28B22}"/>
              </a:ext>
            </a:extLst>
          </p:cNvPr>
          <p:cNvSpPr txBox="1"/>
          <p:nvPr/>
        </p:nvSpPr>
        <p:spPr>
          <a:xfrm>
            <a:off x="3436113" y="514417"/>
            <a:ext cx="2492990" cy="646331"/>
          </a:xfrm>
          <a:prstGeom prst="rect">
            <a:avLst/>
          </a:prstGeom>
          <a:noFill/>
        </p:spPr>
        <p:txBody>
          <a:bodyPr wrap="none" rtlCol="0">
            <a:spAutoFit/>
          </a:bodyPr>
          <a:lstStyle/>
          <a:p>
            <a:r>
              <a:rPr lang="ja-JP" altLang="en-US" sz="3600" dirty="0">
                <a:latin typeface="+mj-ea"/>
                <a:ea typeface="+mj-ea"/>
              </a:rPr>
              <a:t>発表の流れ</a:t>
            </a:r>
            <a:endParaRPr kumimoji="1" lang="ja-JP" altLang="en-US" sz="3600" dirty="0">
              <a:latin typeface="+mj-ea"/>
              <a:ea typeface="+mj-ea"/>
            </a:endParaRPr>
          </a:p>
        </p:txBody>
      </p:sp>
      <p:graphicFrame>
        <p:nvGraphicFramePr>
          <p:cNvPr id="7" name="Group 55">
            <a:extLst>
              <a:ext uri="{FF2B5EF4-FFF2-40B4-BE49-F238E27FC236}">
                <a16:creationId xmlns:a16="http://schemas.microsoft.com/office/drawing/2014/main" id="{68C10164-D0CA-496D-A350-04052E966B30}"/>
              </a:ext>
            </a:extLst>
          </p:cNvPr>
          <p:cNvGraphicFramePr>
            <a:graphicFrameLocks noGrp="1"/>
          </p:cNvGraphicFramePr>
          <p:nvPr>
            <p:extLst>
              <p:ext uri="{D42A27DB-BD31-4B8C-83A1-F6EECF244321}">
                <p14:modId xmlns:p14="http://schemas.microsoft.com/office/powerpoint/2010/main" val="3647001797"/>
              </p:ext>
            </p:extLst>
          </p:nvPr>
        </p:nvGraphicFramePr>
        <p:xfrm>
          <a:off x="1775520" y="1520788"/>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1</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背景と目的</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47AB1DA4-A487-45C4-A3CE-A23A923896CD}"/>
              </a:ext>
            </a:extLst>
          </p:cNvPr>
          <p:cNvGraphicFramePr>
            <a:graphicFrameLocks noGrp="1"/>
          </p:cNvGraphicFramePr>
          <p:nvPr>
            <p:extLst>
              <p:ext uri="{D42A27DB-BD31-4B8C-83A1-F6EECF244321}">
                <p14:modId xmlns:p14="http://schemas.microsoft.com/office/powerpoint/2010/main" val="400263714"/>
              </p:ext>
            </p:extLst>
          </p:nvPr>
        </p:nvGraphicFramePr>
        <p:xfrm>
          <a:off x="1775520" y="2519147"/>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2</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準備</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5">
            <a:extLst>
              <a:ext uri="{FF2B5EF4-FFF2-40B4-BE49-F238E27FC236}">
                <a16:creationId xmlns:a16="http://schemas.microsoft.com/office/drawing/2014/main" id="{6D76F035-F004-4AC1-9614-CF2F47B6E775}"/>
              </a:ext>
            </a:extLst>
          </p:cNvPr>
          <p:cNvGraphicFramePr>
            <a:graphicFrameLocks noGrp="1"/>
          </p:cNvGraphicFramePr>
          <p:nvPr>
            <p:extLst>
              <p:ext uri="{D42A27DB-BD31-4B8C-83A1-F6EECF244321}">
                <p14:modId xmlns:p14="http://schemas.microsoft.com/office/powerpoint/2010/main" val="3032557130"/>
              </p:ext>
            </p:extLst>
          </p:nvPr>
        </p:nvGraphicFramePr>
        <p:xfrm>
          <a:off x="1631504" y="3462855"/>
          <a:ext cx="7308812" cy="670560"/>
        </p:xfrm>
        <a:graphic>
          <a:graphicData uri="http://schemas.openxmlformats.org/drawingml/2006/table">
            <a:tbl>
              <a:tblPr/>
              <a:tblGrid>
                <a:gridCol w="704847">
                  <a:extLst>
                    <a:ext uri="{9D8B030D-6E8A-4147-A177-3AD203B41FA5}">
                      <a16:colId xmlns:a16="http://schemas.microsoft.com/office/drawing/2014/main" val="20000"/>
                    </a:ext>
                  </a:extLst>
                </a:gridCol>
                <a:gridCol w="6603965">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rPr>
                        <a:t> </a:t>
                      </a:r>
                      <a:r>
                        <a:rPr kumimoji="1" lang="en-US" altLang="ja-JP" sz="4400" b="1" i="0" u="none" strike="noStrike" kern="1200" cap="none" spc="0" normalizeH="0" baseline="0" noProof="0" dirty="0">
                          <a:ln>
                            <a:noFill/>
                          </a:ln>
                          <a:solidFill>
                            <a:srgbClr val="002060"/>
                          </a:solidFill>
                          <a:effectLst/>
                          <a:uLnTx/>
                          <a:uFillTx/>
                          <a:latin typeface="+mn-ea"/>
                          <a:ea typeface="+mn-ea"/>
                          <a:cs typeface="メイリオ" pitchFamily="50" charset="-128"/>
                        </a:rPr>
                        <a:t>3</a:t>
                      </a:r>
                      <a:endPar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1" dirty="0">
                          <a:solidFill>
                            <a:srgbClr val="002060"/>
                          </a:solidFill>
                          <a:latin typeface="+mn-ea"/>
                          <a:ea typeface="+mn-ea"/>
                        </a:rPr>
                        <a:t>正規パターン集合のコンパクト性</a:t>
                      </a:r>
                      <a:endParaRPr kumimoji="1" lang="en-US" altLang="ja-JP" sz="32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C0334BC6-A84F-450A-B985-546DC33CDA74}"/>
              </a:ext>
            </a:extLst>
          </p:cNvPr>
          <p:cNvGraphicFramePr>
            <a:graphicFrameLocks noGrp="1"/>
          </p:cNvGraphicFramePr>
          <p:nvPr>
            <p:extLst>
              <p:ext uri="{D42A27DB-BD31-4B8C-83A1-F6EECF244321}">
                <p14:modId xmlns:p14="http://schemas.microsoft.com/office/powerpoint/2010/main" val="1420050492"/>
              </p:ext>
            </p:extLst>
          </p:nvPr>
        </p:nvGraphicFramePr>
        <p:xfrm>
          <a:off x="1775520" y="5394569"/>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5</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まとめ</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55">
            <a:extLst>
              <a:ext uri="{FF2B5EF4-FFF2-40B4-BE49-F238E27FC236}">
                <a16:creationId xmlns:a16="http://schemas.microsoft.com/office/drawing/2014/main" id="{2DA08293-C6C8-4C81-A440-E176B9411DDC}"/>
              </a:ext>
            </a:extLst>
          </p:cNvPr>
          <p:cNvGraphicFramePr>
            <a:graphicFrameLocks noGrp="1"/>
          </p:cNvGraphicFramePr>
          <p:nvPr>
            <p:extLst>
              <p:ext uri="{D42A27DB-BD31-4B8C-83A1-F6EECF244321}">
                <p14:modId xmlns:p14="http://schemas.microsoft.com/office/powerpoint/2010/main" val="3251142968"/>
              </p:ext>
            </p:extLst>
          </p:nvPr>
        </p:nvGraphicFramePr>
        <p:xfrm>
          <a:off x="1739516" y="4401108"/>
          <a:ext cx="9613068" cy="670560"/>
        </p:xfrm>
        <a:graphic>
          <a:graphicData uri="http://schemas.openxmlformats.org/drawingml/2006/table">
            <a:tbl>
              <a:tblPr/>
              <a:tblGrid>
                <a:gridCol w="612068">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4</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i="0" u="none" strike="noStrike" kern="1200" cap="none" spc="0" normalizeH="0" baseline="0" noProof="0" dirty="0">
                          <a:ln>
                            <a:noFill/>
                          </a:ln>
                          <a:solidFill>
                            <a:schemeClr val="tx1"/>
                          </a:solidFill>
                          <a:effectLst/>
                          <a:uLnTx/>
                          <a:uFillTx/>
                          <a:latin typeface="+mn-ea"/>
                          <a:ea typeface="+mn-ea"/>
                          <a:cs typeface="メイリオ" pitchFamily="50" charset="-128"/>
                        </a:rPr>
                        <a:t>非隣接変数正規パターン集合のコンパクト性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70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4"/>
                <a:ext cx="11431588" cy="5544269"/>
              </a:xfrm>
            </p:spPr>
            <p:txBody>
              <a:bodyPr>
                <a:normAutofit lnSpcReduction="10000"/>
              </a:bodyPr>
              <a:lstStyle/>
              <a:p>
                <a:pPr marL="0" indent="0">
                  <a:buClr>
                    <a:srgbClr val="002060"/>
                  </a:buClr>
                  <a:buNone/>
                </a:pPr>
                <a:r>
                  <a:rPr lang="ja-JP" altLang="en-US" dirty="0">
                    <a:solidFill>
                      <a:schemeClr val="tx1"/>
                    </a:solidFill>
                    <a:latin typeface="+mj-ea"/>
                    <a:ea typeface="+mj-ea"/>
                  </a:rPr>
                  <a:t>コンパクト性の定義</a:t>
                </a:r>
                <a:endParaRPr lang="en-US" altLang="ja-JP" dirty="0">
                  <a:solidFill>
                    <a:schemeClr val="tx1"/>
                  </a:solidFill>
                  <a:latin typeface="+mj-ea"/>
                  <a:ea typeface="+mj-ea"/>
                </a:endParaRPr>
              </a:p>
              <a:p>
                <a:pPr marL="0" indent="0">
                  <a:buClr>
                    <a:srgbClr val="002060"/>
                  </a:buClr>
                  <a:buNone/>
                </a:pPr>
                <a:r>
                  <a:rPr lang="ja-JP" altLang="en-US" sz="2000" dirty="0">
                    <a:solidFill>
                      <a:schemeClr val="tx1"/>
                    </a:solidFill>
                  </a:rPr>
                  <a:t>クラス</a:t>
                </a:r>
                <a14:m>
                  <m:oMath xmlns:m="http://schemas.openxmlformats.org/officeDocument/2006/math">
                    <m:r>
                      <a:rPr lang="en-US" altLang="ja-JP" sz="2000" b="0" i="1" smtClean="0">
                        <a:solidFill>
                          <a:schemeClr val="tx1"/>
                        </a:solidFill>
                        <a:latin typeface="Cambria Math" panose="02040503050406030204" pitchFamily="18" charset="0"/>
                      </a:rPr>
                      <m:t>𝐶</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ℛ</m:t>
                    </m:r>
                    <m:sSup>
                      <m:sSupPr>
                        <m:ctrlPr>
                          <a:rPr lang="en-US" altLang="ja-JP" sz="2000" i="1" smtClean="0">
                            <a:solidFill>
                              <a:schemeClr val="tx1"/>
                            </a:solidFill>
                            <a:latin typeface="Cambria Math" panose="02040503050406030204" pitchFamily="18" charset="0"/>
                          </a:rPr>
                        </m:ctrlPr>
                      </m:sSupPr>
                      <m:e>
                        <m:r>
                          <a:rPr lang="ja-JP" altLang="en-US" sz="2000" b="0" i="1" smtClean="0">
                            <a:solidFill>
                              <a:schemeClr val="tx1"/>
                            </a:solidFill>
                            <a:latin typeface="Cambria Math" panose="02040503050406030204" pitchFamily="18" charset="0"/>
                          </a:rPr>
                          <m:t>𝒫</m:t>
                        </m:r>
                      </m:e>
                      <m:sup>
                        <m:r>
                          <a:rPr lang="en-US" altLang="ja-JP" sz="2000" b="0" i="1" smtClean="0">
                            <a:solidFill>
                              <a:schemeClr val="tx1"/>
                            </a:solidFill>
                            <a:latin typeface="Cambria Math" panose="02040503050406030204" pitchFamily="18" charset="0"/>
                          </a:rPr>
                          <m:t>+</m:t>
                        </m:r>
                      </m:sup>
                    </m:sSup>
                  </m:oMath>
                </a14:m>
                <a:r>
                  <a:rPr lang="ja-JP" altLang="en-US" sz="2000" dirty="0">
                    <a:solidFill>
                      <a:schemeClr val="tx1"/>
                    </a:solidFill>
                  </a:rPr>
                  <a:t>が包含に関してコンパクト性を持つとは，任意のパターン</a:t>
                </a:r>
                <a14:m>
                  <m:oMath xmlns:m="http://schemas.openxmlformats.org/officeDocument/2006/math">
                    <m:r>
                      <a:rPr lang="en-US" altLang="ja-JP" sz="2000" b="0" i="1" smtClean="0">
                        <a:solidFill>
                          <a:schemeClr val="tx1"/>
                        </a:solidFill>
                        <a:latin typeface="Cambria Math" panose="02040503050406030204" pitchFamily="18" charset="0"/>
                      </a:rPr>
                      <m:t>𝑝</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ℛ𝒫</m:t>
                    </m:r>
                  </m:oMath>
                </a14:m>
                <a:r>
                  <a:rPr lang="ja-JP" altLang="en-US" sz="2000" dirty="0">
                    <a:solidFill>
                      <a:schemeClr val="tx1"/>
                    </a:solidFill>
                  </a:rPr>
                  <a:t>と任意のパターン集合</a:t>
                </a:r>
                <a14:m>
                  <m:oMath xmlns:m="http://schemas.openxmlformats.org/officeDocument/2006/math">
                    <m:r>
                      <a:rPr lang="en-US" altLang="ja-JP" sz="2000" b="0" i="1" smtClean="0">
                        <a:solidFill>
                          <a:schemeClr val="tx1"/>
                        </a:solidFill>
                        <a:latin typeface="Cambria Math" panose="02040503050406030204" pitchFamily="18" charset="0"/>
                      </a:rPr>
                      <m:t>𝑄</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𝐶</m:t>
                    </m:r>
                  </m:oMath>
                </a14:m>
                <a:r>
                  <a:rPr lang="ja-JP" altLang="en-US" sz="2000" dirty="0">
                    <a:solidFill>
                      <a:schemeClr val="tx1"/>
                    </a:solidFill>
                  </a:rPr>
                  <a:t>に対して，</a:t>
                </a:r>
                <a14:m>
                  <m:oMath xmlns:m="http://schemas.openxmlformats.org/officeDocument/2006/math">
                    <m:r>
                      <a:rPr lang="en-US" altLang="ja-JP" sz="2000" b="0" i="1" smtClean="0">
                        <a:solidFill>
                          <a:schemeClr val="tx1"/>
                        </a:solidFill>
                        <a:latin typeface="Cambria Math" panose="02040503050406030204" pitchFamily="18" charset="0"/>
                      </a:rPr>
                      <m:t>𝐿</m:t>
                    </m:r>
                    <m:d>
                      <m:dPr>
                        <m:ctrlPr>
                          <a:rPr lang="en-US" altLang="ja-JP" sz="200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𝑝</m:t>
                        </m:r>
                      </m:e>
                    </m:d>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𝐿</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𝑄</m:t>
                    </m:r>
                    <m:r>
                      <a:rPr lang="en-US" altLang="ja-JP" sz="2000" b="0" i="1" smtClean="0">
                        <a:solidFill>
                          <a:schemeClr val="tx1"/>
                        </a:solidFill>
                        <a:latin typeface="Cambria Math" panose="02040503050406030204" pitchFamily="18" charset="0"/>
                      </a:rPr>
                      <m:t>)</m:t>
                    </m:r>
                  </m:oMath>
                </a14:m>
                <a:r>
                  <a:rPr lang="ja-JP" altLang="en-US" sz="2000" dirty="0">
                    <a:solidFill>
                      <a:schemeClr val="tx1"/>
                    </a:solidFill>
                  </a:rPr>
                  <a:t>ならば，ある</a:t>
                </a:r>
                <a14:m>
                  <m:oMath xmlns:m="http://schemas.openxmlformats.org/officeDocument/2006/math">
                    <m:r>
                      <a:rPr lang="en-US" altLang="ja-JP" sz="2000" b="0" i="1" smtClean="0">
                        <a:solidFill>
                          <a:schemeClr val="tx1"/>
                        </a:solidFill>
                        <a:latin typeface="Cambria Math" panose="02040503050406030204" pitchFamily="18" charset="0"/>
                      </a:rPr>
                      <m:t>𝑞</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𝑄</m:t>
                    </m:r>
                  </m:oMath>
                </a14:m>
                <a:r>
                  <a:rPr lang="ja-JP" altLang="en-US" sz="2000" dirty="0" err="1">
                    <a:solidFill>
                      <a:schemeClr val="tx1"/>
                    </a:solidFill>
                  </a:rPr>
                  <a:t>が存</a:t>
                </a:r>
                <a:r>
                  <a:rPr lang="ja-JP" altLang="en-US" sz="2000" dirty="0">
                    <a:solidFill>
                      <a:schemeClr val="tx1"/>
                    </a:solidFill>
                  </a:rPr>
                  <a:t>在して</a:t>
                </a:r>
                <a14:m>
                  <m:oMath xmlns:m="http://schemas.openxmlformats.org/officeDocument/2006/math">
                    <m:r>
                      <a:rPr lang="en-US" altLang="ja-JP" sz="2000" b="0" i="1" smtClean="0">
                        <a:solidFill>
                          <a:schemeClr val="tx1"/>
                        </a:solidFill>
                        <a:latin typeface="Cambria Math" panose="02040503050406030204" pitchFamily="18" charset="0"/>
                      </a:rPr>
                      <m:t>𝐿</m:t>
                    </m:r>
                    <m:d>
                      <m:dPr>
                        <m:ctrlPr>
                          <a:rPr lang="en-US" altLang="ja-JP" sz="200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𝑝</m:t>
                        </m:r>
                      </m:e>
                    </m:d>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𝐿</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𝑞</m:t>
                    </m:r>
                    <m:r>
                      <a:rPr lang="en-US" altLang="ja-JP" sz="2000" b="0" i="1" smtClean="0">
                        <a:solidFill>
                          <a:schemeClr val="tx1"/>
                        </a:solidFill>
                        <a:latin typeface="Cambria Math" panose="02040503050406030204" pitchFamily="18" charset="0"/>
                      </a:rPr>
                      <m:t>)</m:t>
                    </m:r>
                  </m:oMath>
                </a14:m>
                <a:r>
                  <a:rPr lang="ja-JP" altLang="en-US" sz="2000" dirty="0">
                    <a:solidFill>
                      <a:schemeClr val="tx1"/>
                    </a:solidFill>
                  </a:rPr>
                  <a:t>であるときをいう．</a:t>
                </a:r>
                <a:endParaRPr lang="en-US" altLang="ja-JP" sz="2000" dirty="0">
                  <a:solidFill>
                    <a:schemeClr val="tx1"/>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endParaRPr lang="en-US" altLang="ja-JP" sz="2000" dirty="0">
                  <a:solidFill>
                    <a:srgbClr val="2A2E33"/>
                  </a:solidFill>
                </a:endParaRPr>
              </a:p>
              <a:p>
                <a:pPr marL="0" indent="0">
                  <a:buClr>
                    <a:srgbClr val="002060"/>
                  </a:buClr>
                  <a:buNone/>
                </a:pPr>
                <a:r>
                  <a:rPr lang="ja-JP" altLang="en-US" sz="2000" dirty="0">
                    <a:solidFill>
                      <a:srgbClr val="2A2E33"/>
                    </a:solidFill>
                  </a:rPr>
                  <a:t>クラス</a:t>
                </a:r>
                <a14:m>
                  <m:oMath xmlns:m="http://schemas.openxmlformats.org/officeDocument/2006/math">
                    <m:r>
                      <a:rPr lang="en-US" altLang="ja-JP" sz="2000" i="1">
                        <a:solidFill>
                          <a:srgbClr val="2A2E33"/>
                        </a:solidFill>
                        <a:latin typeface="Cambria Math" panose="02040503050406030204" pitchFamily="18" charset="0"/>
                      </a:rPr>
                      <m:t>𝐶</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ja-JP" altLang="en-US"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m:t>
                        </m:r>
                      </m:sup>
                    </m:sSup>
                  </m:oMath>
                </a14:m>
                <a:r>
                  <a:rPr lang="ja-JP" altLang="en-US" sz="2000" dirty="0">
                    <a:solidFill>
                      <a:srgbClr val="2A2E33"/>
                    </a:solidFill>
                  </a:rPr>
                  <a:t>が包含に関してコンパクト性を持つとき，補題</a:t>
                </a:r>
                <a:r>
                  <a:rPr lang="en-US" altLang="ja-JP" sz="2000" dirty="0">
                    <a:solidFill>
                      <a:srgbClr val="2A2E33"/>
                    </a:solidFill>
                  </a:rPr>
                  <a:t>1</a:t>
                </a:r>
                <a:r>
                  <a:rPr lang="ja-JP" altLang="en-US" sz="2000" dirty="0">
                    <a:solidFill>
                      <a:srgbClr val="2A2E33"/>
                    </a:solidFill>
                  </a:rPr>
                  <a:t>より，任意の</a:t>
                </a:r>
                <a14:m>
                  <m:oMath xmlns:m="http://schemas.openxmlformats.org/officeDocument/2006/math">
                    <m:r>
                      <a:rPr lang="en-US" altLang="ja-JP" sz="2000" b="0" i="1" smtClean="0">
                        <a:solidFill>
                          <a:srgbClr val="2A2E33"/>
                        </a:solidFill>
                        <a:latin typeface="Cambria Math" panose="02040503050406030204" pitchFamily="18" charset="0"/>
                      </a:rPr>
                      <m:t>𝑃</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𝑄</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𝐶</m:t>
                    </m:r>
                  </m:oMath>
                </a14:m>
                <a:r>
                  <a:rPr lang="ja-JP" altLang="en-US" sz="2000" dirty="0">
                    <a:solidFill>
                      <a:schemeClr val="tx1"/>
                    </a:solidFill>
                  </a:rPr>
                  <a:t>に対して，</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a:solidFill>
                      <a:schemeClr val="tx1"/>
                    </a:solidFill>
                  </a:rPr>
                  <a:t>と</a:t>
                </a:r>
                <a14:m>
                  <m:oMath xmlns:m="http://schemas.openxmlformats.org/officeDocument/2006/math">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solidFill>
                      <a:schemeClr val="tx1"/>
                    </a:solidFill>
                  </a:rPr>
                  <a:t>が同値であることが示せ，さまざまな計算が効率的に行える．</a:t>
                </a:r>
              </a:p>
              <a:p>
                <a:pPr marL="914377" lvl="2" indent="0">
                  <a:buClr>
                    <a:schemeClr val="accent5"/>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4"/>
                <a:ext cx="11431588" cy="5544269"/>
              </a:xfrm>
              <a:blipFill>
                <a:blip r:embed="rId3"/>
                <a:stretch>
                  <a:fillRect l="-1653" t="-1540"/>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455013A6-14BE-4E70-AAC9-DE4096AFD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507" y="2276872"/>
            <a:ext cx="7528432" cy="2870901"/>
          </a:xfrm>
          <a:prstGeom prst="rect">
            <a:avLst/>
          </a:prstGeom>
        </p:spPr>
      </p:pic>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500A7CC7-D44B-45E4-9812-F9726F6F856F}"/>
              </a:ext>
            </a:extLst>
          </p:cNvPr>
          <p:cNvSpPr>
            <a:spLocks noGrp="1"/>
          </p:cNvSpPr>
          <p:nvPr>
            <p:ph type="sldNum" sz="quarter" idx="12"/>
          </p:nvPr>
        </p:nvSpPr>
        <p:spPr/>
        <p:txBody>
          <a:bodyPr/>
          <a:lstStyle/>
          <a:p>
            <a:fld id="{F570F3E5-FDBB-4464-A890-BAA1FABE4FEA}" type="slidenum">
              <a:rPr kumimoji="1" lang="ja-JP" altLang="en-US" smtClean="0"/>
              <a:t>12</a:t>
            </a:fld>
            <a:endParaRPr kumimoji="1" lang="ja-JP" altLang="en-US"/>
          </a:p>
        </p:txBody>
      </p:sp>
      <p:sp>
        <p:nvSpPr>
          <p:cNvPr id="8" name="正方形/長方形 7">
            <a:extLst>
              <a:ext uri="{FF2B5EF4-FFF2-40B4-BE49-F238E27FC236}">
                <a16:creationId xmlns:a16="http://schemas.microsoft.com/office/drawing/2014/main" id="{2829ECB9-D1F1-454C-A3F7-BD3AD0B3FB31}"/>
              </a:ext>
            </a:extLst>
          </p:cNvPr>
          <p:cNvSpPr/>
          <p:nvPr/>
        </p:nvSpPr>
        <p:spPr>
          <a:xfrm>
            <a:off x="6708068" y="5161465"/>
            <a:ext cx="3262432" cy="338554"/>
          </a:xfrm>
          <a:prstGeom prst="rect">
            <a:avLst/>
          </a:prstGeom>
        </p:spPr>
        <p:txBody>
          <a:bodyPr wrap="none">
            <a:spAutoFit/>
          </a:bodyPr>
          <a:lstStyle/>
          <a:p>
            <a:r>
              <a:rPr lang="ja-JP" altLang="en-US" sz="1600" dirty="0">
                <a:solidFill>
                  <a:srgbClr val="2A2E33"/>
                </a:solidFill>
              </a:rPr>
              <a:t>包含に関してコンパクト性を持つ</a:t>
            </a:r>
            <a:endParaRPr lang="ja-JP" altLang="en-US" sz="1400" dirty="0"/>
          </a:p>
        </p:txBody>
      </p:sp>
      <p:sp>
        <p:nvSpPr>
          <p:cNvPr id="9" name="正方形/長方形 8">
            <a:extLst>
              <a:ext uri="{FF2B5EF4-FFF2-40B4-BE49-F238E27FC236}">
                <a16:creationId xmlns:a16="http://schemas.microsoft.com/office/drawing/2014/main" id="{9126F356-9B7A-4037-AF47-9A8D40D043D0}"/>
              </a:ext>
            </a:extLst>
          </p:cNvPr>
          <p:cNvSpPr/>
          <p:nvPr/>
        </p:nvSpPr>
        <p:spPr>
          <a:xfrm>
            <a:off x="2175311" y="5157192"/>
            <a:ext cx="3672800" cy="338554"/>
          </a:xfrm>
          <a:prstGeom prst="rect">
            <a:avLst/>
          </a:prstGeom>
        </p:spPr>
        <p:txBody>
          <a:bodyPr wrap="none">
            <a:spAutoFit/>
          </a:bodyPr>
          <a:lstStyle/>
          <a:p>
            <a:r>
              <a:rPr lang="ja-JP" altLang="en-US" sz="1600" dirty="0">
                <a:solidFill>
                  <a:srgbClr val="2A2E33"/>
                </a:solidFill>
              </a:rPr>
              <a:t>包含に関してコンパクト性を持たない</a:t>
            </a:r>
            <a:endParaRPr lang="ja-JP" altLang="en-US" sz="1400" dirty="0"/>
          </a:p>
        </p:txBody>
      </p:sp>
    </p:spTree>
    <p:extLst>
      <p:ext uri="{BB962C8B-B14F-4D97-AF65-F5344CB8AC3E}">
        <p14:creationId xmlns:p14="http://schemas.microsoft.com/office/powerpoint/2010/main" val="182581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66DB8BF-1EDA-42CF-9F50-6E774B230479}"/>
              </a:ext>
            </a:extLst>
          </p:cNvPr>
          <p:cNvPicPr>
            <a:picLocks noChangeAspect="1"/>
          </p:cNvPicPr>
          <p:nvPr/>
        </p:nvPicPr>
        <p:blipFill>
          <a:blip r:embed="rId4"/>
          <a:stretch>
            <a:fillRect/>
          </a:stretch>
        </p:blipFill>
        <p:spPr>
          <a:xfrm>
            <a:off x="-132692" y="2384884"/>
            <a:ext cx="8029128" cy="3700593"/>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20[2]</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≥3</m:t>
                    </m:r>
                  </m:oMath>
                </a14:m>
                <a:r>
                  <a:rPr lang="ja-JP" altLang="en-US" sz="2000" b="0" dirty="0">
                    <a:solidFill>
                      <a:srgbClr val="2A2E33"/>
                    </a:solidFill>
                  </a:rPr>
                  <a:t>とし，</a:t>
                </a:r>
                <a14:m>
                  <m:oMath xmlns:m="http://schemas.openxmlformats.org/officeDocument/2006/math">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は包含に関してコンパクト性を持つ．</a:t>
                </a:r>
                <a:endParaRPr lang="en-US" altLang="ja-JP" sz="2000" dirty="0">
                  <a:solidFill>
                    <a:srgbClr val="2A2E33"/>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5"/>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830077B3-C144-4BD0-AAF4-D3608370C0B5}"/>
              </a:ext>
            </a:extLst>
          </p:cNvPr>
          <p:cNvSpPr>
            <a:spLocks noGrp="1"/>
          </p:cNvSpPr>
          <p:nvPr>
            <p:ph type="sldNum" sz="quarter" idx="12"/>
          </p:nvPr>
        </p:nvSpPr>
        <p:spPr/>
        <p:txBody>
          <a:bodyPr/>
          <a:lstStyle/>
          <a:p>
            <a:fld id="{F570F3E5-FDBB-4464-A890-BAA1FABE4FEA}" type="slidenum">
              <a:rPr kumimoji="1" lang="ja-JP" altLang="en-US" smtClean="0"/>
              <a:t>13</a:t>
            </a:fld>
            <a:endParaRPr kumimoji="1" lang="ja-JP" altLang="en-US"/>
          </a:p>
        </p:txBody>
      </p:sp>
      <p:sp>
        <p:nvSpPr>
          <p:cNvPr id="11" name="AutoShape 3">
            <a:extLst>
              <a:ext uri="{FF2B5EF4-FFF2-40B4-BE49-F238E27FC236}">
                <a16:creationId xmlns:a16="http://schemas.microsoft.com/office/drawing/2014/main" id="{C9B1E6DA-03A9-4994-9E58-8DFF1FB47DF9}"/>
              </a:ext>
            </a:extLst>
          </p:cNvPr>
          <p:cNvSpPr>
            <a:spLocks noChangeArrowheads="1"/>
          </p:cNvSpPr>
          <p:nvPr/>
        </p:nvSpPr>
        <p:spPr bwMode="auto">
          <a:xfrm>
            <a:off x="481013" y="6448690"/>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in Proc. ALT’98,, LNAI 1501, pp.220-233, (1998).</a:t>
            </a: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1AE733DF-00E2-42E8-934B-06D8DC686536}"/>
                  </a:ext>
                </a:extLst>
              </p:cNvPr>
              <p:cNvSpPr/>
              <p:nvPr/>
            </p:nvSpPr>
            <p:spPr>
              <a:xfrm>
                <a:off x="3099529" y="6093296"/>
                <a:ext cx="6005042" cy="366319"/>
              </a:xfrm>
              <a:prstGeom prst="rect">
                <a:avLst/>
              </a:prstGeom>
            </p:spPr>
            <p:txBody>
              <a:bodyPr wrap="none">
                <a:spAutoFit/>
              </a:bodyPr>
              <a:lstStyle/>
              <a:p>
                <a:pPr>
                  <a:lnSpc>
                    <a:spcPct val="120000"/>
                  </a:lnSpc>
                </a:pP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21" name="正方形/長方形 20">
                <a:extLst>
                  <a:ext uri="{FF2B5EF4-FFF2-40B4-BE49-F238E27FC236}">
                    <a16:creationId xmlns:a16="http://schemas.microsoft.com/office/drawing/2014/main" id="{1AE733DF-00E2-42E8-934B-06D8DC686536}"/>
                  </a:ext>
                </a:extLst>
              </p:cNvPr>
              <p:cNvSpPr>
                <a:spLocks noRot="1" noChangeAspect="1" noMove="1" noResize="1" noEditPoints="1" noAdjustHandles="1" noChangeArrowheads="1" noChangeShapeType="1" noTextEdit="1"/>
              </p:cNvSpPr>
              <p:nvPr/>
            </p:nvSpPr>
            <p:spPr>
              <a:xfrm>
                <a:off x="3099529" y="6093296"/>
                <a:ext cx="6005042" cy="366319"/>
              </a:xfrm>
              <a:prstGeom prst="rect">
                <a:avLst/>
              </a:prstGeom>
              <a:blipFill>
                <a:blip r:embed="rId6"/>
                <a:stretch>
                  <a:fillRect b="-21667"/>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9C420D9-97BE-40C1-9B92-A21B08FD769D}"/>
              </a:ext>
            </a:extLst>
          </p:cNvPr>
          <p:cNvSpPr/>
          <p:nvPr/>
        </p:nvSpPr>
        <p:spPr>
          <a:xfrm>
            <a:off x="2171564" y="1075239"/>
            <a:ext cx="1723549" cy="400110"/>
          </a:xfrm>
          <a:prstGeom prst="rect">
            <a:avLst/>
          </a:prstGeom>
        </p:spPr>
        <p:txBody>
          <a:bodyPr wrap="none">
            <a:spAutoFit/>
          </a:bodyPr>
          <a:lstStyle/>
          <a:p>
            <a:r>
              <a:rPr lang="ja-JP" altLang="en-US" sz="2000" dirty="0">
                <a:solidFill>
                  <a:srgbClr val="2A2E33"/>
                </a:solidFill>
              </a:rPr>
              <a:t>定数記号の数</a:t>
            </a:r>
            <a:endParaRPr lang="ja-JP" altLang="en-US" sz="1600" dirty="0"/>
          </a:p>
        </p:txBody>
      </p:sp>
      <p:sp>
        <p:nvSpPr>
          <p:cNvPr id="9" name="吹き出し: 四角形 8">
            <a:extLst>
              <a:ext uri="{FF2B5EF4-FFF2-40B4-BE49-F238E27FC236}">
                <a16:creationId xmlns:a16="http://schemas.microsoft.com/office/drawing/2014/main" id="{329DB25E-F50F-4366-9273-B9E85FC37563}"/>
              </a:ext>
            </a:extLst>
          </p:cNvPr>
          <p:cNvSpPr/>
          <p:nvPr/>
        </p:nvSpPr>
        <p:spPr>
          <a:xfrm>
            <a:off x="2171564" y="1047313"/>
            <a:ext cx="1692188" cy="421649"/>
          </a:xfrm>
          <a:prstGeom prst="wedgeRectCallout">
            <a:avLst>
              <a:gd name="adj1" fmla="val -46262"/>
              <a:gd name="adj2" fmla="val 864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84750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66DB8BF-1EDA-42CF-9F50-6E774B230479}"/>
              </a:ext>
            </a:extLst>
          </p:cNvPr>
          <p:cNvPicPr>
            <a:picLocks noChangeAspect="1"/>
          </p:cNvPicPr>
          <p:nvPr/>
        </p:nvPicPr>
        <p:blipFill>
          <a:blip r:embed="rId4"/>
          <a:stretch>
            <a:fillRect/>
          </a:stretch>
        </p:blipFill>
        <p:spPr>
          <a:xfrm>
            <a:off x="-132692" y="2384884"/>
            <a:ext cx="8029128" cy="3700593"/>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20[2]</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≥3</m:t>
                    </m:r>
                  </m:oMath>
                </a14:m>
                <a:r>
                  <a:rPr lang="ja-JP" altLang="en-US" sz="2000" b="0" dirty="0">
                    <a:solidFill>
                      <a:srgbClr val="2A2E33"/>
                    </a:solidFill>
                  </a:rPr>
                  <a:t>とし，</a:t>
                </a:r>
                <a14:m>
                  <m:oMath xmlns:m="http://schemas.openxmlformats.org/officeDocument/2006/math">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は包含に関してコンパクト性を持つ．</a:t>
                </a:r>
                <a:endParaRPr lang="en-US" altLang="ja-JP" sz="2000" dirty="0">
                  <a:solidFill>
                    <a:srgbClr val="2A2E33"/>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5"/>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702736E6-4F02-4FCB-A196-23CF07BCABCC}"/>
              </a:ext>
            </a:extLst>
          </p:cNvPr>
          <p:cNvSpPr/>
          <p:nvPr/>
        </p:nvSpPr>
        <p:spPr>
          <a:xfrm>
            <a:off x="7778070" y="3915954"/>
            <a:ext cx="3754534" cy="1169231"/>
          </a:xfrm>
          <a:prstGeom prst="rect">
            <a:avLst/>
          </a:prstGeom>
        </p:spPr>
        <p:txBody>
          <a:bodyPr wrap="square">
            <a:spAutoFit/>
          </a:bodyPr>
          <a:lstStyle/>
          <a:p>
            <a:pPr>
              <a:lnSpc>
                <a:spcPct val="120000"/>
              </a:lnSpc>
              <a:buClr>
                <a:srgbClr val="002060"/>
              </a:buClr>
            </a:pPr>
            <a:r>
              <a:rPr lang="ja-JP" altLang="en-US" sz="2000" b="1" dirty="0">
                <a:latin typeface="+mn-ea"/>
              </a:rPr>
              <a:t>補題</a:t>
            </a:r>
            <a:r>
              <a:rPr lang="en-US" altLang="ja-JP" sz="2000" b="1" dirty="0">
                <a:latin typeface="+mn-ea"/>
              </a:rPr>
              <a:t>14</a:t>
            </a:r>
            <a:r>
              <a:rPr lang="ja-JP" altLang="en-US" sz="2000" b="1" dirty="0" err="1">
                <a:latin typeface="+mn-ea"/>
              </a:rPr>
              <a:t>，</a:t>
            </a:r>
            <a:r>
              <a:rPr lang="ja-JP" altLang="en-US" sz="2000" b="1" dirty="0">
                <a:latin typeface="+mn-ea"/>
              </a:rPr>
              <a:t>補題</a:t>
            </a:r>
            <a:r>
              <a:rPr lang="en-US" altLang="ja-JP" sz="2000" b="1" dirty="0">
                <a:latin typeface="+mn-ea"/>
              </a:rPr>
              <a:t>16</a:t>
            </a:r>
            <a:r>
              <a:rPr lang="ja-JP" altLang="en-US" sz="2000" b="1" dirty="0" err="1">
                <a:latin typeface="+mn-ea"/>
              </a:rPr>
              <a:t>，</a:t>
            </a:r>
            <a:r>
              <a:rPr lang="ja-JP" altLang="en-US" sz="2000" b="1" dirty="0">
                <a:latin typeface="+mn-ea"/>
              </a:rPr>
              <a:t>定理</a:t>
            </a:r>
            <a:r>
              <a:rPr lang="en-US" altLang="ja-JP" sz="2000" b="1" dirty="0">
                <a:latin typeface="+mn-ea"/>
              </a:rPr>
              <a:t>17</a:t>
            </a:r>
            <a:r>
              <a:rPr lang="ja-JP" altLang="en-US" sz="2000" b="1" dirty="0">
                <a:latin typeface="+mn-ea"/>
              </a:rPr>
              <a:t>に誤りが存在したため，定理</a:t>
            </a:r>
            <a:r>
              <a:rPr lang="en-US" altLang="ja-JP" sz="2000" b="1" dirty="0">
                <a:latin typeface="+mn-ea"/>
              </a:rPr>
              <a:t>20</a:t>
            </a:r>
            <a:r>
              <a:rPr lang="ja-JP" altLang="en-US" sz="2000" b="1" dirty="0">
                <a:latin typeface="+mn-ea"/>
              </a:rPr>
              <a:t>の証明は間違っていた．</a:t>
            </a:r>
            <a:endParaRPr lang="en-US" altLang="ja-JP" sz="2000" b="1" dirty="0">
              <a:latin typeface="+mn-ea"/>
            </a:endParaRPr>
          </a:p>
        </p:txBody>
      </p:sp>
      <p:sp>
        <p:nvSpPr>
          <p:cNvPr id="19" name="吹き出し: 四角形 18">
            <a:extLst>
              <a:ext uri="{FF2B5EF4-FFF2-40B4-BE49-F238E27FC236}">
                <a16:creationId xmlns:a16="http://schemas.microsoft.com/office/drawing/2014/main" id="{C92D5F7C-3311-4ED5-9714-5EB62A32049E}"/>
              </a:ext>
            </a:extLst>
          </p:cNvPr>
          <p:cNvSpPr/>
          <p:nvPr/>
        </p:nvSpPr>
        <p:spPr>
          <a:xfrm>
            <a:off x="7464152" y="3573016"/>
            <a:ext cx="4211911" cy="1871862"/>
          </a:xfrm>
          <a:prstGeom prst="wedgeRectCallout">
            <a:avLst>
              <a:gd name="adj1" fmla="val -63552"/>
              <a:gd name="adj2" fmla="val 148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830077B3-C144-4BD0-AAF4-D3608370C0B5}"/>
              </a:ext>
            </a:extLst>
          </p:cNvPr>
          <p:cNvSpPr>
            <a:spLocks noGrp="1"/>
          </p:cNvSpPr>
          <p:nvPr>
            <p:ph type="sldNum" sz="quarter" idx="12"/>
          </p:nvPr>
        </p:nvSpPr>
        <p:spPr/>
        <p:txBody>
          <a:bodyPr/>
          <a:lstStyle/>
          <a:p>
            <a:fld id="{F570F3E5-FDBB-4464-A890-BAA1FABE4FEA}" type="slidenum">
              <a:rPr kumimoji="1" lang="ja-JP" altLang="en-US" smtClean="0"/>
              <a:t>14</a:t>
            </a:fld>
            <a:endParaRPr kumimoji="1" lang="ja-JP" altLang="en-US"/>
          </a:p>
        </p:txBody>
      </p:sp>
      <p:sp>
        <p:nvSpPr>
          <p:cNvPr id="9" name="正方形/長方形 8">
            <a:extLst>
              <a:ext uri="{FF2B5EF4-FFF2-40B4-BE49-F238E27FC236}">
                <a16:creationId xmlns:a16="http://schemas.microsoft.com/office/drawing/2014/main" id="{DC55F235-C727-4434-857D-51117E335DEE}"/>
              </a:ext>
            </a:extLst>
          </p:cNvPr>
          <p:cNvSpPr/>
          <p:nvPr/>
        </p:nvSpPr>
        <p:spPr>
          <a:xfrm>
            <a:off x="2218720" y="2407188"/>
            <a:ext cx="1584176" cy="9044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A5BE3FE-CAF9-40D6-84DE-13E2FC59BB83}"/>
              </a:ext>
            </a:extLst>
          </p:cNvPr>
          <p:cNvSpPr/>
          <p:nvPr/>
        </p:nvSpPr>
        <p:spPr>
          <a:xfrm>
            <a:off x="5680680" y="2407188"/>
            <a:ext cx="1584176" cy="9044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242A559-82CC-4893-89DD-B9EDD99390AA}"/>
              </a:ext>
            </a:extLst>
          </p:cNvPr>
          <p:cNvSpPr/>
          <p:nvPr/>
        </p:nvSpPr>
        <p:spPr>
          <a:xfrm>
            <a:off x="3084208" y="3944208"/>
            <a:ext cx="1584176" cy="9044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85B2754-875E-4ABB-AF42-2A6B415B72FF}"/>
              </a:ext>
            </a:extLst>
          </p:cNvPr>
          <p:cNvSpPr/>
          <p:nvPr/>
        </p:nvSpPr>
        <p:spPr>
          <a:xfrm>
            <a:off x="2735394" y="1984774"/>
            <a:ext cx="697627" cy="400110"/>
          </a:xfrm>
          <a:prstGeom prst="rect">
            <a:avLst/>
          </a:prstGeom>
        </p:spPr>
        <p:txBody>
          <a:bodyPr wrap="none">
            <a:spAutoFit/>
          </a:bodyPr>
          <a:lstStyle/>
          <a:p>
            <a:r>
              <a:rPr lang="ja-JP" altLang="en-US" sz="2000" b="1" dirty="0">
                <a:solidFill>
                  <a:schemeClr val="accent2"/>
                </a:solidFill>
              </a:rPr>
              <a:t>誤り</a:t>
            </a:r>
            <a:endParaRPr lang="ja-JP" altLang="en-US" dirty="0">
              <a:solidFill>
                <a:schemeClr val="accent2"/>
              </a:solidFill>
            </a:endParaRPr>
          </a:p>
        </p:txBody>
      </p:sp>
      <p:sp>
        <p:nvSpPr>
          <p:cNvPr id="17" name="正方形/長方形 16">
            <a:extLst>
              <a:ext uri="{FF2B5EF4-FFF2-40B4-BE49-F238E27FC236}">
                <a16:creationId xmlns:a16="http://schemas.microsoft.com/office/drawing/2014/main" id="{0E019692-B2BC-4ADF-8F8A-58CE76C23161}"/>
              </a:ext>
            </a:extLst>
          </p:cNvPr>
          <p:cNvSpPr/>
          <p:nvPr/>
        </p:nvSpPr>
        <p:spPr>
          <a:xfrm>
            <a:off x="6123954" y="1984774"/>
            <a:ext cx="697627" cy="400110"/>
          </a:xfrm>
          <a:prstGeom prst="rect">
            <a:avLst/>
          </a:prstGeom>
        </p:spPr>
        <p:txBody>
          <a:bodyPr wrap="none">
            <a:spAutoFit/>
          </a:bodyPr>
          <a:lstStyle/>
          <a:p>
            <a:r>
              <a:rPr lang="ja-JP" altLang="en-US" sz="2000" b="1" dirty="0">
                <a:solidFill>
                  <a:schemeClr val="accent2"/>
                </a:solidFill>
              </a:rPr>
              <a:t>誤り</a:t>
            </a:r>
            <a:endParaRPr lang="ja-JP" altLang="en-US" dirty="0">
              <a:solidFill>
                <a:schemeClr val="accent2"/>
              </a:solidFill>
            </a:endParaRPr>
          </a:p>
        </p:txBody>
      </p:sp>
      <p:sp>
        <p:nvSpPr>
          <p:cNvPr id="20" name="正方形/長方形 19">
            <a:extLst>
              <a:ext uri="{FF2B5EF4-FFF2-40B4-BE49-F238E27FC236}">
                <a16:creationId xmlns:a16="http://schemas.microsoft.com/office/drawing/2014/main" id="{A25001DA-0631-47C7-B67D-5972F54F3E61}"/>
              </a:ext>
            </a:extLst>
          </p:cNvPr>
          <p:cNvSpPr/>
          <p:nvPr/>
        </p:nvSpPr>
        <p:spPr>
          <a:xfrm>
            <a:off x="4727849" y="4196362"/>
            <a:ext cx="697627" cy="400110"/>
          </a:xfrm>
          <a:prstGeom prst="rect">
            <a:avLst/>
          </a:prstGeom>
        </p:spPr>
        <p:txBody>
          <a:bodyPr wrap="none">
            <a:spAutoFit/>
          </a:bodyPr>
          <a:lstStyle/>
          <a:p>
            <a:r>
              <a:rPr lang="ja-JP" altLang="en-US" sz="2000" b="1" dirty="0">
                <a:solidFill>
                  <a:schemeClr val="accent2"/>
                </a:solidFill>
              </a:rPr>
              <a:t>誤り</a:t>
            </a:r>
            <a:endParaRPr lang="ja-JP" altLang="en-US" dirty="0">
              <a:solidFill>
                <a:schemeClr val="accent2"/>
              </a:solidFill>
            </a:endParaRPr>
          </a:p>
        </p:txBody>
      </p:sp>
      <p:sp>
        <p:nvSpPr>
          <p:cNvPr id="23" name="正方形/長方形 22">
            <a:extLst>
              <a:ext uri="{FF2B5EF4-FFF2-40B4-BE49-F238E27FC236}">
                <a16:creationId xmlns:a16="http://schemas.microsoft.com/office/drawing/2014/main" id="{2541A06A-022E-4D66-9FD5-3C7BED43D298}"/>
              </a:ext>
            </a:extLst>
          </p:cNvPr>
          <p:cNvSpPr/>
          <p:nvPr/>
        </p:nvSpPr>
        <p:spPr>
          <a:xfrm>
            <a:off x="2171564" y="1075239"/>
            <a:ext cx="1723549" cy="400110"/>
          </a:xfrm>
          <a:prstGeom prst="rect">
            <a:avLst/>
          </a:prstGeom>
        </p:spPr>
        <p:txBody>
          <a:bodyPr wrap="none">
            <a:spAutoFit/>
          </a:bodyPr>
          <a:lstStyle/>
          <a:p>
            <a:r>
              <a:rPr lang="ja-JP" altLang="en-US" sz="2000" dirty="0">
                <a:solidFill>
                  <a:srgbClr val="2A2E33"/>
                </a:solidFill>
              </a:rPr>
              <a:t>定数記号の数</a:t>
            </a:r>
            <a:endParaRPr lang="ja-JP" altLang="en-US" sz="1600" dirty="0"/>
          </a:p>
        </p:txBody>
      </p:sp>
      <p:sp>
        <p:nvSpPr>
          <p:cNvPr id="24" name="吹き出し: 四角形 23">
            <a:extLst>
              <a:ext uri="{FF2B5EF4-FFF2-40B4-BE49-F238E27FC236}">
                <a16:creationId xmlns:a16="http://schemas.microsoft.com/office/drawing/2014/main" id="{A07ADF37-4C1A-48C9-8020-D856C969C22C}"/>
              </a:ext>
            </a:extLst>
          </p:cNvPr>
          <p:cNvSpPr/>
          <p:nvPr/>
        </p:nvSpPr>
        <p:spPr>
          <a:xfrm>
            <a:off x="2171564" y="1047313"/>
            <a:ext cx="1692188" cy="421649"/>
          </a:xfrm>
          <a:prstGeom prst="wedgeRectCallout">
            <a:avLst>
              <a:gd name="adj1" fmla="val -46262"/>
              <a:gd name="adj2" fmla="val 864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8DB55FC0-7716-4C83-9C76-850B5C74CC9E}"/>
                  </a:ext>
                </a:extLst>
              </p:cNvPr>
              <p:cNvSpPr/>
              <p:nvPr/>
            </p:nvSpPr>
            <p:spPr>
              <a:xfrm>
                <a:off x="3099529" y="6093296"/>
                <a:ext cx="6005042" cy="366319"/>
              </a:xfrm>
              <a:prstGeom prst="rect">
                <a:avLst/>
              </a:prstGeom>
            </p:spPr>
            <p:txBody>
              <a:bodyPr wrap="none">
                <a:spAutoFit/>
              </a:bodyPr>
              <a:lstStyle/>
              <a:p>
                <a:pPr>
                  <a:lnSpc>
                    <a:spcPct val="120000"/>
                  </a:lnSpc>
                </a:pP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22" name="正方形/長方形 21">
                <a:extLst>
                  <a:ext uri="{FF2B5EF4-FFF2-40B4-BE49-F238E27FC236}">
                    <a16:creationId xmlns:a16="http://schemas.microsoft.com/office/drawing/2014/main" id="{8DB55FC0-7716-4C83-9C76-850B5C74CC9E}"/>
                  </a:ext>
                </a:extLst>
              </p:cNvPr>
              <p:cNvSpPr>
                <a:spLocks noRot="1" noChangeAspect="1" noMove="1" noResize="1" noEditPoints="1" noAdjustHandles="1" noChangeArrowheads="1" noChangeShapeType="1" noTextEdit="1"/>
              </p:cNvSpPr>
              <p:nvPr/>
            </p:nvSpPr>
            <p:spPr>
              <a:xfrm>
                <a:off x="3099529" y="6093296"/>
                <a:ext cx="6005042" cy="366319"/>
              </a:xfrm>
              <a:prstGeom prst="rect">
                <a:avLst/>
              </a:prstGeom>
              <a:blipFill>
                <a:blip r:embed="rId6"/>
                <a:stretch>
                  <a:fillRect b="-21667"/>
                </a:stretch>
              </a:blipFill>
            </p:spPr>
            <p:txBody>
              <a:bodyPr/>
              <a:lstStyle/>
              <a:p>
                <a:r>
                  <a:rPr lang="ja-JP" altLang="en-US">
                    <a:noFill/>
                  </a:rPr>
                  <a:t> </a:t>
                </a:r>
              </a:p>
            </p:txBody>
          </p:sp>
        </mc:Fallback>
      </mc:AlternateContent>
      <p:sp>
        <p:nvSpPr>
          <p:cNvPr id="21" name="AutoShape 3">
            <a:extLst>
              <a:ext uri="{FF2B5EF4-FFF2-40B4-BE49-F238E27FC236}">
                <a16:creationId xmlns:a16="http://schemas.microsoft.com/office/drawing/2014/main" id="{5C047F7F-A207-4295-8FE4-31091BE8F562}"/>
              </a:ext>
            </a:extLst>
          </p:cNvPr>
          <p:cNvSpPr>
            <a:spLocks noChangeArrowheads="1"/>
          </p:cNvSpPr>
          <p:nvPr/>
        </p:nvSpPr>
        <p:spPr bwMode="auto">
          <a:xfrm>
            <a:off x="481013" y="6448690"/>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in Proc. ALT’98,, LNAI 1501, pp.220-233, (1998).</a:t>
            </a:r>
          </a:p>
        </p:txBody>
      </p:sp>
    </p:spTree>
    <p:custDataLst>
      <p:tags r:id="rId1"/>
    </p:custDataLst>
    <p:extLst>
      <p:ext uri="{BB962C8B-B14F-4D97-AF65-F5344CB8AC3E}">
        <p14:creationId xmlns:p14="http://schemas.microsoft.com/office/powerpoint/2010/main" val="14684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lang="ja-JP" altLang="en-US" dirty="0"/>
              <a:t>補題</a:t>
            </a:r>
            <a:r>
              <a:rPr lang="en-US" altLang="ja-JP" dirty="0"/>
              <a:t>14</a:t>
            </a:r>
            <a:r>
              <a:rPr lang="ja-JP" altLang="en-US" dirty="0"/>
              <a:t>の反例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lstStyle/>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14[2]</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smtClean="0">
                        <a:solidFill>
                          <a:schemeClr val="tx1"/>
                        </a:solidFill>
                        <a:latin typeface="Cambria Math" panose="02040503050406030204" pitchFamily="18" charset="0"/>
                      </a:rPr>
                      <m:t>#</m:t>
                    </m:r>
                    <m:r>
                      <m:rPr>
                        <m:sty m:val="p"/>
                      </m:rPr>
                      <a:rPr lang="en-US" altLang="ja-JP" sz="2000" smtClean="0">
                        <a:solidFill>
                          <a:schemeClr val="tx1"/>
                        </a:solidFill>
                        <a:latin typeface="Cambria Math" panose="02040503050406030204" pitchFamily="18" charset="0"/>
                      </a:rPr>
                      <m:t>Σ</m:t>
                    </m:r>
                    <m:r>
                      <a:rPr lang="en-US" altLang="ja-JP" sz="2000" i="1">
                        <a:solidFill>
                          <a:schemeClr val="tx1"/>
                        </a:solidFill>
                        <a:latin typeface="Cambria Math" panose="02040503050406030204" pitchFamily="18" charset="0"/>
                      </a:rPr>
                      <m:t>≥3</m:t>
                    </m:r>
                    <m:r>
                      <a:rPr lang="ja-JP" altLang="en-US"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を正規パターンとする．</a:t>
                </a:r>
                <a:endParaRPr lang="en-US" altLang="ja-JP" sz="2000" dirty="0">
                  <a:solidFill>
                    <a:schemeClr val="tx1"/>
                  </a:solidFill>
                </a:endParaRPr>
              </a:p>
              <a:p>
                <a:pPr marL="0" lvl="0" indent="0" defTabSz="914400">
                  <a:spcBef>
                    <a:spcPts val="0"/>
                  </a:spcBef>
                  <a:buNone/>
                </a:pPr>
                <a:r>
                  <a:rPr lang="ja-JP" altLang="en-US" sz="2000" dirty="0">
                    <a:solidFill>
                      <a:schemeClr val="tx1"/>
                    </a:solidFill>
                  </a:rPr>
                  <a:t>このとき，任意の</a:t>
                </a:r>
                <a14:m>
                  <m:oMath xmlns:m="http://schemas.openxmlformats.org/officeDocument/2006/math">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𝐷</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 </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r>
                      <a:rPr lang="ja-JP" altLang="en-US" sz="2000" i="1">
                        <a:solidFill>
                          <a:schemeClr val="tx1"/>
                        </a:solidFill>
                        <a:latin typeface="Cambria Math" panose="02040503050406030204" pitchFamily="18" charset="0"/>
                      </a:rPr>
                      <m:t>ならば</m:t>
                    </m:r>
                  </m:oMath>
                </a14:m>
                <a:r>
                  <a:rPr lang="ja-JP" altLang="en-US" sz="2000" dirty="0">
                    <a:solidFill>
                      <a:schemeClr val="tx1"/>
                    </a:solidFill>
                  </a:rPr>
                  <a:t>，</a:t>
                </a:r>
                <a14:m>
                  <m:oMath xmlns:m="http://schemas.openxmlformats.org/officeDocument/2006/math">
                    <m:r>
                      <a:rPr lang="en-US" altLang="ja-JP" sz="2000" i="1" dirty="0">
                        <a:solidFill>
                          <a:schemeClr val="tx1"/>
                        </a:solidFill>
                        <a:latin typeface="Cambria Math" panose="02040503050406030204" pitchFamily="18" charset="0"/>
                      </a:rPr>
                      <m:t>𝑝</m:t>
                    </m:r>
                    <m:d>
                      <m:dPr>
                        <m:begChr m:val="{"/>
                        <m:endChr m:val="}"/>
                        <m:ctrlPr>
                          <a:rPr lang="en-US" altLang="ja-JP" sz="2000" i="1" dirty="0">
                            <a:solidFill>
                              <a:schemeClr val="tx1"/>
                            </a:solidFill>
                            <a:latin typeface="Cambria Math" panose="02040503050406030204" pitchFamily="18" charset="0"/>
                          </a:rPr>
                        </m:ctrlPr>
                      </m:dPr>
                      <m:e>
                        <m:r>
                          <a:rPr lang="en-US" altLang="ja-JP" sz="2000" i="1" dirty="0">
                            <a:solidFill>
                              <a:schemeClr val="tx1"/>
                            </a:solidFill>
                            <a:latin typeface="Cambria Math" panose="02040503050406030204" pitchFamily="18" charset="0"/>
                          </a:rPr>
                          <m:t>𝑥</m:t>
                        </m:r>
                        <m:r>
                          <a:rPr lang="en-US" altLang="ja-JP" sz="2000" i="1" dirty="0">
                            <a:solidFill>
                              <a:schemeClr val="tx1"/>
                            </a:solidFill>
                            <a:latin typeface="Cambria Math" panose="02040503050406030204" pitchFamily="18" charset="0"/>
                          </a:rPr>
                          <m:t>≔</m:t>
                        </m:r>
                        <m:r>
                          <a:rPr lang="en-US" altLang="ja-JP" sz="2000" i="1" dirty="0">
                            <a:solidFill>
                              <a:schemeClr val="tx1"/>
                            </a:solidFill>
                            <a:latin typeface="Cambria Math" panose="02040503050406030204" pitchFamily="18" charset="0"/>
                          </a:rPr>
                          <m:t>𝑥𝑦</m:t>
                        </m:r>
                      </m:e>
                    </m:d>
                    <m:r>
                      <a:rPr lang="en-US" altLang="ja-JP" sz="2000" i="1" dirty="0">
                        <a:solidFill>
                          <a:schemeClr val="tx1"/>
                        </a:solidFill>
                        <a:latin typeface="Cambria Math" panose="02040503050406030204" pitchFamily="18" charset="0"/>
                      </a:rPr>
                      <m:t>    </m:t>
                    </m:r>
                    <m:r>
                      <a:rPr lang="en-US" altLang="ja-JP" sz="2000" i="1" dirty="0">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sz="2000" dirty="0">
                  <a:solidFill>
                    <a:schemeClr val="tx1"/>
                  </a:solidFill>
                </a:endParaRPr>
              </a:p>
              <a:p>
                <a:pPr marL="0" lvl="0" indent="0" defTabSz="914400">
                  <a:spcBef>
                    <a:spcPts val="0"/>
                  </a:spcBef>
                  <a:buNone/>
                </a:pPr>
                <a14:m>
                  <m:oMath xmlns:m="http://schemas.openxmlformats.org/officeDocument/2006/math">
                    <m:r>
                      <a:rPr lang="en-US" altLang="ja-JP" sz="2000" i="1">
                        <a:solidFill>
                          <a:schemeClr val="tx1"/>
                        </a:solidFill>
                        <a:latin typeface="Cambria Math" panose="02040503050406030204" pitchFamily="18" charset="0"/>
                      </a:rPr>
                      <m:t>𝐷</m:t>
                    </m:r>
                  </m:oMath>
                </a14:m>
                <a:r>
                  <a:rPr lang="ja-JP" altLang="en-US" sz="2000" dirty="0">
                    <a:solidFill>
                      <a:schemeClr val="tx1"/>
                    </a:solidFill>
                  </a:rPr>
                  <a:t>は以下のいずれかである．</a:t>
                </a:r>
                <a:endParaRPr lang="en-US" altLang="ja-JP" sz="2000" dirty="0">
                  <a:solidFill>
                    <a:schemeClr val="tx1"/>
                  </a:solidFill>
                </a:endParaRPr>
              </a:p>
              <a:p>
                <a:pPr marL="0" lvl="0" indent="0" defTabSz="914400">
                  <a:spcBef>
                    <a:spcPts val="0"/>
                  </a:spcBef>
                  <a:buNone/>
                </a:pPr>
                <a14:m>
                  <m:oMath xmlns:m="http://schemas.openxmlformats.org/officeDocument/2006/math">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𝑖</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𝐷</m:t>
                    </m:r>
                    <m:r>
                      <a:rPr lang="en-US" altLang="ja-JP" sz="2000" i="1">
                        <a:solidFill>
                          <a:schemeClr val="tx1"/>
                        </a:solidFill>
                        <a:latin typeface="Cambria Math" panose="02040503050406030204" pitchFamily="18" charset="0"/>
                      </a:rPr>
                      <m:t>=</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𝑎𝑦</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𝑏𝑦</m:t>
                        </m:r>
                      </m:e>
                    </m:d>
                    <m:r>
                      <a:rPr lang="en-US" altLang="ja-JP" sz="2000" i="1">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または</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𝐷</m:t>
                    </m:r>
                    <m:r>
                      <a:rPr lang="en-US" altLang="ja-JP" sz="2000" i="1">
                        <a:solidFill>
                          <a:schemeClr val="tx1"/>
                        </a:solidFill>
                        <a:latin typeface="Cambria Math" panose="02040503050406030204" pitchFamily="18" charset="0"/>
                      </a:rPr>
                      <m:t>=</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𝑦𝑎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𝑦𝑏</m:t>
                        </m:r>
                      </m:e>
                    </m:d>
                    <m:r>
                      <a:rPr lang="en-US" altLang="ja-JP" sz="2000" i="1">
                        <a:solidFill>
                          <a:schemeClr val="tx1"/>
                        </a:solidFill>
                        <a:latin typeface="Cambria Math" panose="02040503050406030204" pitchFamily="18" charset="0"/>
                      </a:rPr>
                      <m:t> </m:t>
                    </m:r>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𝑏</m:t>
                        </m:r>
                      </m:e>
                    </m:d>
                    <m:r>
                      <a:rPr lang="en-US" altLang="ja-JP" sz="2000" i="1">
                        <a:solidFill>
                          <a:schemeClr val="tx1"/>
                        </a:solidFill>
                        <a:latin typeface="Cambria Math" panose="02040503050406030204" pitchFamily="18" charset="0"/>
                      </a:rPr>
                      <m:t>,</m:t>
                    </m:r>
                  </m:oMath>
                </a14:m>
                <a:r>
                  <a:rPr lang="en-US" altLang="ja-JP" sz="2000" dirty="0">
                    <a:solidFill>
                      <a:schemeClr val="tx1"/>
                    </a:solidFill>
                  </a:rPr>
                  <a:t> </a:t>
                </a:r>
              </a:p>
              <a:p>
                <a:pPr marL="0" lvl="0" indent="0" defTabSz="914400">
                  <a:spcBef>
                    <a:spcPts val="0"/>
                  </a:spcBef>
                  <a:buNone/>
                </a:pPr>
                <a14:m>
                  <m:oMath xmlns:m="http://schemas.openxmlformats.org/officeDocument/2006/math">
                    <m:d>
                      <m:dPr>
                        <m:ctrlPr>
                          <a:rPr lang="en-US" altLang="ja-JP" sz="2000" i="1" smtClean="0">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𝑖𝑖</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d>
                      <m:dPr>
                        <m:begChr m:val="{"/>
                        <m:endChr m:val="}"/>
                        <m:ctrlPr>
                          <a:rPr lang="en-US" altLang="ja-JP" sz="2000" i="1">
                            <a:solidFill>
                              <a:schemeClr val="accent2"/>
                            </a:solidFill>
                            <a:latin typeface="Cambria Math" panose="02040503050406030204" pitchFamily="18" charset="0"/>
                          </a:rPr>
                        </m:ctrlPr>
                      </m:dPr>
                      <m:e>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1</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1</m:t>
                            </m:r>
                          </m:sub>
                        </m:sSub>
                        <m:r>
                          <a:rPr lang="en-US" altLang="ja-JP" sz="2000" i="1">
                            <a:solidFill>
                              <a:schemeClr val="accent2"/>
                            </a:solidFill>
                            <a:latin typeface="Cambria Math" panose="02040503050406030204" pitchFamily="18" charset="0"/>
                          </a:rPr>
                          <m:t>, </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2</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2</m:t>
                            </m:r>
                          </m:sub>
                        </m:sSub>
                        <m:r>
                          <a:rPr lang="en-US" altLang="ja-JP" sz="2000" i="1">
                            <a:solidFill>
                              <a:schemeClr val="accent2"/>
                            </a:solidFill>
                            <a:latin typeface="Cambria Math" panose="02040503050406030204" pitchFamily="18" charset="0"/>
                          </a:rPr>
                          <m:t>, </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3</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3</m:t>
                            </m:r>
                          </m:sub>
                        </m:sSub>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𝑖</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𝑗</m:t>
                    </m:r>
                  </m:oMath>
                </a14:m>
                <a:r>
                  <a:rPr lang="ja-JP" altLang="en-US" sz="2000" dirty="0">
                    <a:solidFill>
                      <a:schemeClr val="accent2"/>
                    </a:solidFill>
                  </a:rPr>
                  <a:t>に対して，</a:t>
                </a:r>
                <a14:m>
                  <m:oMath xmlns:m="http://schemas.openxmlformats.org/officeDocument/2006/math">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𝑖</m:t>
                        </m:r>
                      </m:sub>
                    </m:sSub>
                    <m:r>
                      <a:rPr lang="en-US" altLang="ja-JP" sz="2000" i="1">
                        <a:solidFill>
                          <a:schemeClr val="accent2"/>
                        </a:solidFill>
                        <a:latin typeface="Cambria Math" panose="02040503050406030204" pitchFamily="18" charset="0"/>
                      </a:rPr>
                      <m:t>≠</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𝑗</m:t>
                        </m:r>
                      </m:sub>
                    </m:sSub>
                    <m:r>
                      <a:rPr lang="en-US" altLang="ja-JP" sz="2000" i="1">
                        <a:solidFill>
                          <a:schemeClr val="accent2"/>
                        </a:solidFill>
                        <a:latin typeface="Cambria Math" panose="02040503050406030204" pitchFamily="18" charset="0"/>
                      </a:rPr>
                      <m:t> </m:t>
                    </m:r>
                  </m:oMath>
                </a14:m>
                <a:r>
                  <a:rPr lang="ja-JP" altLang="en-US" sz="2000" dirty="0">
                    <a:solidFill>
                      <a:schemeClr val="accent2"/>
                    </a:solidFill>
                  </a:rPr>
                  <a:t>かつ </a:t>
                </a:r>
                <a14:m>
                  <m:oMath xmlns:m="http://schemas.openxmlformats.org/officeDocument/2006/math">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𝑖</m:t>
                        </m:r>
                      </m:sub>
                    </m:sSub>
                    <m:r>
                      <a:rPr lang="en-US" altLang="ja-JP" sz="2000" i="1">
                        <a:solidFill>
                          <a:schemeClr val="accent2"/>
                        </a:solidFill>
                        <a:latin typeface="Cambria Math" panose="02040503050406030204" pitchFamily="18" charset="0"/>
                      </a:rPr>
                      <m:t>≠</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𝑗</m:t>
                        </m:r>
                      </m:sub>
                    </m:sSub>
                  </m:oMath>
                </a14:m>
                <a:r>
                  <a:rPr lang="en-US" altLang="ja-JP" sz="2000" dirty="0">
                    <a:solidFill>
                      <a:schemeClr val="accent2"/>
                    </a:solidFill>
                  </a:rPr>
                  <a:t>)</a:t>
                </a:r>
                <a:r>
                  <a:rPr lang="ja-JP" altLang="en-US" sz="2000" dirty="0">
                    <a:solidFill>
                      <a:schemeClr val="accent2"/>
                    </a:solidFill>
                  </a:rPr>
                  <a:t>．</a:t>
                </a:r>
                <a:endParaRPr lang="en-US" altLang="ja-JP" sz="2000" dirty="0">
                  <a:solidFill>
                    <a:schemeClr val="accent2"/>
                  </a:solidFill>
                </a:endParaRPr>
              </a:p>
              <a:p>
                <a:pPr marL="0" lvl="0" indent="0" defTabSz="914400">
                  <a:spcBef>
                    <a:spcPts val="0"/>
                  </a:spcBef>
                  <a:buNone/>
                </a:pPr>
                <a:endParaRPr lang="en-US" altLang="ja-JP" dirty="0">
                  <a:solidFill>
                    <a:srgbClr val="2A2E33"/>
                  </a:solidFill>
                </a:endParaRPr>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CC61376-1C99-4E5A-A882-4C448E74D052}"/>
                  </a:ext>
                </a:extLst>
              </p:cNvPr>
              <p:cNvSpPr>
                <a:spLocks noGrp="1" noRot="1" noChangeAspect="1" noMove="1" noResize="1" noEditPoints="1" noAdjustHandles="1" noChangeArrowheads="1" noChangeShapeType="1" noTextEdit="1"/>
              </p:cNvSpPr>
              <p:nvPr>
                <p:ph idx="1"/>
              </p:nvPr>
            </p:nvSpPr>
            <p:spPr>
              <a:blipFill>
                <a:blip r:embed="rId3"/>
                <a:stretch>
                  <a:fillRect l="-1653" t="-112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C2B3A70C-15D5-4689-A974-85F9CF475DD9}"/>
              </a:ext>
            </a:extLst>
          </p:cNvPr>
          <p:cNvPicPr>
            <a:picLocks noChangeAspect="1"/>
          </p:cNvPicPr>
          <p:nvPr/>
        </p:nvPicPr>
        <p:blipFill>
          <a:blip r:embed="rId4"/>
          <a:stretch>
            <a:fillRect/>
          </a:stretch>
        </p:blipFill>
        <p:spPr>
          <a:xfrm>
            <a:off x="5195900" y="1801249"/>
            <a:ext cx="828092" cy="427577"/>
          </a:xfrm>
          <a:prstGeom prst="rect">
            <a:avLst/>
          </a:prstGeom>
        </p:spPr>
      </p:pic>
      <p:pic>
        <p:nvPicPr>
          <p:cNvPr id="5" name="図 4">
            <a:extLst>
              <a:ext uri="{FF2B5EF4-FFF2-40B4-BE49-F238E27FC236}">
                <a16:creationId xmlns:a16="http://schemas.microsoft.com/office/drawing/2014/main" id="{60B09779-2847-49E1-B021-4CD6CFF927CA}"/>
              </a:ext>
            </a:extLst>
          </p:cNvPr>
          <p:cNvPicPr>
            <a:picLocks noChangeAspect="1"/>
          </p:cNvPicPr>
          <p:nvPr/>
        </p:nvPicPr>
        <p:blipFill>
          <a:blip r:embed="rId4"/>
          <a:stretch>
            <a:fillRect/>
          </a:stretch>
        </p:blipFill>
        <p:spPr>
          <a:xfrm>
            <a:off x="7711504" y="1792657"/>
            <a:ext cx="828092" cy="427577"/>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D99B55D-3AE5-4458-8765-CBCC1E401FF7}"/>
                  </a:ext>
                </a:extLst>
              </p:cNvPr>
              <p:cNvSpPr txBox="1"/>
              <p:nvPr/>
            </p:nvSpPr>
            <p:spPr>
              <a:xfrm>
                <a:off x="767408" y="4247138"/>
                <a:ext cx="6043682" cy="941348"/>
              </a:xfrm>
              <a:prstGeom prst="rect">
                <a:avLst/>
              </a:prstGeom>
              <a:noFill/>
            </p:spPr>
            <p:txBody>
              <a:bodyPr wrap="square" rtlCol="0">
                <a:spAutoFit/>
              </a:bodyPr>
              <a:lstStyle/>
              <a:p>
                <a:pPr algn="l">
                  <a:lnSpc>
                    <a:spcPct val="120000"/>
                  </a:lnSpc>
                </a:pPr>
                <a14:m>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b="0" i="1" smtClean="0">
                            <a:latin typeface="Cambria Math" panose="02040503050406030204" pitchFamily="18" charset="0"/>
                          </a:rPr>
                          <m:t>′</m:t>
                        </m:r>
                      </m:sup>
                    </m:sSup>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𝑐</m:t>
                    </m:r>
                    <m:r>
                      <a:rPr lang="en-US" altLang="ja-JP" sz="2400" b="0" i="1" smtClean="0">
                        <a:latin typeface="Cambria Math" panose="02040503050406030204" pitchFamily="18" charset="0"/>
                      </a:rPr>
                      <m:t>, </m:t>
                    </m:r>
                  </m:oMath>
                </a14:m>
                <a:r>
                  <a:rPr lang="en-US" altLang="ja-JP" sz="2400" b="0" i="1" dirty="0">
                    <a:latin typeface="Cambria Math" panose="02040503050406030204" pitchFamily="18" charset="0"/>
                  </a:rPr>
                  <a:t> </a:t>
                </a:r>
              </a:p>
              <a:p>
                <a:pPr algn="l">
                  <a:lnSpc>
                    <a:spcPct val="120000"/>
                  </a:lnSpc>
                </a:pPr>
                <a14:m>
                  <m:oMath xmlns:m="http://schemas.openxmlformats.org/officeDocument/2006/math">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 </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 </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2</m:t>
                            </m:r>
                          </m:sub>
                        </m:sSub>
                      </m:e>
                    </m:d>
                    <m:r>
                      <a:rPr lang="en-US" altLang="ja-JP" sz="2400" b="0" i="1" smtClean="0">
                        <a:latin typeface="Cambria Math" panose="02040503050406030204" pitchFamily="18" charset="0"/>
                      </a:rPr>
                      <m:t>.</m:t>
                    </m:r>
                  </m:oMath>
                </a14:m>
                <a:r>
                  <a:rPr lang="en-US" altLang="ja-JP" sz="2400" dirty="0"/>
                  <a:t> </a:t>
                </a:r>
              </a:p>
            </p:txBody>
          </p:sp>
        </mc:Choice>
        <mc:Fallback xmlns="">
          <p:sp>
            <p:nvSpPr>
              <p:cNvPr id="7" name="テキスト ボックス 6">
                <a:extLst>
                  <a:ext uri="{FF2B5EF4-FFF2-40B4-BE49-F238E27FC236}">
                    <a16:creationId xmlns:a16="http://schemas.microsoft.com/office/drawing/2014/main" id="{AD99B55D-3AE5-4458-8765-CBCC1E401FF7}"/>
                  </a:ext>
                </a:extLst>
              </p:cNvPr>
              <p:cNvSpPr txBox="1">
                <a:spLocks noRot="1" noChangeAspect="1" noMove="1" noResize="1" noEditPoints="1" noAdjustHandles="1" noChangeArrowheads="1" noChangeShapeType="1" noTextEdit="1"/>
              </p:cNvSpPr>
              <p:nvPr/>
            </p:nvSpPr>
            <p:spPr>
              <a:xfrm>
                <a:off x="767408" y="4247138"/>
                <a:ext cx="6043682" cy="941348"/>
              </a:xfrm>
              <a:prstGeom prst="rect">
                <a:avLst/>
              </a:prstGeom>
              <a:blipFill>
                <a:blip r:embed="rId5"/>
                <a:stretch>
                  <a:fillRect l="-303" b="-5195"/>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FAA10E88-7860-4AE5-BE05-BEF8703A7E15}"/>
              </a:ext>
            </a:extLst>
          </p:cNvPr>
          <p:cNvPicPr>
            <a:picLocks noChangeAspect="1"/>
          </p:cNvPicPr>
          <p:nvPr/>
        </p:nvPicPr>
        <p:blipFill>
          <a:blip r:embed="rId6"/>
          <a:stretch>
            <a:fillRect/>
          </a:stretch>
        </p:blipFill>
        <p:spPr>
          <a:xfrm>
            <a:off x="6101199" y="3450341"/>
            <a:ext cx="5461497" cy="2556284"/>
          </a:xfrm>
          <a:prstGeom prst="rect">
            <a:avLst/>
          </a:prstGeom>
        </p:spPr>
      </p:pic>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AF34125-ED96-432F-9B4C-5BBEE9E5B364}"/>
                  </a:ext>
                </a:extLst>
              </p:cNvPr>
              <p:cNvSpPr/>
              <p:nvPr/>
            </p:nvSpPr>
            <p:spPr>
              <a:xfrm>
                <a:off x="487166" y="3363721"/>
                <a:ext cx="1569789" cy="506485"/>
              </a:xfrm>
              <a:prstGeom prst="rect">
                <a:avLst/>
              </a:prstGeom>
            </p:spPr>
            <p:txBody>
              <a:bodyPr wrap="square">
                <a:spAutoFit/>
              </a:bodyPr>
              <a:lstStyle/>
              <a:p>
                <a:pPr lvl="0">
                  <a:lnSpc>
                    <a:spcPct val="120000"/>
                  </a:lnSpc>
                </a:pPr>
                <a14:m>
                  <m:oMath xmlns:m="http://schemas.openxmlformats.org/officeDocument/2006/math">
                    <m:r>
                      <a:rPr lang="en-US" altLang="ja-JP" sz="2400" i="1">
                        <a:solidFill>
                          <a:srgbClr val="2A2E33"/>
                        </a:solidFill>
                        <a:latin typeface="Cambria Math" panose="02040503050406030204" pitchFamily="18" charset="0"/>
                        <a:ea typeface="+mj-ea"/>
                      </a:rPr>
                      <m:t>(</m:t>
                    </m:r>
                    <m:r>
                      <a:rPr lang="en-US" altLang="ja-JP" sz="2400" i="1">
                        <a:solidFill>
                          <a:srgbClr val="2A2E33"/>
                        </a:solidFill>
                        <a:latin typeface="Cambria Math" panose="02040503050406030204" pitchFamily="18" charset="0"/>
                        <a:ea typeface="+mj-ea"/>
                      </a:rPr>
                      <m:t>𝑖𝑖</m:t>
                    </m:r>
                    <m:r>
                      <a:rPr lang="en-US" altLang="ja-JP" sz="2400" i="1">
                        <a:solidFill>
                          <a:srgbClr val="2A2E33"/>
                        </a:solidFill>
                        <a:latin typeface="Cambria Math" panose="02040503050406030204" pitchFamily="18" charset="0"/>
                        <a:ea typeface="+mj-ea"/>
                      </a:rPr>
                      <m:t>)</m:t>
                    </m:r>
                  </m:oMath>
                </a14:m>
                <a:r>
                  <a:rPr lang="ja-JP" altLang="en-US" sz="2400" dirty="0">
                    <a:solidFill>
                      <a:srgbClr val="2A2E33"/>
                    </a:solidFill>
                    <a:latin typeface="+mj-ea"/>
                    <a:ea typeface="+mj-ea"/>
                  </a:rPr>
                  <a:t>の反例</a:t>
                </a:r>
                <a:endParaRPr lang="en-US" altLang="ja-JP" sz="2400" dirty="0">
                  <a:solidFill>
                    <a:srgbClr val="2A2E33"/>
                  </a:solidFill>
                  <a:latin typeface="+mj-ea"/>
                  <a:ea typeface="+mj-ea"/>
                </a:endParaRPr>
              </a:p>
            </p:txBody>
          </p:sp>
        </mc:Choice>
        <mc:Fallback xmlns="">
          <p:sp>
            <p:nvSpPr>
              <p:cNvPr id="9" name="正方形/長方形 8">
                <a:extLst>
                  <a:ext uri="{FF2B5EF4-FFF2-40B4-BE49-F238E27FC236}">
                    <a16:creationId xmlns:a16="http://schemas.microsoft.com/office/drawing/2014/main" id="{9AF34125-ED96-432F-9B4C-5BBEE9E5B364}"/>
                  </a:ext>
                </a:extLst>
              </p:cNvPr>
              <p:cNvSpPr>
                <a:spLocks noRot="1" noChangeAspect="1" noMove="1" noResize="1" noEditPoints="1" noAdjustHandles="1" noChangeArrowheads="1" noChangeShapeType="1" noTextEdit="1"/>
              </p:cNvSpPr>
              <p:nvPr/>
            </p:nvSpPr>
            <p:spPr>
              <a:xfrm>
                <a:off x="487166" y="3363721"/>
                <a:ext cx="1569789" cy="506485"/>
              </a:xfrm>
              <a:prstGeom prst="rect">
                <a:avLst/>
              </a:prstGeom>
              <a:blipFill>
                <a:blip r:embed="rId7"/>
                <a:stretch>
                  <a:fillRect l="-3502" t="-2410" r="-5058" b="-25301"/>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FE15624-9CCD-40F9-A82B-A8FFC0823994}"/>
              </a:ext>
            </a:extLst>
          </p:cNvPr>
          <p:cNvSpPr/>
          <p:nvPr/>
        </p:nvSpPr>
        <p:spPr>
          <a:xfrm>
            <a:off x="481013" y="3356992"/>
            <a:ext cx="11195050" cy="27216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ABD7534A-0AD1-4FB2-A602-9E40E6ED05BC}"/>
                  </a:ext>
                </a:extLst>
              </p:cNvPr>
              <p:cNvSpPr/>
              <p:nvPr/>
            </p:nvSpPr>
            <p:spPr>
              <a:xfrm>
                <a:off x="8148228" y="2401205"/>
                <a:ext cx="3660874" cy="459036"/>
              </a:xfrm>
              <a:prstGeom prst="rect">
                <a:avLst/>
              </a:prstGeom>
            </p:spPr>
            <p:txBody>
              <a:bodyPr wrap="none">
                <a:spAutoFit/>
              </a:bodyPr>
              <a:lstStyle/>
              <a:p>
                <a:pPr lvl="0">
                  <a:lnSpc>
                    <a:spcPct val="150000"/>
                  </a:lnSpc>
                </a:pPr>
                <a:r>
                  <a:rPr lang="ja-JP" altLang="en-US" dirty="0">
                    <a:solidFill>
                      <a:srgbClr val="F04A51"/>
                    </a:solidFill>
                  </a:rPr>
                  <a:t>補題</a:t>
                </a:r>
                <a:r>
                  <a:rPr lang="en-US" altLang="ja-JP" dirty="0">
                    <a:solidFill>
                      <a:srgbClr val="F04A51"/>
                    </a:solidFill>
                  </a:rPr>
                  <a:t>14 </a:t>
                </a:r>
                <a14:m>
                  <m:oMath xmlns:m="http://schemas.openxmlformats.org/officeDocument/2006/math">
                    <m:r>
                      <a:rPr lang="en-US" altLang="ja-JP" i="1">
                        <a:solidFill>
                          <a:srgbClr val="F04A51"/>
                        </a:solidFill>
                        <a:latin typeface="Cambria Math" panose="02040503050406030204" pitchFamily="18" charset="0"/>
                      </a:rPr>
                      <m:t>(</m:t>
                    </m:r>
                    <m:r>
                      <a:rPr lang="en-US" altLang="ja-JP" i="1">
                        <a:solidFill>
                          <a:srgbClr val="F04A51"/>
                        </a:solidFill>
                        <a:latin typeface="Cambria Math" panose="02040503050406030204" pitchFamily="18" charset="0"/>
                      </a:rPr>
                      <m:t>𝑖𝑖</m:t>
                    </m:r>
                    <m:r>
                      <a:rPr lang="en-US" altLang="ja-JP" i="1">
                        <a:solidFill>
                          <a:srgbClr val="F04A51"/>
                        </a:solidFill>
                        <a:latin typeface="Cambria Math" panose="02040503050406030204" pitchFamily="18" charset="0"/>
                      </a:rPr>
                      <m:t>)</m:t>
                    </m:r>
                  </m:oMath>
                </a14:m>
                <a:r>
                  <a:rPr lang="ja-JP" altLang="en-US" dirty="0">
                    <a:solidFill>
                      <a:srgbClr val="F04A51"/>
                    </a:solidFill>
                  </a:rPr>
                  <a:t> には反例が存在する．</a:t>
                </a:r>
                <a:endParaRPr lang="en-US" altLang="ja-JP" dirty="0">
                  <a:solidFill>
                    <a:srgbClr val="F04A51"/>
                  </a:solidFill>
                </a:endParaRPr>
              </a:p>
            </p:txBody>
          </p:sp>
        </mc:Choice>
        <mc:Fallback xmlns="">
          <p:sp>
            <p:nvSpPr>
              <p:cNvPr id="11" name="正方形/長方形 10">
                <a:extLst>
                  <a:ext uri="{FF2B5EF4-FFF2-40B4-BE49-F238E27FC236}">
                    <a16:creationId xmlns:a16="http://schemas.microsoft.com/office/drawing/2014/main" id="{ABD7534A-0AD1-4FB2-A602-9E40E6ED05BC}"/>
                  </a:ext>
                </a:extLst>
              </p:cNvPr>
              <p:cNvSpPr>
                <a:spLocks noRot="1" noChangeAspect="1" noMove="1" noResize="1" noEditPoints="1" noAdjustHandles="1" noChangeArrowheads="1" noChangeShapeType="1" noTextEdit="1"/>
              </p:cNvSpPr>
              <p:nvPr/>
            </p:nvSpPr>
            <p:spPr>
              <a:xfrm>
                <a:off x="8148228" y="2401205"/>
                <a:ext cx="3660874" cy="459036"/>
              </a:xfrm>
              <a:prstGeom prst="rect">
                <a:avLst/>
              </a:prstGeom>
              <a:blipFill>
                <a:blip r:embed="rId8"/>
                <a:stretch>
                  <a:fillRect l="-1500" r="-833" b="-21333"/>
                </a:stretch>
              </a:blipFill>
            </p:spPr>
            <p:txBody>
              <a:bodyPr/>
              <a:lstStyle/>
              <a:p>
                <a:r>
                  <a:rPr lang="ja-JP" altLang="en-US">
                    <a:noFill/>
                  </a:rPr>
                  <a:t> </a:t>
                </a:r>
              </a:p>
            </p:txBody>
          </p:sp>
        </mc:Fallback>
      </mc:AlternateContent>
      <p:sp>
        <p:nvSpPr>
          <p:cNvPr id="12" name="吹き出し: 四角形 11">
            <a:extLst>
              <a:ext uri="{FF2B5EF4-FFF2-40B4-BE49-F238E27FC236}">
                <a16:creationId xmlns:a16="http://schemas.microsoft.com/office/drawing/2014/main" id="{FD95E7D5-5F9B-44E0-AE7C-C9BE4C9074B0}"/>
              </a:ext>
            </a:extLst>
          </p:cNvPr>
          <p:cNvSpPr/>
          <p:nvPr/>
        </p:nvSpPr>
        <p:spPr>
          <a:xfrm>
            <a:off x="8125550" y="2313582"/>
            <a:ext cx="3550513" cy="718233"/>
          </a:xfrm>
          <a:prstGeom prst="wedgeRectCallout">
            <a:avLst>
              <a:gd name="adj1" fmla="val -62728"/>
              <a:gd name="adj2" fmla="val 566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745530C7-0723-4B92-AE26-1F60225B7261}"/>
              </a:ext>
            </a:extLst>
          </p:cNvPr>
          <p:cNvSpPr>
            <a:spLocks noGrp="1"/>
          </p:cNvSpPr>
          <p:nvPr>
            <p:ph type="sldNum" sz="quarter" idx="12"/>
          </p:nvPr>
        </p:nvSpPr>
        <p:spPr/>
        <p:txBody>
          <a:bodyPr/>
          <a:lstStyle/>
          <a:p>
            <a:fld id="{F570F3E5-FDBB-4464-A890-BAA1FABE4FEA}" type="slidenum">
              <a:rPr kumimoji="1" lang="ja-JP" altLang="en-US" smtClean="0"/>
              <a:t>15</a:t>
            </a:fld>
            <a:endParaRPr kumimoji="1" lang="ja-JP" altLang="en-US"/>
          </a:p>
        </p:txBody>
      </p:sp>
      <p:sp>
        <p:nvSpPr>
          <p:cNvPr id="14" name="AutoShape 3">
            <a:extLst>
              <a:ext uri="{FF2B5EF4-FFF2-40B4-BE49-F238E27FC236}">
                <a16:creationId xmlns:a16="http://schemas.microsoft.com/office/drawing/2014/main" id="{A8A0FA54-F183-4680-B55F-1A4326159C43}"/>
              </a:ext>
            </a:extLst>
          </p:cNvPr>
          <p:cNvSpPr>
            <a:spLocks noChangeArrowheads="1"/>
          </p:cNvSpPr>
          <p:nvPr/>
        </p:nvSpPr>
        <p:spPr bwMode="auto">
          <a:xfrm>
            <a:off x="481013" y="6448690"/>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in Proc. ALT’98,, LNAI 1501, pp.220-233, (1998).</a:t>
            </a:r>
          </a:p>
        </p:txBody>
      </p:sp>
    </p:spTree>
    <p:extLst>
      <p:ext uri="{BB962C8B-B14F-4D97-AF65-F5344CB8AC3E}">
        <p14:creationId xmlns:p14="http://schemas.microsoft.com/office/powerpoint/2010/main" val="272947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0048FC72-DE21-4CDC-B208-C03DA9C6C8E4}"/>
                  </a:ext>
                </a:extLst>
              </p:cNvPr>
              <p:cNvSpPr txBox="1"/>
              <p:nvPr/>
            </p:nvSpPr>
            <p:spPr>
              <a:xfrm>
                <a:off x="1163086" y="4467991"/>
                <a:ext cx="740780"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𝒂</m:t>
                          </m:r>
                        </m:e>
                        <m:sub>
                          <m:r>
                            <a:rPr lang="en-US" altLang="ja-JP" b="1" i="1" dirty="0" smtClean="0">
                              <a:latin typeface="Cambria Math" panose="02040503050406030204" pitchFamily="18" charset="0"/>
                            </a:rPr>
                            <m:t>𝟐</m:t>
                          </m:r>
                        </m:sub>
                      </m:sSub>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𝒃</m:t>
                          </m:r>
                        </m:e>
                        <m:sub>
                          <m:r>
                            <a:rPr lang="en-US" altLang="ja-JP" b="1" i="1" dirty="0" smtClean="0">
                              <a:latin typeface="Cambria Math" panose="02040503050406030204" pitchFamily="18" charset="0"/>
                            </a:rPr>
                            <m:t>𝟐</m:t>
                          </m:r>
                        </m:sub>
                      </m:sSub>
                    </m:oMath>
                  </m:oMathPara>
                </a14:m>
                <a:endParaRPr kumimoji="1" lang="ja-JP" altLang="en-US" b="1" dirty="0"/>
              </a:p>
            </p:txBody>
          </p:sp>
        </mc:Choice>
        <mc:Fallback>
          <p:sp>
            <p:nvSpPr>
              <p:cNvPr id="21" name="テキスト ボックス 20">
                <a:extLst>
                  <a:ext uri="{FF2B5EF4-FFF2-40B4-BE49-F238E27FC236}">
                    <a16:creationId xmlns:a16="http://schemas.microsoft.com/office/drawing/2014/main" id="{0048FC72-DE21-4CDC-B208-C03DA9C6C8E4}"/>
                  </a:ext>
                </a:extLst>
              </p:cNvPr>
              <p:cNvSpPr txBox="1">
                <a:spLocks noRot="1" noChangeAspect="1" noMove="1" noResize="1" noEditPoints="1" noAdjustHandles="1" noChangeArrowheads="1" noChangeShapeType="1" noTextEdit="1"/>
              </p:cNvSpPr>
              <p:nvPr/>
            </p:nvSpPr>
            <p:spPr>
              <a:xfrm>
                <a:off x="1163086" y="4467991"/>
                <a:ext cx="740780" cy="424732"/>
              </a:xfrm>
              <a:prstGeom prst="rect">
                <a:avLst/>
              </a:prstGeom>
              <a:blipFill>
                <a:blip r:embed="rId3"/>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lang="ja-JP" altLang="en-US" dirty="0"/>
              <a:t>補題</a:t>
            </a:r>
            <a:r>
              <a:rPr lang="en-US" altLang="ja-JP" dirty="0"/>
              <a:t>14</a:t>
            </a:r>
            <a:r>
              <a:rPr lang="ja-JP" altLang="en-US" dirty="0"/>
              <a:t>の反例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lstStyle/>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14[2]</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smtClean="0">
                        <a:solidFill>
                          <a:schemeClr val="tx1"/>
                        </a:solidFill>
                        <a:latin typeface="Cambria Math" panose="02040503050406030204" pitchFamily="18" charset="0"/>
                      </a:rPr>
                      <m:t>#</m:t>
                    </m:r>
                    <m:r>
                      <m:rPr>
                        <m:sty m:val="p"/>
                      </m:rPr>
                      <a:rPr lang="en-US" altLang="ja-JP" sz="2000" smtClean="0">
                        <a:solidFill>
                          <a:schemeClr val="tx1"/>
                        </a:solidFill>
                        <a:latin typeface="Cambria Math" panose="02040503050406030204" pitchFamily="18" charset="0"/>
                      </a:rPr>
                      <m:t>Σ</m:t>
                    </m:r>
                    <m:r>
                      <a:rPr lang="en-US" altLang="ja-JP" sz="2000" i="1">
                        <a:solidFill>
                          <a:schemeClr val="tx1"/>
                        </a:solidFill>
                        <a:latin typeface="Cambria Math" panose="02040503050406030204" pitchFamily="18" charset="0"/>
                      </a:rPr>
                      <m:t>≥3</m:t>
                    </m:r>
                    <m:r>
                      <a:rPr lang="ja-JP" altLang="en-US"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を正規パターンとする．</a:t>
                </a:r>
                <a:endParaRPr lang="en-US" altLang="ja-JP" sz="2000" dirty="0">
                  <a:solidFill>
                    <a:schemeClr val="tx1"/>
                  </a:solidFill>
                </a:endParaRPr>
              </a:p>
              <a:p>
                <a:pPr marL="0" lvl="0" indent="0" defTabSz="914400">
                  <a:spcBef>
                    <a:spcPts val="0"/>
                  </a:spcBef>
                  <a:buNone/>
                </a:pPr>
                <a:r>
                  <a:rPr lang="ja-JP" altLang="en-US" sz="2000" dirty="0">
                    <a:solidFill>
                      <a:schemeClr val="tx1"/>
                    </a:solidFill>
                  </a:rPr>
                  <a:t>このとき，任意の</a:t>
                </a:r>
                <a14:m>
                  <m:oMath xmlns:m="http://schemas.openxmlformats.org/officeDocument/2006/math">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𝐷</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 </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r>
                      <a:rPr lang="ja-JP" altLang="en-US" sz="2000" i="1">
                        <a:solidFill>
                          <a:schemeClr val="tx1"/>
                        </a:solidFill>
                        <a:latin typeface="Cambria Math" panose="02040503050406030204" pitchFamily="18" charset="0"/>
                      </a:rPr>
                      <m:t>ならば</m:t>
                    </m:r>
                  </m:oMath>
                </a14:m>
                <a:r>
                  <a:rPr lang="ja-JP" altLang="en-US" sz="2000" dirty="0">
                    <a:solidFill>
                      <a:schemeClr val="tx1"/>
                    </a:solidFill>
                  </a:rPr>
                  <a:t>，</a:t>
                </a:r>
                <a14:m>
                  <m:oMath xmlns:m="http://schemas.openxmlformats.org/officeDocument/2006/math">
                    <m:r>
                      <a:rPr lang="en-US" altLang="ja-JP" sz="2000" i="1" dirty="0">
                        <a:solidFill>
                          <a:schemeClr val="tx1"/>
                        </a:solidFill>
                        <a:latin typeface="Cambria Math" panose="02040503050406030204" pitchFamily="18" charset="0"/>
                      </a:rPr>
                      <m:t>𝑝</m:t>
                    </m:r>
                    <m:d>
                      <m:dPr>
                        <m:begChr m:val="{"/>
                        <m:endChr m:val="}"/>
                        <m:ctrlPr>
                          <a:rPr lang="en-US" altLang="ja-JP" sz="2000" i="1" dirty="0">
                            <a:solidFill>
                              <a:schemeClr val="tx1"/>
                            </a:solidFill>
                            <a:latin typeface="Cambria Math" panose="02040503050406030204" pitchFamily="18" charset="0"/>
                          </a:rPr>
                        </m:ctrlPr>
                      </m:dPr>
                      <m:e>
                        <m:r>
                          <a:rPr lang="en-US" altLang="ja-JP" sz="2000" i="1" dirty="0">
                            <a:solidFill>
                              <a:schemeClr val="tx1"/>
                            </a:solidFill>
                            <a:latin typeface="Cambria Math" panose="02040503050406030204" pitchFamily="18" charset="0"/>
                          </a:rPr>
                          <m:t>𝑥</m:t>
                        </m:r>
                        <m:r>
                          <a:rPr lang="en-US" altLang="ja-JP" sz="2000" i="1" dirty="0">
                            <a:solidFill>
                              <a:schemeClr val="tx1"/>
                            </a:solidFill>
                            <a:latin typeface="Cambria Math" panose="02040503050406030204" pitchFamily="18" charset="0"/>
                          </a:rPr>
                          <m:t>≔</m:t>
                        </m:r>
                        <m:r>
                          <a:rPr lang="en-US" altLang="ja-JP" sz="2000" i="1" dirty="0">
                            <a:solidFill>
                              <a:schemeClr val="tx1"/>
                            </a:solidFill>
                            <a:latin typeface="Cambria Math" panose="02040503050406030204" pitchFamily="18" charset="0"/>
                          </a:rPr>
                          <m:t>𝑥𝑦</m:t>
                        </m:r>
                      </m:e>
                    </m:d>
                    <m:r>
                      <a:rPr lang="en-US" altLang="ja-JP" sz="2000" i="1" dirty="0">
                        <a:solidFill>
                          <a:schemeClr val="tx1"/>
                        </a:solidFill>
                        <a:latin typeface="Cambria Math" panose="02040503050406030204" pitchFamily="18" charset="0"/>
                      </a:rPr>
                      <m:t>    </m:t>
                    </m:r>
                    <m:r>
                      <a:rPr lang="en-US" altLang="ja-JP" sz="2000" i="1" dirty="0">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sz="2000" dirty="0">
                  <a:solidFill>
                    <a:schemeClr val="tx1"/>
                  </a:solidFill>
                </a:endParaRPr>
              </a:p>
              <a:p>
                <a:pPr marL="0" lvl="0" indent="0" defTabSz="914400">
                  <a:spcBef>
                    <a:spcPts val="0"/>
                  </a:spcBef>
                  <a:buNone/>
                </a:pPr>
                <a14:m>
                  <m:oMath xmlns:m="http://schemas.openxmlformats.org/officeDocument/2006/math">
                    <m:r>
                      <a:rPr lang="en-US" altLang="ja-JP" sz="2000" i="1">
                        <a:solidFill>
                          <a:schemeClr val="tx1"/>
                        </a:solidFill>
                        <a:latin typeface="Cambria Math" panose="02040503050406030204" pitchFamily="18" charset="0"/>
                      </a:rPr>
                      <m:t>𝐷</m:t>
                    </m:r>
                  </m:oMath>
                </a14:m>
                <a:r>
                  <a:rPr lang="ja-JP" altLang="en-US" sz="2000" dirty="0">
                    <a:solidFill>
                      <a:schemeClr val="tx1"/>
                    </a:solidFill>
                  </a:rPr>
                  <a:t>は以下のいずれかである．</a:t>
                </a:r>
                <a:endParaRPr lang="en-US" altLang="ja-JP" sz="2000" dirty="0">
                  <a:solidFill>
                    <a:schemeClr val="tx1"/>
                  </a:solidFill>
                </a:endParaRPr>
              </a:p>
              <a:p>
                <a:pPr marL="0" lvl="0" indent="0" defTabSz="914400">
                  <a:spcBef>
                    <a:spcPts val="0"/>
                  </a:spcBef>
                  <a:buNone/>
                </a:pPr>
                <a14:m>
                  <m:oMath xmlns:m="http://schemas.openxmlformats.org/officeDocument/2006/math">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𝑖</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𝐷</m:t>
                    </m:r>
                    <m:r>
                      <a:rPr lang="en-US" altLang="ja-JP" sz="2000" i="1">
                        <a:solidFill>
                          <a:schemeClr val="tx1"/>
                        </a:solidFill>
                        <a:latin typeface="Cambria Math" panose="02040503050406030204" pitchFamily="18" charset="0"/>
                      </a:rPr>
                      <m:t>=</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𝑎𝑦</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𝑏𝑦</m:t>
                        </m:r>
                      </m:e>
                    </m:d>
                    <m:r>
                      <a:rPr lang="en-US" altLang="ja-JP" sz="2000" i="1">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または</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𝐷</m:t>
                    </m:r>
                    <m:r>
                      <a:rPr lang="en-US" altLang="ja-JP" sz="2000" i="1">
                        <a:solidFill>
                          <a:schemeClr val="tx1"/>
                        </a:solidFill>
                        <a:latin typeface="Cambria Math" panose="02040503050406030204" pitchFamily="18" charset="0"/>
                      </a:rPr>
                      <m:t>=</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𝑦𝑎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𝑦𝑏</m:t>
                        </m:r>
                      </m:e>
                    </m:d>
                    <m:r>
                      <a:rPr lang="en-US" altLang="ja-JP" sz="2000" i="1">
                        <a:solidFill>
                          <a:schemeClr val="tx1"/>
                        </a:solidFill>
                        <a:latin typeface="Cambria Math" panose="02040503050406030204" pitchFamily="18" charset="0"/>
                      </a:rPr>
                      <m:t> </m:t>
                    </m:r>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𝑏</m:t>
                        </m:r>
                      </m:e>
                    </m:d>
                    <m:r>
                      <a:rPr lang="en-US" altLang="ja-JP" sz="2000" i="1">
                        <a:solidFill>
                          <a:schemeClr val="tx1"/>
                        </a:solidFill>
                        <a:latin typeface="Cambria Math" panose="02040503050406030204" pitchFamily="18" charset="0"/>
                      </a:rPr>
                      <m:t>,</m:t>
                    </m:r>
                  </m:oMath>
                </a14:m>
                <a:r>
                  <a:rPr lang="en-US" altLang="ja-JP" sz="2000" dirty="0">
                    <a:solidFill>
                      <a:schemeClr val="tx1"/>
                    </a:solidFill>
                  </a:rPr>
                  <a:t> </a:t>
                </a:r>
              </a:p>
              <a:p>
                <a:pPr marL="0" lvl="0" indent="0" defTabSz="914400">
                  <a:spcBef>
                    <a:spcPts val="0"/>
                  </a:spcBef>
                  <a:buNone/>
                </a:pPr>
                <a14:m>
                  <m:oMath xmlns:m="http://schemas.openxmlformats.org/officeDocument/2006/math">
                    <m:d>
                      <m:dPr>
                        <m:ctrlPr>
                          <a:rPr lang="en-US" altLang="ja-JP" sz="2000" i="1" smtClean="0">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𝑖𝑖</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d>
                      <m:dPr>
                        <m:begChr m:val="{"/>
                        <m:endChr m:val="}"/>
                        <m:ctrlPr>
                          <a:rPr lang="en-US" altLang="ja-JP" sz="2000" i="1">
                            <a:solidFill>
                              <a:schemeClr val="accent2"/>
                            </a:solidFill>
                            <a:latin typeface="Cambria Math" panose="02040503050406030204" pitchFamily="18" charset="0"/>
                          </a:rPr>
                        </m:ctrlPr>
                      </m:dPr>
                      <m:e>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1</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1</m:t>
                            </m:r>
                          </m:sub>
                        </m:sSub>
                        <m:r>
                          <a:rPr lang="en-US" altLang="ja-JP" sz="2000" i="1">
                            <a:solidFill>
                              <a:schemeClr val="accent2"/>
                            </a:solidFill>
                            <a:latin typeface="Cambria Math" panose="02040503050406030204" pitchFamily="18" charset="0"/>
                          </a:rPr>
                          <m:t>, </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2</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2</m:t>
                            </m:r>
                          </m:sub>
                        </m:sSub>
                        <m:r>
                          <a:rPr lang="en-US" altLang="ja-JP" sz="2000" i="1">
                            <a:solidFill>
                              <a:schemeClr val="accent2"/>
                            </a:solidFill>
                            <a:latin typeface="Cambria Math" panose="02040503050406030204" pitchFamily="18" charset="0"/>
                          </a:rPr>
                          <m:t>, </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3</m:t>
                            </m:r>
                          </m:sub>
                        </m:sSub>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3</m:t>
                            </m:r>
                          </m:sub>
                        </m:sSub>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𝑖</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𝑗</m:t>
                    </m:r>
                  </m:oMath>
                </a14:m>
                <a:r>
                  <a:rPr lang="ja-JP" altLang="en-US" sz="2000" dirty="0">
                    <a:solidFill>
                      <a:schemeClr val="accent2"/>
                    </a:solidFill>
                  </a:rPr>
                  <a:t>に対して，</a:t>
                </a:r>
                <a14:m>
                  <m:oMath xmlns:m="http://schemas.openxmlformats.org/officeDocument/2006/math">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𝑖</m:t>
                        </m:r>
                      </m:sub>
                    </m:sSub>
                    <m:r>
                      <a:rPr lang="en-US" altLang="ja-JP" sz="2000" i="1">
                        <a:solidFill>
                          <a:schemeClr val="accent2"/>
                        </a:solidFill>
                        <a:latin typeface="Cambria Math" panose="02040503050406030204" pitchFamily="18" charset="0"/>
                      </a:rPr>
                      <m:t>≠</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𝑎</m:t>
                        </m:r>
                      </m:e>
                      <m:sub>
                        <m:r>
                          <a:rPr lang="en-US" altLang="ja-JP" sz="2000" i="1">
                            <a:solidFill>
                              <a:schemeClr val="accent2"/>
                            </a:solidFill>
                            <a:latin typeface="Cambria Math" panose="02040503050406030204" pitchFamily="18" charset="0"/>
                          </a:rPr>
                          <m:t>𝑗</m:t>
                        </m:r>
                      </m:sub>
                    </m:sSub>
                    <m:r>
                      <a:rPr lang="en-US" altLang="ja-JP" sz="2000" i="1">
                        <a:solidFill>
                          <a:schemeClr val="accent2"/>
                        </a:solidFill>
                        <a:latin typeface="Cambria Math" panose="02040503050406030204" pitchFamily="18" charset="0"/>
                      </a:rPr>
                      <m:t> </m:t>
                    </m:r>
                  </m:oMath>
                </a14:m>
                <a:r>
                  <a:rPr lang="ja-JP" altLang="en-US" sz="2000" dirty="0">
                    <a:solidFill>
                      <a:schemeClr val="accent2"/>
                    </a:solidFill>
                  </a:rPr>
                  <a:t>かつ </a:t>
                </a:r>
                <a14:m>
                  <m:oMath xmlns:m="http://schemas.openxmlformats.org/officeDocument/2006/math">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𝑖</m:t>
                        </m:r>
                      </m:sub>
                    </m:sSub>
                    <m:r>
                      <a:rPr lang="en-US" altLang="ja-JP" sz="2000" i="1">
                        <a:solidFill>
                          <a:schemeClr val="accent2"/>
                        </a:solidFill>
                        <a:latin typeface="Cambria Math" panose="02040503050406030204" pitchFamily="18" charset="0"/>
                      </a:rPr>
                      <m:t>≠</m:t>
                    </m:r>
                    <m:sSub>
                      <m:sSubPr>
                        <m:ctrlPr>
                          <a:rPr lang="en-US" altLang="ja-JP" sz="2000" i="1">
                            <a:solidFill>
                              <a:schemeClr val="accent2"/>
                            </a:solidFill>
                            <a:latin typeface="Cambria Math" panose="02040503050406030204" pitchFamily="18" charset="0"/>
                          </a:rPr>
                        </m:ctrlPr>
                      </m:sSubPr>
                      <m:e>
                        <m:r>
                          <a:rPr lang="en-US" altLang="ja-JP" sz="2000" i="1">
                            <a:solidFill>
                              <a:schemeClr val="accent2"/>
                            </a:solidFill>
                            <a:latin typeface="Cambria Math" panose="02040503050406030204" pitchFamily="18" charset="0"/>
                          </a:rPr>
                          <m:t>𝑏</m:t>
                        </m:r>
                      </m:e>
                      <m:sub>
                        <m:r>
                          <a:rPr lang="en-US" altLang="ja-JP" sz="2000" i="1">
                            <a:solidFill>
                              <a:schemeClr val="accent2"/>
                            </a:solidFill>
                            <a:latin typeface="Cambria Math" panose="02040503050406030204" pitchFamily="18" charset="0"/>
                          </a:rPr>
                          <m:t>𝑗</m:t>
                        </m:r>
                      </m:sub>
                    </m:sSub>
                  </m:oMath>
                </a14:m>
                <a:r>
                  <a:rPr lang="en-US" altLang="ja-JP" sz="2000" dirty="0">
                    <a:solidFill>
                      <a:schemeClr val="accent2"/>
                    </a:solidFill>
                  </a:rPr>
                  <a:t>)</a:t>
                </a:r>
                <a:r>
                  <a:rPr lang="ja-JP" altLang="en-US" sz="2000" dirty="0">
                    <a:solidFill>
                      <a:schemeClr val="accent2"/>
                    </a:solidFill>
                  </a:rPr>
                  <a:t>．</a:t>
                </a:r>
                <a:endParaRPr lang="en-US" altLang="ja-JP" sz="2000" dirty="0">
                  <a:solidFill>
                    <a:schemeClr val="accent2"/>
                  </a:solidFill>
                </a:endParaRPr>
              </a:p>
              <a:p>
                <a:pPr marL="0" lvl="0" indent="0" defTabSz="914400">
                  <a:spcBef>
                    <a:spcPts val="0"/>
                  </a:spcBef>
                  <a:buNone/>
                </a:pPr>
                <a:endParaRPr lang="en-US" altLang="ja-JP" dirty="0">
                  <a:solidFill>
                    <a:srgbClr val="2A2E33"/>
                  </a:solidFill>
                </a:endParaRPr>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CC61376-1C99-4E5A-A882-4C448E74D052}"/>
                  </a:ext>
                </a:extLst>
              </p:cNvPr>
              <p:cNvSpPr>
                <a:spLocks noGrp="1" noRot="1" noChangeAspect="1" noMove="1" noResize="1" noEditPoints="1" noAdjustHandles="1" noChangeArrowheads="1" noChangeShapeType="1" noTextEdit="1"/>
              </p:cNvSpPr>
              <p:nvPr>
                <p:ph idx="1"/>
              </p:nvPr>
            </p:nvSpPr>
            <p:spPr>
              <a:blipFill>
                <a:blip r:embed="rId4"/>
                <a:stretch>
                  <a:fillRect l="-1653" t="-112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C2B3A70C-15D5-4689-A974-85F9CF475DD9}"/>
              </a:ext>
            </a:extLst>
          </p:cNvPr>
          <p:cNvPicPr>
            <a:picLocks noChangeAspect="1"/>
          </p:cNvPicPr>
          <p:nvPr/>
        </p:nvPicPr>
        <p:blipFill>
          <a:blip r:embed="rId5"/>
          <a:stretch>
            <a:fillRect/>
          </a:stretch>
        </p:blipFill>
        <p:spPr>
          <a:xfrm>
            <a:off x="5195900" y="1801249"/>
            <a:ext cx="828092" cy="427577"/>
          </a:xfrm>
          <a:prstGeom prst="rect">
            <a:avLst/>
          </a:prstGeom>
        </p:spPr>
      </p:pic>
      <p:pic>
        <p:nvPicPr>
          <p:cNvPr id="5" name="図 4">
            <a:extLst>
              <a:ext uri="{FF2B5EF4-FFF2-40B4-BE49-F238E27FC236}">
                <a16:creationId xmlns:a16="http://schemas.microsoft.com/office/drawing/2014/main" id="{60B09779-2847-49E1-B021-4CD6CFF927CA}"/>
              </a:ext>
            </a:extLst>
          </p:cNvPr>
          <p:cNvPicPr>
            <a:picLocks noChangeAspect="1"/>
          </p:cNvPicPr>
          <p:nvPr/>
        </p:nvPicPr>
        <p:blipFill>
          <a:blip r:embed="rId5"/>
          <a:stretch>
            <a:fillRect/>
          </a:stretch>
        </p:blipFill>
        <p:spPr>
          <a:xfrm>
            <a:off x="7711504" y="1792657"/>
            <a:ext cx="828092" cy="427577"/>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D99B55D-3AE5-4458-8765-CBCC1E401FF7}"/>
                  </a:ext>
                </a:extLst>
              </p:cNvPr>
              <p:cNvSpPr txBox="1"/>
              <p:nvPr/>
            </p:nvSpPr>
            <p:spPr>
              <a:xfrm>
                <a:off x="680692" y="3913085"/>
                <a:ext cx="6043682" cy="1384546"/>
              </a:xfrm>
              <a:prstGeom prst="rect">
                <a:avLst/>
              </a:prstGeom>
              <a:noFill/>
            </p:spPr>
            <p:txBody>
              <a:bodyPr wrap="square" rtlCol="0">
                <a:spAutoFit/>
              </a:bodyPr>
              <a:lstStyle/>
              <a:p>
                <a:pPr algn="l">
                  <a:lnSpc>
                    <a:spcPct val="120000"/>
                  </a:lnSpc>
                </a:pPr>
                <a14:m>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b="0" i="1" smtClean="0">
                            <a:latin typeface="Cambria Math" panose="02040503050406030204" pitchFamily="18" charset="0"/>
                          </a:rPr>
                          <m:t>′</m:t>
                        </m:r>
                      </m:sup>
                    </m:sSup>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𝑐</m:t>
                    </m:r>
                    <m:r>
                      <a:rPr lang="en-US" altLang="ja-JP" sz="2400" b="0" i="1" smtClean="0">
                        <a:latin typeface="Cambria Math" panose="02040503050406030204" pitchFamily="18" charset="0"/>
                      </a:rPr>
                      <m:t>, </m:t>
                    </m:r>
                  </m:oMath>
                </a14:m>
                <a:r>
                  <a:rPr lang="en-US" altLang="ja-JP" sz="2400" b="0" i="1" dirty="0">
                    <a:latin typeface="Cambria Math" panose="02040503050406030204" pitchFamily="18" charset="0"/>
                  </a:rPr>
                  <a:t> </a:t>
                </a:r>
              </a:p>
              <a:p>
                <a:pPr algn="l">
                  <a:lnSpc>
                    <a:spcPct val="120000"/>
                  </a:lnSpc>
                </a:pPr>
                <a:endParaRPr lang="en-US" altLang="ja-JP" sz="2400" b="0" i="1" dirty="0">
                  <a:latin typeface="Cambria Math" panose="02040503050406030204" pitchFamily="18" charset="0"/>
                </a:endParaRPr>
              </a:p>
              <a:p>
                <a:pPr algn="l">
                  <a:lnSpc>
                    <a:spcPct val="120000"/>
                  </a:lnSpc>
                </a:pPr>
                <a14:m>
                  <m:oMath xmlns:m="http://schemas.openxmlformats.org/officeDocument/2006/math">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 </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 </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e>
                    </m:d>
                    <m:r>
                      <a:rPr lang="en-US" altLang="ja-JP" sz="2400" b="0" i="1" smtClean="0">
                        <a:latin typeface="Cambria Math" panose="02040503050406030204" pitchFamily="18" charset="0"/>
                      </a:rPr>
                      <m:t>.</m:t>
                    </m:r>
                  </m:oMath>
                </a14:m>
                <a:r>
                  <a:rPr lang="en-US" altLang="ja-JP" sz="2400" dirty="0"/>
                  <a:t> </a:t>
                </a:r>
              </a:p>
            </p:txBody>
          </p:sp>
        </mc:Choice>
        <mc:Fallback>
          <p:sp>
            <p:nvSpPr>
              <p:cNvPr id="7" name="テキスト ボックス 6">
                <a:extLst>
                  <a:ext uri="{FF2B5EF4-FFF2-40B4-BE49-F238E27FC236}">
                    <a16:creationId xmlns:a16="http://schemas.microsoft.com/office/drawing/2014/main" id="{AD99B55D-3AE5-4458-8765-CBCC1E401FF7}"/>
                  </a:ext>
                </a:extLst>
              </p:cNvPr>
              <p:cNvSpPr txBox="1">
                <a:spLocks noRot="1" noChangeAspect="1" noMove="1" noResize="1" noEditPoints="1" noAdjustHandles="1" noChangeArrowheads="1" noChangeShapeType="1" noTextEdit="1"/>
              </p:cNvSpPr>
              <p:nvPr/>
            </p:nvSpPr>
            <p:spPr>
              <a:xfrm>
                <a:off x="680692" y="3913085"/>
                <a:ext cx="6043682" cy="1384546"/>
              </a:xfrm>
              <a:prstGeom prst="rect">
                <a:avLst/>
              </a:prstGeom>
              <a:blipFill>
                <a:blip r:embed="rId6"/>
                <a:stretch>
                  <a:fillRect l="-303" b="-30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AF34125-ED96-432F-9B4C-5BBEE9E5B364}"/>
                  </a:ext>
                </a:extLst>
              </p:cNvPr>
              <p:cNvSpPr/>
              <p:nvPr/>
            </p:nvSpPr>
            <p:spPr>
              <a:xfrm>
                <a:off x="487166" y="3363721"/>
                <a:ext cx="1569789" cy="506485"/>
              </a:xfrm>
              <a:prstGeom prst="rect">
                <a:avLst/>
              </a:prstGeom>
            </p:spPr>
            <p:txBody>
              <a:bodyPr wrap="square">
                <a:spAutoFit/>
              </a:bodyPr>
              <a:lstStyle/>
              <a:p>
                <a:pPr lvl="0">
                  <a:lnSpc>
                    <a:spcPct val="120000"/>
                  </a:lnSpc>
                </a:pPr>
                <a14:m>
                  <m:oMath xmlns:m="http://schemas.openxmlformats.org/officeDocument/2006/math">
                    <m:r>
                      <a:rPr lang="en-US" altLang="ja-JP" sz="2400" i="1">
                        <a:solidFill>
                          <a:srgbClr val="2A2E33"/>
                        </a:solidFill>
                        <a:latin typeface="Cambria Math" panose="02040503050406030204" pitchFamily="18" charset="0"/>
                        <a:ea typeface="+mj-ea"/>
                      </a:rPr>
                      <m:t>(</m:t>
                    </m:r>
                    <m:r>
                      <a:rPr lang="en-US" altLang="ja-JP" sz="2400" i="1">
                        <a:solidFill>
                          <a:srgbClr val="2A2E33"/>
                        </a:solidFill>
                        <a:latin typeface="Cambria Math" panose="02040503050406030204" pitchFamily="18" charset="0"/>
                        <a:ea typeface="+mj-ea"/>
                      </a:rPr>
                      <m:t>𝑖𝑖</m:t>
                    </m:r>
                    <m:r>
                      <a:rPr lang="en-US" altLang="ja-JP" sz="2400" i="1">
                        <a:solidFill>
                          <a:srgbClr val="2A2E33"/>
                        </a:solidFill>
                        <a:latin typeface="Cambria Math" panose="02040503050406030204" pitchFamily="18" charset="0"/>
                        <a:ea typeface="+mj-ea"/>
                      </a:rPr>
                      <m:t>)</m:t>
                    </m:r>
                  </m:oMath>
                </a14:m>
                <a:r>
                  <a:rPr lang="ja-JP" altLang="en-US" sz="2400" dirty="0">
                    <a:solidFill>
                      <a:srgbClr val="2A2E33"/>
                    </a:solidFill>
                    <a:latin typeface="+mj-ea"/>
                    <a:ea typeface="+mj-ea"/>
                  </a:rPr>
                  <a:t>の反例</a:t>
                </a:r>
                <a:endParaRPr lang="en-US" altLang="ja-JP" sz="2400" dirty="0">
                  <a:solidFill>
                    <a:srgbClr val="2A2E33"/>
                  </a:solidFill>
                  <a:latin typeface="+mj-ea"/>
                  <a:ea typeface="+mj-ea"/>
                </a:endParaRPr>
              </a:p>
            </p:txBody>
          </p:sp>
        </mc:Choice>
        <mc:Fallback xmlns="">
          <p:sp>
            <p:nvSpPr>
              <p:cNvPr id="9" name="正方形/長方形 8">
                <a:extLst>
                  <a:ext uri="{FF2B5EF4-FFF2-40B4-BE49-F238E27FC236}">
                    <a16:creationId xmlns:a16="http://schemas.microsoft.com/office/drawing/2014/main" id="{9AF34125-ED96-432F-9B4C-5BBEE9E5B364}"/>
                  </a:ext>
                </a:extLst>
              </p:cNvPr>
              <p:cNvSpPr>
                <a:spLocks noRot="1" noChangeAspect="1" noMove="1" noResize="1" noEditPoints="1" noAdjustHandles="1" noChangeArrowheads="1" noChangeShapeType="1" noTextEdit="1"/>
              </p:cNvSpPr>
              <p:nvPr/>
            </p:nvSpPr>
            <p:spPr>
              <a:xfrm>
                <a:off x="487166" y="3363721"/>
                <a:ext cx="1569789" cy="506485"/>
              </a:xfrm>
              <a:prstGeom prst="rect">
                <a:avLst/>
              </a:prstGeom>
              <a:blipFill>
                <a:blip r:embed="rId7"/>
                <a:stretch>
                  <a:fillRect l="-3502" t="-2410" r="-5058" b="-25301"/>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FE15624-9CCD-40F9-A82B-A8FFC0823994}"/>
              </a:ext>
            </a:extLst>
          </p:cNvPr>
          <p:cNvSpPr/>
          <p:nvPr/>
        </p:nvSpPr>
        <p:spPr>
          <a:xfrm>
            <a:off x="481013" y="3356992"/>
            <a:ext cx="11195050" cy="27216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ABD7534A-0AD1-4FB2-A602-9E40E6ED05BC}"/>
                  </a:ext>
                </a:extLst>
              </p:cNvPr>
              <p:cNvSpPr/>
              <p:nvPr/>
            </p:nvSpPr>
            <p:spPr>
              <a:xfrm>
                <a:off x="8148228" y="2401205"/>
                <a:ext cx="3660874" cy="459036"/>
              </a:xfrm>
              <a:prstGeom prst="rect">
                <a:avLst/>
              </a:prstGeom>
            </p:spPr>
            <p:txBody>
              <a:bodyPr wrap="none">
                <a:spAutoFit/>
              </a:bodyPr>
              <a:lstStyle/>
              <a:p>
                <a:pPr lvl="0">
                  <a:lnSpc>
                    <a:spcPct val="150000"/>
                  </a:lnSpc>
                </a:pPr>
                <a:r>
                  <a:rPr lang="ja-JP" altLang="en-US" dirty="0">
                    <a:solidFill>
                      <a:srgbClr val="F04A51"/>
                    </a:solidFill>
                  </a:rPr>
                  <a:t>補題</a:t>
                </a:r>
                <a:r>
                  <a:rPr lang="en-US" altLang="ja-JP" dirty="0">
                    <a:solidFill>
                      <a:srgbClr val="F04A51"/>
                    </a:solidFill>
                  </a:rPr>
                  <a:t>14 </a:t>
                </a:r>
                <a14:m>
                  <m:oMath xmlns:m="http://schemas.openxmlformats.org/officeDocument/2006/math">
                    <m:r>
                      <a:rPr lang="en-US" altLang="ja-JP" i="1">
                        <a:solidFill>
                          <a:srgbClr val="F04A51"/>
                        </a:solidFill>
                        <a:latin typeface="Cambria Math" panose="02040503050406030204" pitchFamily="18" charset="0"/>
                      </a:rPr>
                      <m:t>(</m:t>
                    </m:r>
                    <m:r>
                      <a:rPr lang="en-US" altLang="ja-JP" i="1">
                        <a:solidFill>
                          <a:srgbClr val="F04A51"/>
                        </a:solidFill>
                        <a:latin typeface="Cambria Math" panose="02040503050406030204" pitchFamily="18" charset="0"/>
                      </a:rPr>
                      <m:t>𝑖𝑖</m:t>
                    </m:r>
                    <m:r>
                      <a:rPr lang="en-US" altLang="ja-JP" i="1">
                        <a:solidFill>
                          <a:srgbClr val="F04A51"/>
                        </a:solidFill>
                        <a:latin typeface="Cambria Math" panose="02040503050406030204" pitchFamily="18" charset="0"/>
                      </a:rPr>
                      <m:t>)</m:t>
                    </m:r>
                  </m:oMath>
                </a14:m>
                <a:r>
                  <a:rPr lang="ja-JP" altLang="en-US" dirty="0">
                    <a:solidFill>
                      <a:srgbClr val="F04A51"/>
                    </a:solidFill>
                  </a:rPr>
                  <a:t> には反例が存在する．</a:t>
                </a:r>
                <a:endParaRPr lang="en-US" altLang="ja-JP" dirty="0">
                  <a:solidFill>
                    <a:srgbClr val="F04A51"/>
                  </a:solidFill>
                </a:endParaRPr>
              </a:p>
            </p:txBody>
          </p:sp>
        </mc:Choice>
        <mc:Fallback xmlns="">
          <p:sp>
            <p:nvSpPr>
              <p:cNvPr id="11" name="正方形/長方形 10">
                <a:extLst>
                  <a:ext uri="{FF2B5EF4-FFF2-40B4-BE49-F238E27FC236}">
                    <a16:creationId xmlns:a16="http://schemas.microsoft.com/office/drawing/2014/main" id="{ABD7534A-0AD1-4FB2-A602-9E40E6ED05BC}"/>
                  </a:ext>
                </a:extLst>
              </p:cNvPr>
              <p:cNvSpPr>
                <a:spLocks noRot="1" noChangeAspect="1" noMove="1" noResize="1" noEditPoints="1" noAdjustHandles="1" noChangeArrowheads="1" noChangeShapeType="1" noTextEdit="1"/>
              </p:cNvSpPr>
              <p:nvPr/>
            </p:nvSpPr>
            <p:spPr>
              <a:xfrm>
                <a:off x="8148228" y="2401205"/>
                <a:ext cx="3660874" cy="459036"/>
              </a:xfrm>
              <a:prstGeom prst="rect">
                <a:avLst/>
              </a:prstGeom>
              <a:blipFill>
                <a:blip r:embed="rId8"/>
                <a:stretch>
                  <a:fillRect l="-1500" r="-833" b="-21333"/>
                </a:stretch>
              </a:blipFill>
            </p:spPr>
            <p:txBody>
              <a:bodyPr/>
              <a:lstStyle/>
              <a:p>
                <a:r>
                  <a:rPr lang="ja-JP" altLang="en-US">
                    <a:noFill/>
                  </a:rPr>
                  <a:t> </a:t>
                </a:r>
              </a:p>
            </p:txBody>
          </p:sp>
        </mc:Fallback>
      </mc:AlternateContent>
      <p:sp>
        <p:nvSpPr>
          <p:cNvPr id="12" name="吹き出し: 四角形 11">
            <a:extLst>
              <a:ext uri="{FF2B5EF4-FFF2-40B4-BE49-F238E27FC236}">
                <a16:creationId xmlns:a16="http://schemas.microsoft.com/office/drawing/2014/main" id="{FD95E7D5-5F9B-44E0-AE7C-C9BE4C9074B0}"/>
              </a:ext>
            </a:extLst>
          </p:cNvPr>
          <p:cNvSpPr/>
          <p:nvPr/>
        </p:nvSpPr>
        <p:spPr>
          <a:xfrm>
            <a:off x="8125550" y="2313582"/>
            <a:ext cx="3550513" cy="718233"/>
          </a:xfrm>
          <a:prstGeom prst="wedgeRectCallout">
            <a:avLst>
              <a:gd name="adj1" fmla="val -62728"/>
              <a:gd name="adj2" fmla="val 566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745530C7-0723-4B92-AE26-1F60225B7261}"/>
              </a:ext>
            </a:extLst>
          </p:cNvPr>
          <p:cNvSpPr>
            <a:spLocks noGrp="1"/>
          </p:cNvSpPr>
          <p:nvPr>
            <p:ph type="sldNum" sz="quarter" idx="12"/>
          </p:nvPr>
        </p:nvSpPr>
        <p:spPr/>
        <p:txBody>
          <a:bodyPr/>
          <a:lstStyle/>
          <a:p>
            <a:fld id="{F570F3E5-FDBB-4464-A890-BAA1FABE4FEA}" type="slidenum">
              <a:rPr kumimoji="1" lang="ja-JP" altLang="en-US" smtClean="0"/>
              <a:t>16</a:t>
            </a:fld>
            <a:endParaRPr kumimoji="1" lang="ja-JP" altLang="en-US"/>
          </a:p>
        </p:txBody>
      </p:sp>
      <p:cxnSp>
        <p:nvCxnSpPr>
          <p:cNvPr id="15" name="直線コネクタ 14">
            <a:extLst>
              <a:ext uri="{FF2B5EF4-FFF2-40B4-BE49-F238E27FC236}">
                <a16:creationId xmlns:a16="http://schemas.microsoft.com/office/drawing/2014/main" id="{C06BAB3A-E3C6-4250-9A22-33A2BFDDBED7}"/>
              </a:ext>
            </a:extLst>
          </p:cNvPr>
          <p:cNvCxnSpPr>
            <a:cxnSpLocks/>
          </p:cNvCxnSpPr>
          <p:nvPr/>
        </p:nvCxnSpPr>
        <p:spPr>
          <a:xfrm>
            <a:off x="1876935" y="4891045"/>
            <a:ext cx="43864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8147DA8-5087-4508-9D51-33323E17AB2A}"/>
              </a:ext>
            </a:extLst>
          </p:cNvPr>
          <p:cNvCxnSpPr>
            <a:cxnSpLocks/>
          </p:cNvCxnSpPr>
          <p:nvPr/>
        </p:nvCxnSpPr>
        <p:spPr>
          <a:xfrm>
            <a:off x="1533476" y="5297631"/>
            <a:ext cx="468052"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8" name="直線コネクタ 17">
            <a:extLst>
              <a:ext uri="{FF2B5EF4-FFF2-40B4-BE49-F238E27FC236}">
                <a16:creationId xmlns:a16="http://schemas.microsoft.com/office/drawing/2014/main" id="{A60922C4-8407-4F5E-BCCD-CA2F4CB02EAB}"/>
              </a:ext>
            </a:extLst>
          </p:cNvPr>
          <p:cNvCxnSpPr>
            <a:cxnSpLocks/>
          </p:cNvCxnSpPr>
          <p:nvPr/>
        </p:nvCxnSpPr>
        <p:spPr>
          <a:xfrm>
            <a:off x="1344207" y="4891045"/>
            <a:ext cx="378538" cy="1645"/>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657F36DA-0116-445E-B5FF-A9DCA8646574}"/>
                  </a:ext>
                </a:extLst>
              </p:cNvPr>
              <p:cNvSpPr txBox="1"/>
              <p:nvPr/>
            </p:nvSpPr>
            <p:spPr>
              <a:xfrm>
                <a:off x="1773856" y="4477049"/>
                <a:ext cx="740780"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𝒂</m:t>
                          </m:r>
                        </m:e>
                        <m:sub>
                          <m:r>
                            <a:rPr lang="en-US" altLang="ja-JP" b="1" i="1" dirty="0" smtClean="0">
                              <a:latin typeface="Cambria Math" panose="02040503050406030204" pitchFamily="18" charset="0"/>
                            </a:rPr>
                            <m:t>𝟑</m:t>
                          </m:r>
                        </m:sub>
                      </m:sSub>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𝒃</m:t>
                          </m:r>
                        </m:e>
                        <m:sub>
                          <m:r>
                            <a:rPr lang="en-US" altLang="ja-JP" b="1" i="1" dirty="0" smtClean="0">
                              <a:latin typeface="Cambria Math" panose="02040503050406030204" pitchFamily="18" charset="0"/>
                            </a:rPr>
                            <m:t>𝟑</m:t>
                          </m:r>
                        </m:sub>
                      </m:sSub>
                    </m:oMath>
                  </m:oMathPara>
                </a14:m>
                <a:endParaRPr kumimoji="1" lang="ja-JP" altLang="en-US" b="1" dirty="0"/>
              </a:p>
            </p:txBody>
          </p:sp>
        </mc:Choice>
        <mc:Fallback>
          <p:sp>
            <p:nvSpPr>
              <p:cNvPr id="19" name="テキスト ボックス 18">
                <a:extLst>
                  <a:ext uri="{FF2B5EF4-FFF2-40B4-BE49-F238E27FC236}">
                    <a16:creationId xmlns:a16="http://schemas.microsoft.com/office/drawing/2014/main" id="{657F36DA-0116-445E-B5FF-A9DCA8646574}"/>
                  </a:ext>
                </a:extLst>
              </p:cNvPr>
              <p:cNvSpPr txBox="1">
                <a:spLocks noRot="1" noChangeAspect="1" noMove="1" noResize="1" noEditPoints="1" noAdjustHandles="1" noChangeArrowheads="1" noChangeShapeType="1" noTextEdit="1"/>
              </p:cNvSpPr>
              <p:nvPr/>
            </p:nvSpPr>
            <p:spPr>
              <a:xfrm>
                <a:off x="1773856" y="4477049"/>
                <a:ext cx="740780" cy="4247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DA396C84-2F12-43CA-B7A8-1AB1A976EEAF}"/>
                  </a:ext>
                </a:extLst>
              </p:cNvPr>
              <p:cNvSpPr txBox="1"/>
              <p:nvPr/>
            </p:nvSpPr>
            <p:spPr>
              <a:xfrm>
                <a:off x="1397112" y="5277841"/>
                <a:ext cx="740780"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𝒂</m:t>
                          </m:r>
                        </m:e>
                        <m:sub>
                          <m:r>
                            <a:rPr lang="en-US" altLang="ja-JP" b="1" i="1" dirty="0" smtClean="0">
                              <a:latin typeface="Cambria Math" panose="02040503050406030204" pitchFamily="18" charset="0"/>
                            </a:rPr>
                            <m:t>𝟏</m:t>
                          </m:r>
                        </m:sub>
                      </m:sSub>
                      <m:sSub>
                        <m:sSubPr>
                          <m:ctrlPr>
                            <a:rPr lang="en-US" altLang="ja-JP" b="1" i="1" dirty="0" smtClean="0">
                              <a:latin typeface="Cambria Math" panose="02040503050406030204" pitchFamily="18" charset="0"/>
                            </a:rPr>
                          </m:ctrlPr>
                        </m:sSubPr>
                        <m:e>
                          <m:r>
                            <a:rPr lang="en-US" altLang="ja-JP" b="1" i="1" dirty="0" smtClean="0">
                              <a:latin typeface="Cambria Math" panose="02040503050406030204" pitchFamily="18" charset="0"/>
                            </a:rPr>
                            <m:t>𝒃</m:t>
                          </m:r>
                        </m:e>
                        <m:sub>
                          <m:r>
                            <a:rPr lang="en-US" altLang="ja-JP" b="1" i="1" dirty="0" smtClean="0">
                              <a:latin typeface="Cambria Math" panose="02040503050406030204" pitchFamily="18" charset="0"/>
                            </a:rPr>
                            <m:t>𝟏</m:t>
                          </m:r>
                        </m:sub>
                      </m:sSub>
                    </m:oMath>
                  </m:oMathPara>
                </a14:m>
                <a:endParaRPr kumimoji="1" lang="ja-JP" altLang="en-US" b="1" dirty="0"/>
              </a:p>
            </p:txBody>
          </p:sp>
        </mc:Choice>
        <mc:Fallback>
          <p:sp>
            <p:nvSpPr>
              <p:cNvPr id="20" name="テキスト ボックス 19">
                <a:extLst>
                  <a:ext uri="{FF2B5EF4-FFF2-40B4-BE49-F238E27FC236}">
                    <a16:creationId xmlns:a16="http://schemas.microsoft.com/office/drawing/2014/main" id="{DA396C84-2F12-43CA-B7A8-1AB1A976EEAF}"/>
                  </a:ext>
                </a:extLst>
              </p:cNvPr>
              <p:cNvSpPr txBox="1">
                <a:spLocks noRot="1" noChangeAspect="1" noMove="1" noResize="1" noEditPoints="1" noAdjustHandles="1" noChangeArrowheads="1" noChangeShapeType="1" noTextEdit="1"/>
              </p:cNvSpPr>
              <p:nvPr/>
            </p:nvSpPr>
            <p:spPr>
              <a:xfrm>
                <a:off x="1397112" y="5277841"/>
                <a:ext cx="740780" cy="4247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1AC3FFE3-F3F9-4099-A40B-940E22FC3CC4}"/>
                  </a:ext>
                </a:extLst>
              </p:cNvPr>
              <p:cNvSpPr txBox="1"/>
              <p:nvPr/>
            </p:nvSpPr>
            <p:spPr>
              <a:xfrm>
                <a:off x="5213356" y="3720509"/>
                <a:ext cx="6043682" cy="1824282"/>
              </a:xfrm>
              <a:prstGeom prst="rect">
                <a:avLst/>
              </a:prstGeom>
              <a:noFill/>
            </p:spPr>
            <p:txBody>
              <a:bodyPr wrap="square" rtlCol="0">
                <a:spAutoFit/>
              </a:bodyPr>
              <a:lstStyle/>
              <a:p>
                <a:pPr>
                  <a:lnSpc>
                    <a:spcPct val="120000"/>
                  </a:lnSpc>
                </a:pPr>
                <a14:m>
                  <m:oMath xmlns:m="http://schemas.openxmlformats.org/officeDocument/2006/math">
                    <m:r>
                      <a:rPr lang="en-US" altLang="ja-JP" sz="2400" b="0" i="1" smtClean="0">
                        <a:latin typeface="Cambria Math" panose="02040503050406030204" pitchFamily="18" charset="0"/>
                      </a:rPr>
                      <m:t>𝑝</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𝑎</m:t>
                            </m:r>
                          </m:e>
                          <m:sub>
                            <m:r>
                              <a:rPr lang="en-US" altLang="ja-JP" sz="2400" b="0" i="1" dirty="0" smtClean="0">
                                <a:latin typeface="Cambria Math" panose="02040503050406030204" pitchFamily="18" charset="0"/>
                              </a:rPr>
                              <m:t>1</m:t>
                            </m:r>
                          </m:sub>
                        </m:sSub>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𝑏</m:t>
                            </m:r>
                          </m:e>
                          <m:sub>
                            <m:r>
                              <a:rPr lang="en-US" altLang="ja-JP" sz="2400" b="0" i="1" dirty="0" smtClean="0">
                                <a:latin typeface="Cambria Math" panose="02040503050406030204" pitchFamily="18" charset="0"/>
                              </a:rPr>
                              <m:t>1</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𝑐</m:t>
                    </m:r>
                    <m:r>
                      <a:rPr lang="en-US" altLang="ja-JP" sz="2400" i="1">
                        <a:latin typeface="Cambria Math" panose="02040503050406030204" pitchFamily="18" charset="0"/>
                      </a:rPr>
                      <m:t>=</m:t>
                    </m:r>
                    <m:r>
                      <a:rPr lang="en-US" altLang="ja-JP" sz="2400" i="1">
                        <a:latin typeface="Cambria Math" panose="02040503050406030204" pitchFamily="18" charset="0"/>
                      </a:rPr>
                      <m:t>𝑐</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𝑐</m:t>
                    </m:r>
                    <m:r>
                      <a:rPr lang="en-US" altLang="ja-JP" sz="2400" i="1">
                        <a:latin typeface="Cambria Math" panose="02040503050406030204" pitchFamily="18" charset="0"/>
                      </a:rPr>
                      <m:t>, </m:t>
                    </m:r>
                  </m:oMath>
                </a14:m>
                <a:r>
                  <a:rPr lang="en-US" altLang="ja-JP" sz="2400" b="0" i="1" dirty="0">
                    <a:latin typeface="Cambria Math" panose="02040503050406030204" pitchFamily="18" charset="0"/>
                  </a:rPr>
                  <a:t> </a:t>
                </a:r>
              </a:p>
              <a:p>
                <a:pPr algn="l">
                  <a:lnSpc>
                    <a:spcPct val="120000"/>
                  </a:lnSpc>
                </a:pPr>
                <a:endParaRPr lang="en-US" altLang="ja-JP" sz="1200" b="0" i="1" dirty="0">
                  <a:latin typeface="Cambria Math" panose="02040503050406030204" pitchFamily="18" charset="0"/>
                </a:endParaRPr>
              </a:p>
              <a:p>
                <a:pPr>
                  <a:lnSpc>
                    <a:spcPct val="120000"/>
                  </a:lnSpc>
                </a:pPr>
                <a14:m>
                  <m:oMath xmlns:m="http://schemas.openxmlformats.org/officeDocument/2006/math">
                    <m:r>
                      <a:rPr lang="en-US" altLang="ja-JP" sz="2400" b="0" i="1" smtClean="0">
                        <a:latin typeface="Cambria Math" panose="02040503050406030204" pitchFamily="18" charset="0"/>
                      </a:rPr>
                      <m:t>𝑝</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𝑎</m:t>
                            </m:r>
                          </m:e>
                          <m:sub>
                            <m:r>
                              <a:rPr lang="en-US" altLang="ja-JP" sz="2400" b="0" i="1" dirty="0" smtClean="0">
                                <a:latin typeface="Cambria Math" panose="02040503050406030204" pitchFamily="18" charset="0"/>
                              </a:rPr>
                              <m:t>2</m:t>
                            </m:r>
                          </m:sub>
                        </m:sSub>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𝑏</m:t>
                            </m:r>
                          </m:e>
                          <m:sub>
                            <m:r>
                              <a:rPr lang="en-US" altLang="ja-JP" sz="2400" b="0" i="1" dirty="0" smtClean="0">
                                <a:latin typeface="Cambria Math" panose="02040503050406030204" pitchFamily="18" charset="0"/>
                              </a:rPr>
                              <m:t>2</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2</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2</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𝑐</m:t>
                    </m:r>
                    <m:r>
                      <a:rPr lang="en-US" altLang="ja-JP" sz="2400" i="1">
                        <a:latin typeface="Cambria Math" panose="02040503050406030204" pitchFamily="18" charset="0"/>
                      </a:rPr>
                      <m:t>=</m:t>
                    </m:r>
                    <m:r>
                      <a:rPr lang="en-US" altLang="ja-JP" sz="2400" i="1">
                        <a:latin typeface="Cambria Math" panose="02040503050406030204" pitchFamily="18" charset="0"/>
                      </a:rPr>
                      <m:t>𝑐</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𝑐</m:t>
                    </m:r>
                    <m:r>
                      <a:rPr lang="en-US" altLang="ja-JP" sz="2400" i="1">
                        <a:latin typeface="Cambria Math" panose="02040503050406030204" pitchFamily="18" charset="0"/>
                      </a:rPr>
                      <m:t>, </m:t>
                    </m:r>
                  </m:oMath>
                </a14:m>
                <a:r>
                  <a:rPr lang="en-US" altLang="ja-JP" sz="2400" b="0" i="1" dirty="0">
                    <a:latin typeface="Cambria Math" panose="02040503050406030204" pitchFamily="18" charset="0"/>
                  </a:rPr>
                  <a:t> </a:t>
                </a:r>
              </a:p>
              <a:p>
                <a:pPr algn="l">
                  <a:lnSpc>
                    <a:spcPct val="120000"/>
                  </a:lnSpc>
                </a:pPr>
                <a:endParaRPr lang="en-US" altLang="ja-JP" sz="1200" i="1" dirty="0">
                  <a:latin typeface="Cambria Math" panose="02040503050406030204" pitchFamily="18" charset="0"/>
                </a:endParaRPr>
              </a:p>
              <a:p>
                <a:pPr>
                  <a:lnSpc>
                    <a:spcPct val="120000"/>
                  </a:lnSpc>
                </a:pPr>
                <a14:m>
                  <m:oMath xmlns:m="http://schemas.openxmlformats.org/officeDocument/2006/math">
                    <m:r>
                      <a:rPr lang="en-US" altLang="ja-JP" sz="2400" b="0" i="1" smtClean="0">
                        <a:latin typeface="Cambria Math" panose="02040503050406030204" pitchFamily="18" charset="0"/>
                      </a:rPr>
                      <m:t>𝑝</m:t>
                    </m:r>
                    <m:d>
                      <m:dPr>
                        <m:begChr m:val="{"/>
                        <m:endChr m:val="}"/>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𝑎</m:t>
                            </m:r>
                          </m:e>
                          <m:sub>
                            <m:r>
                              <a:rPr lang="en-US" altLang="ja-JP" sz="2400" b="0" i="1" dirty="0" smtClean="0">
                                <a:latin typeface="Cambria Math" panose="02040503050406030204" pitchFamily="18" charset="0"/>
                              </a:rPr>
                              <m:t>3</m:t>
                            </m:r>
                          </m:sub>
                        </m:sSub>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𝑏</m:t>
                            </m:r>
                          </m:e>
                          <m:sub>
                            <m:r>
                              <a:rPr lang="en-US" altLang="ja-JP" sz="2400" b="0" i="1" dirty="0" smtClean="0">
                                <a:latin typeface="Cambria Math" panose="02040503050406030204" pitchFamily="18" charset="0"/>
                              </a:rPr>
                              <m:t>3</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1</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𝑎</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𝑐</m:t>
                    </m:r>
                    <m:r>
                      <a:rPr lang="en-US" altLang="ja-JP" sz="2400" i="1">
                        <a:latin typeface="Cambria Math" panose="02040503050406030204" pitchFamily="18" charset="0"/>
                      </a:rPr>
                      <m:t>=</m:t>
                    </m:r>
                    <m:r>
                      <a:rPr lang="en-US" altLang="ja-JP" sz="2400" i="1">
                        <a:latin typeface="Cambria Math" panose="02040503050406030204" pitchFamily="18" charset="0"/>
                      </a:rPr>
                      <m:t>𝑐</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𝑐</m:t>
                    </m:r>
                    <m:r>
                      <a:rPr lang="en-US" altLang="ja-JP" sz="2400" i="1">
                        <a:latin typeface="Cambria Math" panose="02040503050406030204" pitchFamily="18" charset="0"/>
                      </a:rPr>
                      <m:t>, </m:t>
                    </m:r>
                  </m:oMath>
                </a14:m>
                <a:r>
                  <a:rPr lang="en-US" altLang="ja-JP" sz="2400" b="0" i="1" dirty="0">
                    <a:latin typeface="Cambria Math" panose="02040503050406030204" pitchFamily="18" charset="0"/>
                  </a:rPr>
                  <a:t> </a:t>
                </a:r>
              </a:p>
            </p:txBody>
          </p:sp>
        </mc:Choice>
        <mc:Fallback>
          <p:sp>
            <p:nvSpPr>
              <p:cNvPr id="22" name="テキスト ボックス 21">
                <a:extLst>
                  <a:ext uri="{FF2B5EF4-FFF2-40B4-BE49-F238E27FC236}">
                    <a16:creationId xmlns:a16="http://schemas.microsoft.com/office/drawing/2014/main" id="{1AC3FFE3-F3F9-4099-A40B-940E22FC3CC4}"/>
                  </a:ext>
                </a:extLst>
              </p:cNvPr>
              <p:cNvSpPr txBox="1">
                <a:spLocks noRot="1" noChangeAspect="1" noMove="1" noResize="1" noEditPoints="1" noAdjustHandles="1" noChangeArrowheads="1" noChangeShapeType="1" noTextEdit="1"/>
              </p:cNvSpPr>
              <p:nvPr/>
            </p:nvSpPr>
            <p:spPr>
              <a:xfrm>
                <a:off x="5213356" y="3720509"/>
                <a:ext cx="6043682" cy="1824282"/>
              </a:xfrm>
              <a:prstGeom prst="rect">
                <a:avLst/>
              </a:prstGeom>
              <a:blipFill>
                <a:blip r:embed="rId11"/>
                <a:stretch>
                  <a:fillRect l="-302" b="-2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正方形/長方形 22">
                <a:extLst>
                  <a:ext uri="{FF2B5EF4-FFF2-40B4-BE49-F238E27FC236}">
                    <a16:creationId xmlns:a16="http://schemas.microsoft.com/office/drawing/2014/main" id="{484CF7B1-80FE-46F9-8353-18FFED84B00A}"/>
                  </a:ext>
                </a:extLst>
              </p:cNvPr>
              <p:cNvSpPr/>
              <p:nvPr/>
            </p:nvSpPr>
            <p:spPr>
              <a:xfrm>
                <a:off x="9196691" y="4197067"/>
                <a:ext cx="432048" cy="25297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𝒙</m:t>
                      </m:r>
                    </m:oMath>
                  </m:oMathPara>
                </a14:m>
                <a:endParaRPr kumimoji="1" lang="ja-JP" altLang="en-US" b="1" dirty="0">
                  <a:solidFill>
                    <a:schemeClr val="tx1"/>
                  </a:solidFill>
                </a:endParaRPr>
              </a:p>
            </p:txBody>
          </p:sp>
        </mc:Choice>
        <mc:Fallback>
          <p:sp>
            <p:nvSpPr>
              <p:cNvPr id="23" name="正方形/長方形 22">
                <a:extLst>
                  <a:ext uri="{FF2B5EF4-FFF2-40B4-BE49-F238E27FC236}">
                    <a16:creationId xmlns:a16="http://schemas.microsoft.com/office/drawing/2014/main" id="{484CF7B1-80FE-46F9-8353-18FFED84B00A}"/>
                  </a:ext>
                </a:extLst>
              </p:cNvPr>
              <p:cNvSpPr>
                <a:spLocks noRot="1" noChangeAspect="1" noMove="1" noResize="1" noEditPoints="1" noAdjustHandles="1" noChangeArrowheads="1" noChangeShapeType="1" noTextEdit="1"/>
              </p:cNvSpPr>
              <p:nvPr/>
            </p:nvSpPr>
            <p:spPr>
              <a:xfrm>
                <a:off x="9196691" y="4197067"/>
                <a:ext cx="432048" cy="252979"/>
              </a:xfrm>
              <a:prstGeom prst="rect">
                <a:avLst/>
              </a:prstGeom>
              <a:blipFill>
                <a:blip r:embed="rId12"/>
                <a:stretch>
                  <a:fillRect b="-45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正方形/長方形 23">
                <a:extLst>
                  <a:ext uri="{FF2B5EF4-FFF2-40B4-BE49-F238E27FC236}">
                    <a16:creationId xmlns:a16="http://schemas.microsoft.com/office/drawing/2014/main" id="{10EB97FF-A5A3-4925-8B42-2D5A10AD9E90}"/>
                  </a:ext>
                </a:extLst>
              </p:cNvPr>
              <p:cNvSpPr/>
              <p:nvPr/>
            </p:nvSpPr>
            <p:spPr>
              <a:xfrm>
                <a:off x="10318978" y="4210873"/>
                <a:ext cx="432048" cy="25297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𝒚</m:t>
                      </m:r>
                    </m:oMath>
                  </m:oMathPara>
                </a14:m>
                <a:endParaRPr kumimoji="1" lang="ja-JP" altLang="en-US" b="1" dirty="0">
                  <a:solidFill>
                    <a:schemeClr val="tx1"/>
                  </a:solidFill>
                </a:endParaRPr>
              </a:p>
            </p:txBody>
          </p:sp>
        </mc:Choice>
        <mc:Fallback>
          <p:sp>
            <p:nvSpPr>
              <p:cNvPr id="24" name="正方形/長方形 23">
                <a:extLst>
                  <a:ext uri="{FF2B5EF4-FFF2-40B4-BE49-F238E27FC236}">
                    <a16:creationId xmlns:a16="http://schemas.microsoft.com/office/drawing/2014/main" id="{10EB97FF-A5A3-4925-8B42-2D5A10AD9E90}"/>
                  </a:ext>
                </a:extLst>
              </p:cNvPr>
              <p:cNvSpPr>
                <a:spLocks noRot="1" noChangeAspect="1" noMove="1" noResize="1" noEditPoints="1" noAdjustHandles="1" noChangeArrowheads="1" noChangeShapeType="1" noTextEdit="1"/>
              </p:cNvSpPr>
              <p:nvPr/>
            </p:nvSpPr>
            <p:spPr>
              <a:xfrm>
                <a:off x="10318978" y="4210873"/>
                <a:ext cx="432048" cy="252979"/>
              </a:xfrm>
              <a:prstGeom prst="rect">
                <a:avLst/>
              </a:prstGeom>
              <a:blipFill>
                <a:blip r:embed="rId13"/>
                <a:stretch>
                  <a:fillRect b="-3255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正方形/長方形 24">
                <a:extLst>
                  <a:ext uri="{FF2B5EF4-FFF2-40B4-BE49-F238E27FC236}">
                    <a16:creationId xmlns:a16="http://schemas.microsoft.com/office/drawing/2014/main" id="{6D253BEF-EE1F-4DD6-A689-26B681B47211}"/>
                  </a:ext>
                </a:extLst>
              </p:cNvPr>
              <p:cNvSpPr/>
              <p:nvPr/>
            </p:nvSpPr>
            <p:spPr>
              <a:xfrm>
                <a:off x="9196691" y="4855238"/>
                <a:ext cx="828092" cy="25297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𝒙</m:t>
                      </m:r>
                    </m:oMath>
                  </m:oMathPara>
                </a14:m>
                <a:endParaRPr kumimoji="1" lang="ja-JP" altLang="en-US" b="1" dirty="0">
                  <a:solidFill>
                    <a:schemeClr val="tx1"/>
                  </a:solidFill>
                </a:endParaRPr>
              </a:p>
            </p:txBody>
          </p:sp>
        </mc:Choice>
        <mc:Fallback>
          <p:sp>
            <p:nvSpPr>
              <p:cNvPr id="25" name="正方形/長方形 24">
                <a:extLst>
                  <a:ext uri="{FF2B5EF4-FFF2-40B4-BE49-F238E27FC236}">
                    <a16:creationId xmlns:a16="http://schemas.microsoft.com/office/drawing/2014/main" id="{6D253BEF-EE1F-4DD6-A689-26B681B47211}"/>
                  </a:ext>
                </a:extLst>
              </p:cNvPr>
              <p:cNvSpPr>
                <a:spLocks noRot="1" noChangeAspect="1" noMove="1" noResize="1" noEditPoints="1" noAdjustHandles="1" noChangeArrowheads="1" noChangeShapeType="1" noTextEdit="1"/>
              </p:cNvSpPr>
              <p:nvPr/>
            </p:nvSpPr>
            <p:spPr>
              <a:xfrm>
                <a:off x="9196691" y="4855238"/>
                <a:ext cx="828092" cy="252979"/>
              </a:xfrm>
              <a:prstGeom prst="rect">
                <a:avLst/>
              </a:prstGeom>
              <a:blipFill>
                <a:blip r:embed="rId14"/>
                <a:stretch>
                  <a:fillRect b="-45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正方形/長方形 25">
                <a:extLst>
                  <a:ext uri="{FF2B5EF4-FFF2-40B4-BE49-F238E27FC236}">
                    <a16:creationId xmlns:a16="http://schemas.microsoft.com/office/drawing/2014/main" id="{2039569D-96C7-4008-ABE7-F2E1A5254817}"/>
                  </a:ext>
                </a:extLst>
              </p:cNvPr>
              <p:cNvSpPr/>
              <p:nvPr/>
            </p:nvSpPr>
            <p:spPr>
              <a:xfrm>
                <a:off x="10635553" y="4855238"/>
                <a:ext cx="230945" cy="25297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𝒚</m:t>
                      </m:r>
                    </m:oMath>
                  </m:oMathPara>
                </a14:m>
                <a:endParaRPr kumimoji="1" lang="ja-JP" altLang="en-US" b="1" dirty="0">
                  <a:solidFill>
                    <a:schemeClr val="tx1"/>
                  </a:solidFill>
                </a:endParaRPr>
              </a:p>
            </p:txBody>
          </p:sp>
        </mc:Choice>
        <mc:Fallback>
          <p:sp>
            <p:nvSpPr>
              <p:cNvPr id="26" name="正方形/長方形 25">
                <a:extLst>
                  <a:ext uri="{FF2B5EF4-FFF2-40B4-BE49-F238E27FC236}">
                    <a16:creationId xmlns:a16="http://schemas.microsoft.com/office/drawing/2014/main" id="{2039569D-96C7-4008-ABE7-F2E1A5254817}"/>
                  </a:ext>
                </a:extLst>
              </p:cNvPr>
              <p:cNvSpPr>
                <a:spLocks noRot="1" noChangeAspect="1" noMove="1" noResize="1" noEditPoints="1" noAdjustHandles="1" noChangeArrowheads="1" noChangeShapeType="1" noTextEdit="1"/>
              </p:cNvSpPr>
              <p:nvPr/>
            </p:nvSpPr>
            <p:spPr>
              <a:xfrm>
                <a:off x="10635553" y="4855238"/>
                <a:ext cx="230945" cy="252979"/>
              </a:xfrm>
              <a:prstGeom prst="rect">
                <a:avLst/>
              </a:prstGeom>
              <a:blipFill>
                <a:blip r:embed="rId15"/>
                <a:stretch>
                  <a:fillRect l="-25000" r="-2500" b="-3181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正方形/長方形 26">
                <a:extLst>
                  <a:ext uri="{FF2B5EF4-FFF2-40B4-BE49-F238E27FC236}">
                    <a16:creationId xmlns:a16="http://schemas.microsoft.com/office/drawing/2014/main" id="{63152BD7-D59A-40A7-B106-537BBEAF0E46}"/>
                  </a:ext>
                </a:extLst>
              </p:cNvPr>
              <p:cNvSpPr/>
              <p:nvPr/>
            </p:nvSpPr>
            <p:spPr>
              <a:xfrm>
                <a:off x="9214693" y="5590269"/>
                <a:ext cx="193675" cy="29610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𝒙</m:t>
                      </m:r>
                    </m:oMath>
                  </m:oMathPara>
                </a14:m>
                <a:endParaRPr kumimoji="1" lang="ja-JP" altLang="en-US" b="1" dirty="0">
                  <a:solidFill>
                    <a:schemeClr val="tx1"/>
                  </a:solidFill>
                </a:endParaRPr>
              </a:p>
            </p:txBody>
          </p:sp>
        </mc:Choice>
        <mc:Fallback>
          <p:sp>
            <p:nvSpPr>
              <p:cNvPr id="27" name="正方形/長方形 26">
                <a:extLst>
                  <a:ext uri="{FF2B5EF4-FFF2-40B4-BE49-F238E27FC236}">
                    <a16:creationId xmlns:a16="http://schemas.microsoft.com/office/drawing/2014/main" id="{63152BD7-D59A-40A7-B106-537BBEAF0E46}"/>
                  </a:ext>
                </a:extLst>
              </p:cNvPr>
              <p:cNvSpPr>
                <a:spLocks noRot="1" noChangeAspect="1" noMove="1" noResize="1" noEditPoints="1" noAdjustHandles="1" noChangeArrowheads="1" noChangeShapeType="1" noTextEdit="1"/>
              </p:cNvSpPr>
              <p:nvPr/>
            </p:nvSpPr>
            <p:spPr>
              <a:xfrm>
                <a:off x="9214693" y="5590269"/>
                <a:ext cx="193675" cy="296102"/>
              </a:xfrm>
              <a:prstGeom prst="rect">
                <a:avLst/>
              </a:prstGeom>
              <a:blipFill>
                <a:blip r:embed="rId16"/>
                <a:stretch>
                  <a:fillRect l="-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正方形/長方形 27">
                <a:extLst>
                  <a:ext uri="{FF2B5EF4-FFF2-40B4-BE49-F238E27FC236}">
                    <a16:creationId xmlns:a16="http://schemas.microsoft.com/office/drawing/2014/main" id="{44A8813B-7836-427E-9E31-01B46B891CB4}"/>
                  </a:ext>
                </a:extLst>
              </p:cNvPr>
              <p:cNvSpPr/>
              <p:nvPr/>
            </p:nvSpPr>
            <p:spPr>
              <a:xfrm>
                <a:off x="10047573" y="5599273"/>
                <a:ext cx="818925" cy="29610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1" i="1" dirty="0" smtClean="0">
                          <a:solidFill>
                            <a:schemeClr val="tx1"/>
                          </a:solidFill>
                          <a:latin typeface="Cambria Math" panose="02040503050406030204" pitchFamily="18" charset="0"/>
                        </a:rPr>
                        <m:t>𝒚</m:t>
                      </m:r>
                    </m:oMath>
                  </m:oMathPara>
                </a14:m>
                <a:endParaRPr kumimoji="1" lang="ja-JP" altLang="en-US" b="1" dirty="0">
                  <a:solidFill>
                    <a:schemeClr val="tx1"/>
                  </a:solidFill>
                </a:endParaRPr>
              </a:p>
            </p:txBody>
          </p:sp>
        </mc:Choice>
        <mc:Fallback>
          <p:sp>
            <p:nvSpPr>
              <p:cNvPr id="28" name="正方形/長方形 27">
                <a:extLst>
                  <a:ext uri="{FF2B5EF4-FFF2-40B4-BE49-F238E27FC236}">
                    <a16:creationId xmlns:a16="http://schemas.microsoft.com/office/drawing/2014/main" id="{44A8813B-7836-427E-9E31-01B46B891CB4}"/>
                  </a:ext>
                </a:extLst>
              </p:cNvPr>
              <p:cNvSpPr>
                <a:spLocks noRot="1" noChangeAspect="1" noMove="1" noResize="1" noEditPoints="1" noAdjustHandles="1" noChangeArrowheads="1" noChangeShapeType="1" noTextEdit="1"/>
              </p:cNvSpPr>
              <p:nvPr/>
            </p:nvSpPr>
            <p:spPr>
              <a:xfrm>
                <a:off x="10047573" y="5599273"/>
                <a:ext cx="818925" cy="296102"/>
              </a:xfrm>
              <a:prstGeom prst="rect">
                <a:avLst/>
              </a:prstGeom>
              <a:blipFill>
                <a:blip r:embed="rId17"/>
                <a:stretch>
                  <a:fillRect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745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lang="ja-JP" altLang="en-US" dirty="0"/>
              <a:t>補題</a:t>
            </a:r>
            <a:r>
              <a:rPr lang="en-US" altLang="ja-JP" dirty="0"/>
              <a:t>14</a:t>
            </a:r>
            <a:r>
              <a:rPr lang="ja-JP" altLang="en-US" dirty="0"/>
              <a:t>の反例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normAutofit/>
              </a:bodyPr>
              <a:lstStyle/>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14[2]</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r>
                      <a:rPr lang="en-US" altLang="ja-JP" sz="2000" i="1">
                        <a:solidFill>
                          <a:srgbClr val="2A2E33"/>
                        </a:solidFill>
                        <a:latin typeface="Cambria Math" panose="02040503050406030204" pitchFamily="18" charset="0"/>
                      </a:rPr>
                      <m:t>≥3</m:t>
                    </m:r>
                    <m:r>
                      <a:rPr lang="ja-JP" altLang="en-US"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を正規パターンとする．</a:t>
                </a:r>
                <a:endParaRPr lang="en-US" altLang="ja-JP" sz="2000" dirty="0">
                  <a:solidFill>
                    <a:srgbClr val="2A2E33"/>
                  </a:solidFill>
                </a:endParaRPr>
              </a:p>
              <a:p>
                <a:pPr marL="0" lvl="0" indent="0" defTabSz="914400">
                  <a:spcBef>
                    <a:spcPts val="0"/>
                  </a:spcBef>
                  <a:buNone/>
                </a:pPr>
                <a:r>
                  <a:rPr lang="ja-JP" altLang="en-US" sz="2000" dirty="0">
                    <a:solidFill>
                      <a:srgbClr val="2A2E33"/>
                    </a:solidFill>
                  </a:rPr>
                  <a:t>このとき，任意の</a:t>
                </a:r>
                <a14:m>
                  <m:oMath xmlns:m="http://schemas.openxmlformats.org/officeDocument/2006/math">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 </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r>
                      <a:rPr lang="ja-JP" altLang="en-US" sz="2000" i="1">
                        <a:solidFill>
                          <a:srgbClr val="2A2E33"/>
                        </a:solidFill>
                        <a:latin typeface="Cambria Math" panose="02040503050406030204" pitchFamily="18" charset="0"/>
                      </a:rPr>
                      <m:t>ならば</m:t>
                    </m:r>
                  </m:oMath>
                </a14:m>
                <a:r>
                  <a:rPr lang="ja-JP" altLang="en-US" sz="2000" dirty="0">
                    <a:solidFill>
                      <a:srgbClr val="2A2E33"/>
                    </a:solidFill>
                  </a:rPr>
                  <a:t>，</a:t>
                </a:r>
                <a14:m>
                  <m:oMath xmlns:m="http://schemas.openxmlformats.org/officeDocument/2006/math">
                    <m:r>
                      <a:rPr lang="en-US" altLang="ja-JP" sz="2000" i="1" dirty="0">
                        <a:solidFill>
                          <a:srgbClr val="2A2E33"/>
                        </a:solidFill>
                        <a:latin typeface="Cambria Math" panose="02040503050406030204" pitchFamily="18" charset="0"/>
                      </a:rPr>
                      <m:t>𝑝</m:t>
                    </m:r>
                    <m:d>
                      <m:dPr>
                        <m:begChr m:val="{"/>
                        <m:endChr m:val="}"/>
                        <m:ctrlPr>
                          <a:rPr lang="en-US" altLang="ja-JP" sz="2000" i="1" dirty="0">
                            <a:solidFill>
                              <a:srgbClr val="2A2E33"/>
                            </a:solidFill>
                            <a:latin typeface="Cambria Math" panose="02040503050406030204" pitchFamily="18" charset="0"/>
                          </a:rPr>
                        </m:ctrlPr>
                      </m:dPr>
                      <m:e>
                        <m:r>
                          <a:rPr lang="en-US" altLang="ja-JP" sz="2000" i="1" dirty="0">
                            <a:solidFill>
                              <a:srgbClr val="2A2E33"/>
                            </a:solidFill>
                            <a:latin typeface="Cambria Math" panose="02040503050406030204" pitchFamily="18" charset="0"/>
                          </a:rPr>
                          <m:t>𝑥</m:t>
                        </m:r>
                        <m:r>
                          <a:rPr lang="en-US" altLang="ja-JP" sz="2000" i="1" dirty="0">
                            <a:solidFill>
                              <a:srgbClr val="2A2E33"/>
                            </a:solidFill>
                            <a:latin typeface="Cambria Math" panose="02040503050406030204" pitchFamily="18" charset="0"/>
                          </a:rPr>
                          <m:t>≔</m:t>
                        </m:r>
                        <m:r>
                          <a:rPr lang="en-US" altLang="ja-JP" sz="2000" i="1" dirty="0">
                            <a:solidFill>
                              <a:srgbClr val="2A2E33"/>
                            </a:solidFill>
                            <a:latin typeface="Cambria Math" panose="02040503050406030204" pitchFamily="18" charset="0"/>
                          </a:rPr>
                          <m:t>𝑥𝑦</m:t>
                        </m:r>
                      </m:e>
                    </m:d>
                    <m:r>
                      <a:rPr lang="en-US" altLang="ja-JP" sz="2000" i="1" dirty="0">
                        <a:solidFill>
                          <a:srgbClr val="2A2E33"/>
                        </a:solidFill>
                        <a:latin typeface="Cambria Math" panose="02040503050406030204" pitchFamily="18" charset="0"/>
                      </a:rPr>
                      <m:t>    </m:t>
                    </m:r>
                    <m:r>
                      <a:rPr lang="en-US" altLang="ja-JP" sz="2000" i="1" dirty="0">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lvl="0" indent="0" defTabSz="914400">
                  <a:spcBef>
                    <a:spcPts val="0"/>
                  </a:spcBef>
                  <a:buNone/>
                </a:pPr>
                <a14:m>
                  <m:oMath xmlns:m="http://schemas.openxmlformats.org/officeDocument/2006/math">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は以下のいずれかである．</a:t>
                </a:r>
                <a:endParaRPr lang="en-US" altLang="ja-JP" sz="2000" dirty="0">
                  <a:solidFill>
                    <a:srgbClr val="2A2E33"/>
                  </a:solidFill>
                </a:endParaRPr>
              </a:p>
              <a:p>
                <a:pPr marL="0" lvl="0" indent="0" defTabSz="914400">
                  <a:spcBef>
                    <a:spcPts val="0"/>
                  </a:spcBef>
                  <a:buNone/>
                </a:pP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𝑎𝑦</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𝑏𝑦</m:t>
                        </m:r>
                      </m:e>
                    </m:d>
                    <m:r>
                      <a:rPr lang="en-US" altLang="ja-JP" sz="2000" i="1">
                        <a:solidFill>
                          <a:srgbClr val="2A2E33"/>
                        </a:solidFill>
                        <a:latin typeface="Cambria Math" panose="02040503050406030204" pitchFamily="18" charset="0"/>
                      </a:rPr>
                      <m:t>,</m:t>
                    </m:r>
                    <m:r>
                      <a:rPr lang="ja-JP" altLang="en-US" sz="2000" i="1">
                        <a:solidFill>
                          <a:srgbClr val="2A2E33"/>
                        </a:solidFill>
                        <a:latin typeface="Cambria Math" panose="02040503050406030204" pitchFamily="18" charset="0"/>
                      </a:rPr>
                      <m:t> </m:t>
                    </m:r>
                    <m:r>
                      <a:rPr lang="ja-JP" altLang="en-US" sz="2000" i="1">
                        <a:solidFill>
                          <a:srgbClr val="2A2E33"/>
                        </a:solidFill>
                        <a:latin typeface="Cambria Math" panose="02040503050406030204" pitchFamily="18" charset="0"/>
                      </a:rPr>
                      <m:t>または</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𝑦𝑎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𝑦𝑏</m:t>
                        </m:r>
                      </m:e>
                    </m:d>
                    <m:r>
                      <a:rPr lang="en-US" altLang="ja-JP" sz="2000" i="1">
                        <a:solidFill>
                          <a:srgbClr val="2A2E33"/>
                        </a:solidFill>
                        <a:latin typeface="Cambria Math" panose="02040503050406030204" pitchFamily="18" charset="0"/>
                      </a:rPr>
                      <m:t> </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𝑏</m:t>
                        </m:r>
                      </m:e>
                    </m:d>
                    <m:r>
                      <a:rPr lang="en-US" altLang="ja-JP" sz="2000" i="1">
                        <a:solidFill>
                          <a:srgbClr val="2A2E33"/>
                        </a:solidFill>
                        <a:latin typeface="Cambria Math" panose="02040503050406030204" pitchFamily="18" charset="0"/>
                      </a:rPr>
                      <m:t>,</m:t>
                    </m:r>
                  </m:oMath>
                </a14:m>
                <a:r>
                  <a:rPr lang="en-US" altLang="ja-JP" sz="2000" dirty="0">
                    <a:solidFill>
                      <a:srgbClr val="2A2E33"/>
                    </a:solidFill>
                  </a:rPr>
                  <a:t> </a:t>
                </a:r>
              </a:p>
              <a:p>
                <a:pPr marL="0" lvl="0" indent="0" defTabSz="914400">
                  <a:spcBef>
                    <a:spcPts val="0"/>
                  </a:spcBef>
                  <a:buNone/>
                </a:pPr>
                <a14:m>
                  <m:oMath xmlns:m="http://schemas.openxmlformats.org/officeDocument/2006/math">
                    <m:d>
                      <m:dPr>
                        <m:ctrlPr>
                          <a:rPr lang="en-US" altLang="ja-JP" sz="2000" i="1">
                            <a:solidFill>
                              <a:srgbClr val="F04A51"/>
                            </a:solidFill>
                            <a:latin typeface="Cambria Math" panose="02040503050406030204" pitchFamily="18" charset="0"/>
                          </a:rPr>
                        </m:ctrlPr>
                      </m:dPr>
                      <m:e>
                        <m:r>
                          <a:rPr lang="en-US" altLang="ja-JP" sz="2000" i="1">
                            <a:solidFill>
                              <a:srgbClr val="F04A51"/>
                            </a:solidFill>
                            <a:latin typeface="Cambria Math" panose="02040503050406030204" pitchFamily="18" charset="0"/>
                          </a:rPr>
                          <m:t>𝑖𝑖</m:t>
                        </m:r>
                      </m:e>
                    </m:d>
                    <m:r>
                      <a:rPr lang="en-US" altLang="ja-JP" sz="2000" i="1">
                        <a:solidFill>
                          <a:srgbClr val="F04A51"/>
                        </a:solidFill>
                        <a:latin typeface="Cambria Math" panose="02040503050406030204" pitchFamily="18" charset="0"/>
                      </a:rPr>
                      <m:t> </m:t>
                    </m:r>
                    <m:r>
                      <a:rPr lang="en-US" altLang="ja-JP" sz="2000" i="1">
                        <a:solidFill>
                          <a:srgbClr val="F04A51"/>
                        </a:solidFill>
                        <a:latin typeface="Cambria Math" panose="02040503050406030204" pitchFamily="18" charset="0"/>
                      </a:rPr>
                      <m:t>𝐷</m:t>
                    </m:r>
                    <m:r>
                      <a:rPr lang="en-US" altLang="ja-JP" sz="2000" i="1">
                        <a:solidFill>
                          <a:srgbClr val="F04A51"/>
                        </a:solidFill>
                        <a:latin typeface="Cambria Math" panose="02040503050406030204" pitchFamily="18" charset="0"/>
                      </a:rPr>
                      <m:t>=</m:t>
                    </m:r>
                    <m:d>
                      <m:dPr>
                        <m:begChr m:val="{"/>
                        <m:endChr m:val="}"/>
                        <m:ctrlPr>
                          <a:rPr lang="en-US" altLang="ja-JP" sz="2000" i="1">
                            <a:solidFill>
                              <a:srgbClr val="F04A51"/>
                            </a:solidFill>
                            <a:latin typeface="Cambria Math" panose="02040503050406030204" pitchFamily="18" charset="0"/>
                          </a:rPr>
                        </m:ctrlPr>
                      </m:dPr>
                      <m:e>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𝑎</m:t>
                            </m:r>
                          </m:e>
                          <m:sub>
                            <m:r>
                              <a:rPr lang="en-US" altLang="ja-JP" sz="2000" i="1">
                                <a:solidFill>
                                  <a:srgbClr val="F04A51"/>
                                </a:solidFill>
                                <a:latin typeface="Cambria Math" panose="02040503050406030204" pitchFamily="18" charset="0"/>
                              </a:rPr>
                              <m:t>1</m:t>
                            </m:r>
                          </m:sub>
                        </m:sSub>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𝑏</m:t>
                            </m:r>
                          </m:e>
                          <m:sub>
                            <m:r>
                              <a:rPr lang="en-US" altLang="ja-JP" sz="2000" i="1">
                                <a:solidFill>
                                  <a:srgbClr val="F04A51"/>
                                </a:solidFill>
                                <a:latin typeface="Cambria Math" panose="02040503050406030204" pitchFamily="18" charset="0"/>
                              </a:rPr>
                              <m:t>1</m:t>
                            </m:r>
                          </m:sub>
                        </m:sSub>
                        <m:r>
                          <a:rPr lang="en-US" altLang="ja-JP" sz="2000" i="1">
                            <a:solidFill>
                              <a:srgbClr val="F04A51"/>
                            </a:solidFill>
                            <a:latin typeface="Cambria Math" panose="02040503050406030204" pitchFamily="18" charset="0"/>
                          </a:rPr>
                          <m:t>, </m:t>
                        </m:r>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𝑎</m:t>
                            </m:r>
                          </m:e>
                          <m:sub>
                            <m:r>
                              <a:rPr lang="en-US" altLang="ja-JP" sz="2000" i="1">
                                <a:solidFill>
                                  <a:srgbClr val="F04A51"/>
                                </a:solidFill>
                                <a:latin typeface="Cambria Math" panose="02040503050406030204" pitchFamily="18" charset="0"/>
                              </a:rPr>
                              <m:t>2</m:t>
                            </m:r>
                          </m:sub>
                        </m:sSub>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𝑏</m:t>
                            </m:r>
                          </m:e>
                          <m:sub>
                            <m:r>
                              <a:rPr lang="en-US" altLang="ja-JP" sz="2000" i="1">
                                <a:solidFill>
                                  <a:srgbClr val="F04A51"/>
                                </a:solidFill>
                                <a:latin typeface="Cambria Math" panose="02040503050406030204" pitchFamily="18" charset="0"/>
                              </a:rPr>
                              <m:t>2</m:t>
                            </m:r>
                          </m:sub>
                        </m:sSub>
                        <m:r>
                          <a:rPr lang="en-US" altLang="ja-JP" sz="2000" i="1">
                            <a:solidFill>
                              <a:srgbClr val="F04A51"/>
                            </a:solidFill>
                            <a:latin typeface="Cambria Math" panose="02040503050406030204" pitchFamily="18" charset="0"/>
                          </a:rPr>
                          <m:t>, </m:t>
                        </m:r>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𝑎</m:t>
                            </m:r>
                          </m:e>
                          <m:sub>
                            <m:r>
                              <a:rPr lang="en-US" altLang="ja-JP" sz="2000" i="1">
                                <a:solidFill>
                                  <a:srgbClr val="F04A51"/>
                                </a:solidFill>
                                <a:latin typeface="Cambria Math" panose="02040503050406030204" pitchFamily="18" charset="0"/>
                              </a:rPr>
                              <m:t>3</m:t>
                            </m:r>
                          </m:sub>
                        </m:sSub>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𝑏</m:t>
                            </m:r>
                          </m:e>
                          <m:sub>
                            <m:r>
                              <a:rPr lang="en-US" altLang="ja-JP" sz="2000" i="1">
                                <a:solidFill>
                                  <a:srgbClr val="F04A51"/>
                                </a:solidFill>
                                <a:latin typeface="Cambria Math" panose="02040503050406030204" pitchFamily="18" charset="0"/>
                              </a:rPr>
                              <m:t>3</m:t>
                            </m:r>
                          </m:sub>
                        </m:sSub>
                      </m:e>
                    </m:d>
                    <m:r>
                      <a:rPr lang="en-US" altLang="ja-JP" sz="2000" i="1">
                        <a:solidFill>
                          <a:srgbClr val="F04A51"/>
                        </a:solidFill>
                        <a:latin typeface="Cambria Math" panose="02040503050406030204" pitchFamily="18" charset="0"/>
                      </a:rPr>
                      <m:t> (</m:t>
                    </m:r>
                    <m:r>
                      <a:rPr lang="en-US" altLang="ja-JP" sz="2000" i="1">
                        <a:solidFill>
                          <a:srgbClr val="F04A51"/>
                        </a:solidFill>
                        <a:latin typeface="Cambria Math" panose="02040503050406030204" pitchFamily="18" charset="0"/>
                      </a:rPr>
                      <m:t>𝑖</m:t>
                    </m:r>
                    <m:r>
                      <a:rPr lang="en-US" altLang="ja-JP" sz="2000" i="1">
                        <a:solidFill>
                          <a:srgbClr val="F04A51"/>
                        </a:solidFill>
                        <a:latin typeface="Cambria Math" panose="02040503050406030204" pitchFamily="18" charset="0"/>
                      </a:rPr>
                      <m:t>≠</m:t>
                    </m:r>
                    <m:r>
                      <a:rPr lang="en-US" altLang="ja-JP" sz="2000" i="1">
                        <a:solidFill>
                          <a:srgbClr val="F04A51"/>
                        </a:solidFill>
                        <a:latin typeface="Cambria Math" panose="02040503050406030204" pitchFamily="18" charset="0"/>
                      </a:rPr>
                      <m:t>𝑗</m:t>
                    </m:r>
                  </m:oMath>
                </a14:m>
                <a:r>
                  <a:rPr lang="ja-JP" altLang="en-US" sz="2000" dirty="0">
                    <a:solidFill>
                      <a:srgbClr val="F04A51"/>
                    </a:solidFill>
                  </a:rPr>
                  <a:t>に対して，</a:t>
                </a:r>
                <a14:m>
                  <m:oMath xmlns:m="http://schemas.openxmlformats.org/officeDocument/2006/math">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𝑎</m:t>
                        </m:r>
                      </m:e>
                      <m:sub>
                        <m:r>
                          <a:rPr lang="en-US" altLang="ja-JP" sz="2000" i="1">
                            <a:solidFill>
                              <a:srgbClr val="F04A51"/>
                            </a:solidFill>
                            <a:latin typeface="Cambria Math" panose="02040503050406030204" pitchFamily="18" charset="0"/>
                          </a:rPr>
                          <m:t>𝑖</m:t>
                        </m:r>
                      </m:sub>
                    </m:sSub>
                    <m:r>
                      <a:rPr lang="en-US" altLang="ja-JP" sz="2000" i="1">
                        <a:solidFill>
                          <a:srgbClr val="F04A51"/>
                        </a:solidFill>
                        <a:latin typeface="Cambria Math" panose="02040503050406030204" pitchFamily="18" charset="0"/>
                      </a:rPr>
                      <m:t>≠</m:t>
                    </m:r>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𝑎</m:t>
                        </m:r>
                      </m:e>
                      <m:sub>
                        <m:r>
                          <a:rPr lang="en-US" altLang="ja-JP" sz="2000" i="1">
                            <a:solidFill>
                              <a:srgbClr val="F04A51"/>
                            </a:solidFill>
                            <a:latin typeface="Cambria Math" panose="02040503050406030204" pitchFamily="18" charset="0"/>
                          </a:rPr>
                          <m:t>𝑗</m:t>
                        </m:r>
                      </m:sub>
                    </m:sSub>
                    <m:r>
                      <a:rPr lang="en-US" altLang="ja-JP" sz="2000" i="1">
                        <a:solidFill>
                          <a:srgbClr val="F04A51"/>
                        </a:solidFill>
                        <a:latin typeface="Cambria Math" panose="02040503050406030204" pitchFamily="18" charset="0"/>
                      </a:rPr>
                      <m:t> </m:t>
                    </m:r>
                  </m:oMath>
                </a14:m>
                <a:r>
                  <a:rPr lang="ja-JP" altLang="en-US" sz="2000" dirty="0">
                    <a:solidFill>
                      <a:srgbClr val="F04A51"/>
                    </a:solidFill>
                  </a:rPr>
                  <a:t>かつ </a:t>
                </a:r>
                <a14:m>
                  <m:oMath xmlns:m="http://schemas.openxmlformats.org/officeDocument/2006/math">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𝑏</m:t>
                        </m:r>
                      </m:e>
                      <m:sub>
                        <m:r>
                          <a:rPr lang="en-US" altLang="ja-JP" sz="2000" i="1">
                            <a:solidFill>
                              <a:srgbClr val="F04A51"/>
                            </a:solidFill>
                            <a:latin typeface="Cambria Math" panose="02040503050406030204" pitchFamily="18" charset="0"/>
                          </a:rPr>
                          <m:t>𝑖</m:t>
                        </m:r>
                      </m:sub>
                    </m:sSub>
                    <m:r>
                      <a:rPr lang="en-US" altLang="ja-JP" sz="2000" i="1">
                        <a:solidFill>
                          <a:srgbClr val="F04A51"/>
                        </a:solidFill>
                        <a:latin typeface="Cambria Math" panose="02040503050406030204" pitchFamily="18" charset="0"/>
                      </a:rPr>
                      <m:t>≠</m:t>
                    </m:r>
                    <m:sSub>
                      <m:sSubPr>
                        <m:ctrlPr>
                          <a:rPr lang="en-US" altLang="ja-JP" sz="2000" i="1">
                            <a:solidFill>
                              <a:srgbClr val="F04A51"/>
                            </a:solidFill>
                            <a:latin typeface="Cambria Math" panose="02040503050406030204" pitchFamily="18" charset="0"/>
                          </a:rPr>
                        </m:ctrlPr>
                      </m:sSubPr>
                      <m:e>
                        <m:r>
                          <a:rPr lang="en-US" altLang="ja-JP" sz="2000" i="1">
                            <a:solidFill>
                              <a:srgbClr val="F04A51"/>
                            </a:solidFill>
                            <a:latin typeface="Cambria Math" panose="02040503050406030204" pitchFamily="18" charset="0"/>
                          </a:rPr>
                          <m:t>𝑏</m:t>
                        </m:r>
                      </m:e>
                      <m:sub>
                        <m:r>
                          <a:rPr lang="en-US" altLang="ja-JP" sz="2000" i="1">
                            <a:solidFill>
                              <a:srgbClr val="F04A51"/>
                            </a:solidFill>
                            <a:latin typeface="Cambria Math" panose="02040503050406030204" pitchFamily="18" charset="0"/>
                          </a:rPr>
                          <m:t>𝑗</m:t>
                        </m:r>
                      </m:sub>
                    </m:sSub>
                  </m:oMath>
                </a14:m>
                <a:r>
                  <a:rPr lang="en-US" altLang="ja-JP" sz="2000" dirty="0">
                    <a:solidFill>
                      <a:srgbClr val="F04A51"/>
                    </a:solidFill>
                  </a:rPr>
                  <a:t>)</a:t>
                </a:r>
                <a:r>
                  <a:rPr lang="ja-JP" altLang="en-US" sz="2000" dirty="0">
                    <a:solidFill>
                      <a:srgbClr val="F04A51"/>
                    </a:solidFill>
                  </a:rPr>
                  <a:t>．</a:t>
                </a:r>
                <a:endParaRPr lang="en-US" altLang="ja-JP" sz="2000" dirty="0">
                  <a:solidFill>
                    <a:srgbClr val="F04A51"/>
                  </a:solidFill>
                </a:endParaRPr>
              </a:p>
              <a:p>
                <a:pPr marL="0" lvl="0" indent="0" defTabSz="914400">
                  <a:spcBef>
                    <a:spcPts val="0"/>
                  </a:spcBef>
                  <a:buNone/>
                </a:pPr>
                <a:endParaRPr lang="en-US" altLang="ja-JP" dirty="0">
                  <a:solidFill>
                    <a:srgbClr val="2A2E33"/>
                  </a:solidFill>
                  <a:latin typeface="Noto Sans JP ExtraBold"/>
                  <a:ea typeface="Noto Sans JP ExtraBold"/>
                </a:endParaRPr>
              </a:p>
              <a:p>
                <a:pPr marL="0" lvl="0" indent="0" defTabSz="914400">
                  <a:spcBef>
                    <a:spcPts val="0"/>
                  </a:spcBef>
                  <a:buNone/>
                </a:pPr>
                <a:endParaRPr lang="en-US" altLang="ja-JP" dirty="0">
                  <a:solidFill>
                    <a:srgbClr val="2A2E33"/>
                  </a:solidFill>
                  <a:latin typeface="Noto Sans JP ExtraBold"/>
                  <a:ea typeface="Noto Sans JP ExtraBold"/>
                </a:endParaRPr>
              </a:p>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6[</a:t>
                </a:r>
                <a:r>
                  <a:rPr lang="ja-JP" altLang="en-US" dirty="0">
                    <a:solidFill>
                      <a:srgbClr val="2A2E33"/>
                    </a:solidFill>
                    <a:latin typeface="Noto Sans JP ExtraBold"/>
                    <a:ea typeface="Noto Sans JP ExtraBold"/>
                  </a:rPr>
                  <a:t>本研究</a:t>
                </a:r>
                <a:r>
                  <a:rPr lang="en-US" altLang="ja-JP" dirty="0">
                    <a:solidFill>
                      <a:srgbClr val="2A2E33"/>
                    </a:solidFill>
                    <a:latin typeface="Noto Sans JP ExtraBold"/>
                    <a:ea typeface="Noto Sans JP ExtraBold"/>
                  </a:rPr>
                  <a:t>]</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b="1" smtClean="0">
                        <a:solidFill>
                          <a:srgbClr val="FF0000"/>
                        </a:solidFill>
                        <a:latin typeface="Cambria Math" panose="02040503050406030204" pitchFamily="18" charset="0"/>
                      </a:rPr>
                      <m:t>#</m:t>
                    </m:r>
                    <m:r>
                      <a:rPr lang="en-US" altLang="ja-JP" sz="2000" b="1" i="1" smtClean="0">
                        <a:solidFill>
                          <a:srgbClr val="FF0000"/>
                        </a:solidFill>
                        <a:latin typeface="Cambria Math" panose="02040503050406030204" pitchFamily="18" charset="0"/>
                      </a:rPr>
                      <m:t>𝚺</m:t>
                    </m:r>
                    <m:r>
                      <a:rPr lang="en-US" altLang="ja-JP" sz="2000" b="1" i="1">
                        <a:solidFill>
                          <a:srgbClr val="FF0000"/>
                        </a:solidFill>
                        <a:latin typeface="Cambria Math" panose="02040503050406030204" pitchFamily="18" charset="0"/>
                      </a:rPr>
                      <m:t>≥</m:t>
                    </m:r>
                    <m:r>
                      <a:rPr lang="en-US" altLang="ja-JP" sz="2000" b="1" i="1" smtClean="0">
                        <a:solidFill>
                          <a:srgbClr val="FF0000"/>
                        </a:solidFill>
                        <a:latin typeface="Cambria Math" panose="02040503050406030204" pitchFamily="18" charset="0"/>
                      </a:rPr>
                      <m:t>𝟒</m:t>
                    </m:r>
                    <m:r>
                      <a:rPr lang="ja-JP" altLang="en-US"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を正規パターンとする．</a:t>
                </a:r>
                <a:endParaRPr lang="en-US" altLang="ja-JP" sz="2000" dirty="0">
                  <a:solidFill>
                    <a:schemeClr val="tx1"/>
                  </a:solidFill>
                </a:endParaRPr>
              </a:p>
              <a:p>
                <a:pPr marL="0" lvl="0" indent="0" defTabSz="914400">
                  <a:spcBef>
                    <a:spcPts val="0"/>
                  </a:spcBef>
                  <a:buNone/>
                </a:pPr>
                <a:r>
                  <a:rPr lang="ja-JP" altLang="en-US" sz="2000" dirty="0"/>
                  <a:t>正規パターンの有限集合</a:t>
                </a:r>
                <a14:m>
                  <m:oMath xmlns:m="http://schemas.openxmlformats.org/officeDocument/2006/math">
                    <m:r>
                      <a:rPr lang="en-US" altLang="ja-JP" sz="2000" i="1">
                        <a:latin typeface="Cambria Math" panose="02040503050406030204" pitchFamily="18" charset="0"/>
                      </a:rPr>
                      <m:t>𝐷</m:t>
                    </m:r>
                    <m:r>
                      <a:rPr lang="en-US" altLang="ja-JP" sz="2000" i="1">
                        <a:latin typeface="Cambria Math" panose="02040503050406030204" pitchFamily="18" charset="0"/>
                      </a:rPr>
                      <m:t>=</m:t>
                    </m:r>
                    <m:d>
                      <m:dPr>
                        <m:begChr m:val="{"/>
                        <m:endChr m:val="}"/>
                        <m:ctrlPr>
                          <a:rPr lang="en-US" altLang="ja-JP" sz="2000" b="1" i="1" smtClean="0">
                            <a:solidFill>
                              <a:srgbClr val="FF0000"/>
                            </a:solidFill>
                            <a:latin typeface="Cambria Math" panose="02040503050406030204" pitchFamily="18" charset="0"/>
                          </a:rPr>
                        </m:ctrlPr>
                      </m:dPr>
                      <m:e>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𝒂</m:t>
                            </m:r>
                          </m:e>
                          <m:sub>
                            <m:r>
                              <a:rPr lang="en-US" altLang="ja-JP" sz="2000" b="1" i="1">
                                <a:solidFill>
                                  <a:srgbClr val="FF0000"/>
                                </a:solidFill>
                                <a:latin typeface="Cambria Math" panose="02040503050406030204" pitchFamily="18" charset="0"/>
                              </a:rPr>
                              <m:t>𝟏</m:t>
                            </m:r>
                          </m:sub>
                        </m:sSub>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𝒃</m:t>
                            </m:r>
                          </m:e>
                          <m:sub>
                            <m:r>
                              <a:rPr lang="en-US" altLang="ja-JP" sz="2000" b="1" i="1">
                                <a:solidFill>
                                  <a:srgbClr val="FF0000"/>
                                </a:solidFill>
                                <a:latin typeface="Cambria Math" panose="02040503050406030204" pitchFamily="18" charset="0"/>
                              </a:rPr>
                              <m:t>𝟏</m:t>
                            </m:r>
                          </m:sub>
                        </m:sSub>
                        <m:r>
                          <a:rPr lang="en-US" altLang="ja-JP" sz="2000" b="1" i="1">
                            <a:solidFill>
                              <a:srgbClr val="FF0000"/>
                            </a:solidFill>
                            <a:latin typeface="Cambria Math" panose="02040503050406030204" pitchFamily="18" charset="0"/>
                          </a:rPr>
                          <m:t>, </m:t>
                        </m:r>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𝒂</m:t>
                            </m:r>
                          </m:e>
                          <m:sub>
                            <m:r>
                              <a:rPr lang="en-US" altLang="ja-JP" sz="2000" b="1" i="1">
                                <a:solidFill>
                                  <a:srgbClr val="FF0000"/>
                                </a:solidFill>
                                <a:latin typeface="Cambria Math" panose="02040503050406030204" pitchFamily="18" charset="0"/>
                              </a:rPr>
                              <m:t>𝟐</m:t>
                            </m:r>
                          </m:sub>
                        </m:sSub>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𝒃</m:t>
                            </m:r>
                          </m:e>
                          <m:sub>
                            <m:r>
                              <a:rPr lang="en-US" altLang="ja-JP" sz="2000" b="1" i="1">
                                <a:solidFill>
                                  <a:srgbClr val="FF0000"/>
                                </a:solidFill>
                                <a:latin typeface="Cambria Math" panose="02040503050406030204" pitchFamily="18" charset="0"/>
                              </a:rPr>
                              <m:t>𝟐</m:t>
                            </m:r>
                          </m:sub>
                        </m:sSub>
                        <m:r>
                          <a:rPr lang="en-US" altLang="ja-JP" sz="2000" b="1" i="1">
                            <a:solidFill>
                              <a:srgbClr val="FF0000"/>
                            </a:solidFill>
                            <a:latin typeface="Cambria Math" panose="02040503050406030204" pitchFamily="18" charset="0"/>
                          </a:rPr>
                          <m:t>, </m:t>
                        </m:r>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𝒂</m:t>
                            </m:r>
                          </m:e>
                          <m:sub>
                            <m:r>
                              <a:rPr lang="en-US" altLang="ja-JP" sz="2000" b="1" i="1">
                                <a:solidFill>
                                  <a:srgbClr val="FF0000"/>
                                </a:solidFill>
                                <a:latin typeface="Cambria Math" panose="02040503050406030204" pitchFamily="18" charset="0"/>
                              </a:rPr>
                              <m:t>𝟑</m:t>
                            </m:r>
                          </m:sub>
                        </m:sSub>
                        <m:sSub>
                          <m:sSubPr>
                            <m:ctrlPr>
                              <a:rPr lang="en-US" altLang="ja-JP" sz="2000" b="1" i="1">
                                <a:solidFill>
                                  <a:srgbClr val="FF0000"/>
                                </a:solidFill>
                                <a:latin typeface="Cambria Math" panose="02040503050406030204" pitchFamily="18" charset="0"/>
                              </a:rPr>
                            </m:ctrlPr>
                          </m:sSubPr>
                          <m:e>
                            <m:r>
                              <a:rPr lang="en-US" altLang="ja-JP" sz="2000" b="1" i="1">
                                <a:solidFill>
                                  <a:srgbClr val="FF0000"/>
                                </a:solidFill>
                                <a:latin typeface="Cambria Math" panose="02040503050406030204" pitchFamily="18" charset="0"/>
                              </a:rPr>
                              <m:t>𝒃</m:t>
                            </m:r>
                          </m:e>
                          <m:sub>
                            <m:r>
                              <a:rPr lang="en-US" altLang="ja-JP" sz="2000" b="1" i="1">
                                <a:solidFill>
                                  <a:srgbClr val="FF0000"/>
                                </a:solidFill>
                                <a:latin typeface="Cambria Math" panose="02040503050406030204" pitchFamily="18" charset="0"/>
                              </a:rPr>
                              <m:t>𝟑</m:t>
                            </m:r>
                          </m:sub>
                        </m:sSub>
                        <m:r>
                          <a:rPr lang="en-US" altLang="ja-JP" sz="2000" b="1" i="1" smtClean="0">
                            <a:solidFill>
                              <a:srgbClr val="FF0000"/>
                            </a:solidFill>
                            <a:latin typeface="Cambria Math" panose="02040503050406030204" pitchFamily="18" charset="0"/>
                          </a:rPr>
                          <m:t>,</m:t>
                        </m:r>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𝒂</m:t>
                            </m:r>
                          </m:e>
                          <m:sub>
                            <m:r>
                              <a:rPr lang="en-US" altLang="ja-JP" sz="2000" b="1" i="1" smtClean="0">
                                <a:solidFill>
                                  <a:srgbClr val="FF0000"/>
                                </a:solidFill>
                                <a:latin typeface="Cambria Math" panose="02040503050406030204" pitchFamily="18" charset="0"/>
                              </a:rPr>
                              <m:t>𝟒</m:t>
                            </m:r>
                          </m:sub>
                        </m:sSub>
                        <m:sSub>
                          <m:sSubPr>
                            <m:ctrlPr>
                              <a:rPr lang="en-US" altLang="ja-JP" sz="2000" b="1" i="1" smtClean="0">
                                <a:solidFill>
                                  <a:srgbClr val="FF0000"/>
                                </a:solidFill>
                                <a:latin typeface="Cambria Math" panose="02040503050406030204" pitchFamily="18" charset="0"/>
                              </a:rPr>
                            </m:ctrlPr>
                          </m:sSubPr>
                          <m:e>
                            <m:r>
                              <a:rPr lang="en-US" altLang="ja-JP" sz="2000" b="1" i="1" smtClean="0">
                                <a:solidFill>
                                  <a:srgbClr val="FF0000"/>
                                </a:solidFill>
                                <a:latin typeface="Cambria Math" panose="02040503050406030204" pitchFamily="18" charset="0"/>
                              </a:rPr>
                              <m:t>𝒃</m:t>
                            </m:r>
                          </m:e>
                          <m:sub>
                            <m:r>
                              <a:rPr lang="en-US" altLang="ja-JP" sz="2000" b="1" i="1" smtClean="0">
                                <a:solidFill>
                                  <a:srgbClr val="FF0000"/>
                                </a:solidFill>
                                <a:latin typeface="Cambria Math" panose="02040503050406030204" pitchFamily="18" charset="0"/>
                              </a:rPr>
                              <m:t>𝟒</m:t>
                            </m:r>
                          </m:sub>
                        </m:sSub>
                      </m:e>
                    </m:d>
                    <m:r>
                      <a:rPr lang="en-US" altLang="ja-JP" sz="2000" b="1" i="1">
                        <a:solidFill>
                          <a:srgbClr val="FF0000"/>
                        </a:solidFill>
                        <a:latin typeface="Cambria Math" panose="02040503050406030204" pitchFamily="18" charset="0"/>
                      </a:rPr>
                      <m:t> </m:t>
                    </m:r>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m:t>
                    </m:r>
                    <m:r>
                      <a:rPr lang="en-US" altLang="ja-JP" sz="2000" i="1">
                        <a:latin typeface="Cambria Math" panose="02040503050406030204" pitchFamily="18" charset="0"/>
                      </a:rPr>
                      <m:t>𝑗</m:t>
                    </m:r>
                  </m:oMath>
                </a14:m>
                <a:r>
                  <a:rPr lang="ja-JP" altLang="en-US" sz="2000" dirty="0"/>
                  <a:t>に対して，</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𝑗</m:t>
                        </m:r>
                      </m:sub>
                    </m:sSub>
                    <m:r>
                      <a:rPr lang="en-US" altLang="ja-JP" sz="2000" i="1">
                        <a:latin typeface="Cambria Math" panose="02040503050406030204" pitchFamily="18" charset="0"/>
                      </a:rPr>
                      <m:t> </m:t>
                    </m:r>
                  </m:oMath>
                </a14:m>
                <a:r>
                  <a:rPr lang="ja-JP" altLang="en-US" sz="2000" dirty="0"/>
                  <a:t>かつ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𝑗</m:t>
                        </m:r>
                      </m:sub>
                    </m:sSub>
                  </m:oMath>
                </a14:m>
                <a:r>
                  <a:rPr lang="en-US" altLang="ja-JP" sz="2000" dirty="0"/>
                  <a:t>)</a:t>
                </a:r>
                <a:r>
                  <a:rPr lang="ja-JP" altLang="en-US" sz="2000" dirty="0"/>
                  <a:t>で表される</a:t>
                </a:r>
                <a:r>
                  <a:rPr lang="ja-JP" altLang="en-US" sz="2000" dirty="0">
                    <a:solidFill>
                      <a:schemeClr val="tx1"/>
                    </a:solidFill>
                  </a:rPr>
                  <a:t>とき，任意の</a:t>
                </a:r>
                <a14:m>
                  <m:oMath xmlns:m="http://schemas.openxmlformats.org/officeDocument/2006/math">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𝐷</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 </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𝑟</m:t>
                        </m:r>
                        <m:r>
                          <a:rPr lang="en-US" altLang="ja-JP" sz="2000" i="1">
                            <a:solidFill>
                              <a:schemeClr val="tx1"/>
                            </a:solidFill>
                            <a:latin typeface="Cambria Math" panose="02040503050406030204" pitchFamily="18" charset="0"/>
                          </a:rPr>
                          <m:t> </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r>
                      <a:rPr lang="ja-JP" altLang="en-US" sz="2000" i="1">
                        <a:solidFill>
                          <a:schemeClr val="tx1"/>
                        </a:solidFill>
                        <a:latin typeface="Cambria Math" panose="02040503050406030204" pitchFamily="18" charset="0"/>
                      </a:rPr>
                      <m:t>ならば</m:t>
                    </m:r>
                  </m:oMath>
                </a14:m>
                <a:r>
                  <a:rPr lang="ja-JP" altLang="en-US" sz="2000" dirty="0">
                    <a:solidFill>
                      <a:schemeClr val="tx1"/>
                    </a:solidFill>
                  </a:rPr>
                  <a:t>，</a:t>
                </a:r>
                <a14:m>
                  <m:oMath xmlns:m="http://schemas.openxmlformats.org/officeDocument/2006/math">
                    <m:r>
                      <a:rPr lang="en-US" altLang="ja-JP" sz="2000" i="1" dirty="0">
                        <a:solidFill>
                          <a:schemeClr val="tx1"/>
                        </a:solidFill>
                        <a:latin typeface="Cambria Math" panose="02040503050406030204" pitchFamily="18" charset="0"/>
                      </a:rPr>
                      <m:t>𝑝</m:t>
                    </m:r>
                    <m:d>
                      <m:dPr>
                        <m:begChr m:val="{"/>
                        <m:endChr m:val="}"/>
                        <m:ctrlPr>
                          <a:rPr lang="en-US" altLang="ja-JP" sz="2000" i="1" dirty="0">
                            <a:solidFill>
                              <a:schemeClr val="tx1"/>
                            </a:solidFill>
                            <a:latin typeface="Cambria Math" panose="02040503050406030204" pitchFamily="18" charset="0"/>
                          </a:rPr>
                        </m:ctrlPr>
                      </m:dPr>
                      <m:e>
                        <m:r>
                          <a:rPr lang="en-US" altLang="ja-JP" sz="2000" i="1" dirty="0">
                            <a:solidFill>
                              <a:schemeClr val="tx1"/>
                            </a:solidFill>
                            <a:latin typeface="Cambria Math" panose="02040503050406030204" pitchFamily="18" charset="0"/>
                          </a:rPr>
                          <m:t>𝑥</m:t>
                        </m:r>
                        <m:r>
                          <a:rPr lang="en-US" altLang="ja-JP" sz="2000" i="1" dirty="0">
                            <a:solidFill>
                              <a:schemeClr val="tx1"/>
                            </a:solidFill>
                            <a:latin typeface="Cambria Math" panose="02040503050406030204" pitchFamily="18" charset="0"/>
                          </a:rPr>
                          <m:t>≔</m:t>
                        </m:r>
                        <m:r>
                          <a:rPr lang="en-US" altLang="ja-JP" sz="2000" i="1" dirty="0">
                            <a:solidFill>
                              <a:schemeClr val="tx1"/>
                            </a:solidFill>
                            <a:latin typeface="Cambria Math" panose="02040503050406030204" pitchFamily="18" charset="0"/>
                          </a:rPr>
                          <m:t>𝑥𝑦</m:t>
                        </m:r>
                      </m:e>
                    </m:d>
                    <m:r>
                      <a:rPr lang="en-US" altLang="ja-JP" sz="2000" i="1" dirty="0">
                        <a:solidFill>
                          <a:schemeClr val="tx1"/>
                        </a:solidFill>
                        <a:latin typeface="Cambria Math" panose="02040503050406030204" pitchFamily="18" charset="0"/>
                      </a:rPr>
                      <m:t>    </m:t>
                    </m:r>
                    <m:r>
                      <a:rPr lang="en-US" altLang="ja-JP" sz="2000" i="1" dirty="0">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dirty="0">
                  <a:solidFill>
                    <a:srgbClr val="2A2E33"/>
                  </a:solidFill>
                </a:endParaRPr>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CC61376-1C99-4E5A-A882-4C448E74D052}"/>
                  </a:ext>
                </a:extLst>
              </p:cNvPr>
              <p:cNvSpPr>
                <a:spLocks noGrp="1" noRot="1" noChangeAspect="1" noMove="1" noResize="1" noEditPoints="1" noAdjustHandles="1" noChangeArrowheads="1" noChangeShapeType="1" noTextEdit="1"/>
              </p:cNvSpPr>
              <p:nvPr>
                <p:ph idx="1"/>
              </p:nvPr>
            </p:nvSpPr>
            <p:spPr>
              <a:blipFill>
                <a:blip r:embed="rId3"/>
                <a:stretch>
                  <a:fillRect l="-1653" t="-112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C2B3A70C-15D5-4689-A974-85F9CF475DD9}"/>
              </a:ext>
            </a:extLst>
          </p:cNvPr>
          <p:cNvPicPr>
            <a:picLocks noChangeAspect="1"/>
          </p:cNvPicPr>
          <p:nvPr/>
        </p:nvPicPr>
        <p:blipFill>
          <a:blip r:embed="rId4"/>
          <a:stretch>
            <a:fillRect/>
          </a:stretch>
        </p:blipFill>
        <p:spPr>
          <a:xfrm>
            <a:off x="5186792" y="1806567"/>
            <a:ext cx="828092" cy="427577"/>
          </a:xfrm>
          <a:prstGeom prst="rect">
            <a:avLst/>
          </a:prstGeom>
        </p:spPr>
      </p:pic>
      <p:pic>
        <p:nvPicPr>
          <p:cNvPr id="5" name="図 4">
            <a:extLst>
              <a:ext uri="{FF2B5EF4-FFF2-40B4-BE49-F238E27FC236}">
                <a16:creationId xmlns:a16="http://schemas.microsoft.com/office/drawing/2014/main" id="{60B09779-2847-49E1-B021-4CD6CFF927CA}"/>
              </a:ext>
            </a:extLst>
          </p:cNvPr>
          <p:cNvPicPr>
            <a:picLocks noChangeAspect="1"/>
          </p:cNvPicPr>
          <p:nvPr/>
        </p:nvPicPr>
        <p:blipFill>
          <a:blip r:embed="rId4"/>
          <a:stretch>
            <a:fillRect/>
          </a:stretch>
        </p:blipFill>
        <p:spPr>
          <a:xfrm>
            <a:off x="7702396" y="1797975"/>
            <a:ext cx="828092" cy="427577"/>
          </a:xfrm>
          <a:prstGeom prst="rect">
            <a:avLst/>
          </a:prstGeom>
        </p:spPr>
      </p:pic>
      <p:sp>
        <p:nvSpPr>
          <p:cNvPr id="6" name="スライド番号プレースホルダー 5">
            <a:extLst>
              <a:ext uri="{FF2B5EF4-FFF2-40B4-BE49-F238E27FC236}">
                <a16:creationId xmlns:a16="http://schemas.microsoft.com/office/drawing/2014/main" id="{745530C7-0723-4B92-AE26-1F60225B7261}"/>
              </a:ext>
            </a:extLst>
          </p:cNvPr>
          <p:cNvSpPr>
            <a:spLocks noGrp="1"/>
          </p:cNvSpPr>
          <p:nvPr>
            <p:ph type="sldNum" sz="quarter" idx="12"/>
          </p:nvPr>
        </p:nvSpPr>
        <p:spPr/>
        <p:txBody>
          <a:bodyPr/>
          <a:lstStyle/>
          <a:p>
            <a:fld id="{F570F3E5-FDBB-4464-A890-BAA1FABE4FEA}" type="slidenum">
              <a:rPr kumimoji="1" lang="ja-JP" altLang="en-US" smtClean="0"/>
              <a:t>17</a:t>
            </a:fld>
            <a:endParaRPr kumimoji="1" lang="ja-JP" altLang="en-US"/>
          </a:p>
        </p:txBody>
      </p:sp>
      <p:sp>
        <p:nvSpPr>
          <p:cNvPr id="14" name="矢印: 右 13">
            <a:extLst>
              <a:ext uri="{FF2B5EF4-FFF2-40B4-BE49-F238E27FC236}">
                <a16:creationId xmlns:a16="http://schemas.microsoft.com/office/drawing/2014/main" id="{10C5C97E-A6A6-419B-9457-767D14AA17FB}"/>
              </a:ext>
            </a:extLst>
          </p:cNvPr>
          <p:cNvSpPr/>
          <p:nvPr/>
        </p:nvSpPr>
        <p:spPr>
          <a:xfrm rot="5400000">
            <a:off x="5825969" y="3529144"/>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AutoShape 3">
            <a:extLst>
              <a:ext uri="{FF2B5EF4-FFF2-40B4-BE49-F238E27FC236}">
                <a16:creationId xmlns:a16="http://schemas.microsoft.com/office/drawing/2014/main" id="{B8F24CC4-503E-4CA9-974C-59110781B778}"/>
              </a:ext>
            </a:extLst>
          </p:cNvPr>
          <p:cNvSpPr>
            <a:spLocks noChangeArrowheads="1"/>
          </p:cNvSpPr>
          <p:nvPr/>
        </p:nvSpPr>
        <p:spPr bwMode="auto">
          <a:xfrm>
            <a:off x="481013" y="6448690"/>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in Proc. ALT’98,, LNAI 1501, pp.220-233, (1998).</a:t>
            </a:r>
          </a:p>
        </p:txBody>
      </p:sp>
      <p:pic>
        <p:nvPicPr>
          <p:cNvPr id="10" name="図 9">
            <a:extLst>
              <a:ext uri="{FF2B5EF4-FFF2-40B4-BE49-F238E27FC236}">
                <a16:creationId xmlns:a16="http://schemas.microsoft.com/office/drawing/2014/main" id="{EFA53CBD-EA0E-40B8-97AC-482EEEA38AA9}"/>
              </a:ext>
            </a:extLst>
          </p:cNvPr>
          <p:cNvPicPr>
            <a:picLocks noChangeAspect="1"/>
          </p:cNvPicPr>
          <p:nvPr/>
        </p:nvPicPr>
        <p:blipFill>
          <a:blip r:embed="rId4"/>
          <a:stretch>
            <a:fillRect/>
          </a:stretch>
        </p:blipFill>
        <p:spPr>
          <a:xfrm>
            <a:off x="4943872" y="5377687"/>
            <a:ext cx="828092" cy="427577"/>
          </a:xfrm>
          <a:prstGeom prst="rect">
            <a:avLst/>
          </a:prstGeom>
        </p:spPr>
      </p:pic>
      <p:pic>
        <p:nvPicPr>
          <p:cNvPr id="11" name="図 10">
            <a:extLst>
              <a:ext uri="{FF2B5EF4-FFF2-40B4-BE49-F238E27FC236}">
                <a16:creationId xmlns:a16="http://schemas.microsoft.com/office/drawing/2014/main" id="{DC0F1433-86D5-428A-81C3-773A67B1BE3B}"/>
              </a:ext>
            </a:extLst>
          </p:cNvPr>
          <p:cNvPicPr>
            <a:picLocks noChangeAspect="1"/>
          </p:cNvPicPr>
          <p:nvPr/>
        </p:nvPicPr>
        <p:blipFill>
          <a:blip r:embed="rId4"/>
          <a:stretch>
            <a:fillRect/>
          </a:stretch>
        </p:blipFill>
        <p:spPr>
          <a:xfrm>
            <a:off x="7464152" y="5377687"/>
            <a:ext cx="828092" cy="427577"/>
          </a:xfrm>
          <a:prstGeom prst="rect">
            <a:avLst/>
          </a:prstGeom>
        </p:spPr>
      </p:pic>
    </p:spTree>
    <p:extLst>
      <p:ext uri="{BB962C8B-B14F-4D97-AF65-F5344CB8AC3E}">
        <p14:creationId xmlns:p14="http://schemas.microsoft.com/office/powerpoint/2010/main" val="142547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lang="ja-JP" altLang="en-US" dirty="0"/>
              <a:t>補題</a:t>
            </a:r>
            <a:r>
              <a:rPr lang="en-US" altLang="ja-JP" dirty="0"/>
              <a:t>16</a:t>
            </a:r>
            <a:r>
              <a:rPr lang="ja-JP" altLang="en-US" dirty="0"/>
              <a:t>の反例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lstStyle/>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16[2]</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r>
                      <a:rPr lang="en-US" altLang="ja-JP" sz="2000" i="1">
                        <a:solidFill>
                          <a:srgbClr val="2A2E33"/>
                        </a:solidFill>
                        <a:latin typeface="Cambria Math" panose="02040503050406030204" pitchFamily="18" charset="0"/>
                      </a:rPr>
                      <m:t>≥3,  </m:t>
                    </m:r>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を正規パターンとする．</a:t>
                </a:r>
                <a:endParaRPr lang="en-US" altLang="ja-JP" sz="2000" dirty="0">
                  <a:solidFill>
                    <a:srgbClr val="2A2E33"/>
                  </a:solidFill>
                </a:endParaRPr>
              </a:p>
              <a:p>
                <a:pPr marL="0" lvl="0" indent="0" defTabSz="914400">
                  <a:spcBef>
                    <a:spcPts val="0"/>
                  </a:spcBef>
                  <a:buNone/>
                </a:pPr>
                <a:r>
                  <a:rPr lang="ja-JP" altLang="en-US" sz="2000" dirty="0">
                    <a:solidFill>
                      <a:srgbClr val="2A2E33"/>
                    </a:solidFill>
                  </a:rPr>
                  <a:t>このとき，全ての</a:t>
                </a:r>
                <a14:m>
                  <m:oMath xmlns:m="http://schemas.openxmlformats.org/officeDocument/2006/math">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 </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r>
                      <a:rPr lang="ja-JP" altLang="en-US" sz="2000" i="1">
                        <a:solidFill>
                          <a:srgbClr val="2A2E33"/>
                        </a:solidFill>
                        <a:latin typeface="Cambria Math" panose="02040503050406030204" pitchFamily="18" charset="0"/>
                      </a:rPr>
                      <m:t>ならば</m:t>
                    </m:r>
                  </m:oMath>
                </a14:m>
                <a:r>
                  <a:rPr lang="ja-JP" altLang="en-US" sz="2000" dirty="0">
                    <a:solidFill>
                      <a:srgbClr val="2A2E33"/>
                    </a:solidFill>
                  </a:rPr>
                  <a:t>，</a:t>
                </a:r>
                <a14:m>
                  <m:oMath xmlns:m="http://schemas.openxmlformats.org/officeDocument/2006/math">
                    <m:r>
                      <a:rPr lang="en-US" altLang="ja-JP" sz="2000" i="1" dirty="0">
                        <a:solidFill>
                          <a:srgbClr val="2A2E33"/>
                        </a:solidFill>
                        <a:latin typeface="Cambria Math" panose="02040503050406030204" pitchFamily="18" charset="0"/>
                      </a:rPr>
                      <m:t>𝑝</m:t>
                    </m:r>
                    <m:r>
                      <a:rPr lang="en-US" altLang="ja-JP" sz="2000" b="0" i="1" dirty="0" smtClean="0">
                        <a:solidFill>
                          <a:srgbClr val="2A2E33"/>
                        </a:solidFill>
                        <a:latin typeface="Cambria Math" panose="02040503050406030204" pitchFamily="18" charset="0"/>
                      </a:rPr>
                      <m:t> </m:t>
                    </m:r>
                    <m:r>
                      <a:rPr lang="en-US" altLang="ja-JP" sz="2000" i="1" dirty="0">
                        <a:solidFill>
                          <a:srgbClr val="2A2E33"/>
                        </a:solidFill>
                        <a:latin typeface="Cambria Math" panose="02040503050406030204" pitchFamily="18" charset="0"/>
                      </a:rPr>
                      <m:t>    </m:t>
                    </m:r>
                    <m:r>
                      <a:rPr lang="en-US" altLang="ja-JP" sz="2000" i="1" dirty="0">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lvl="0" indent="0" defTabSz="914400">
                  <a:spcBef>
                    <a:spcPts val="0"/>
                  </a:spcBef>
                  <a:buNone/>
                </a:pPr>
                <a14:m>
                  <m:oMath xmlns:m="http://schemas.openxmlformats.org/officeDocument/2006/math">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は以下のいずれかである．</a:t>
                </a:r>
                <a:endParaRPr lang="en-US" altLang="ja-JP" sz="2000" dirty="0">
                  <a:solidFill>
                    <a:srgbClr val="2A2E33"/>
                  </a:solidFill>
                </a:endParaRPr>
              </a:p>
              <a:p>
                <a:pPr marL="0" lvl="0" indent="0" defTabSz="914400">
                  <a:spcBef>
                    <a:spcPts val="0"/>
                  </a:spcBef>
                  <a:buNone/>
                </a:pPr>
                <a14:m>
                  <m:oMath xmlns:m="http://schemas.openxmlformats.org/officeDocument/2006/math">
                    <m:d>
                      <m:dPr>
                        <m:ctrlPr>
                          <a:rPr lang="en-US" altLang="ja-JP" sz="2000" i="1" smtClean="0">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𝑖</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𝑐𝑦</m:t>
                    </m:r>
                    <m:r>
                      <a:rPr lang="en-US" altLang="ja-JP" sz="2000" i="1">
                        <a:solidFill>
                          <a:schemeClr val="accent2"/>
                        </a:solidFill>
                        <a:latin typeface="Cambria Math" panose="02040503050406030204" pitchFamily="18" charset="0"/>
                      </a:rPr>
                      <m:t>}</m:t>
                    </m:r>
                  </m:oMath>
                </a14:m>
                <a:r>
                  <a:rPr lang="en-US" altLang="ja-JP" sz="2000" dirty="0">
                    <a:solidFill>
                      <a:schemeClr val="accent2"/>
                    </a:solidFill>
                  </a:rPr>
                  <a:t>,</a:t>
                </a:r>
                <a:r>
                  <a:rPr lang="ja-JP" altLang="en-US" sz="2000" dirty="0">
                    <a:solidFill>
                      <a:schemeClr val="accent2"/>
                    </a:solidFill>
                  </a:rPr>
                  <a:t> または</a:t>
                </a:r>
                <a:r>
                  <a:rPr lang="en-US" altLang="ja-JP" sz="2000" dirty="0">
                    <a:solidFill>
                      <a:schemeClr val="accent2"/>
                    </a:solidFill>
                  </a:rPr>
                  <a:t>, </a:t>
                </a:r>
                <a14:m>
                  <m:oMath xmlns:m="http://schemas.openxmlformats.org/officeDocument/2006/math">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d>
                      <m:dPr>
                        <m:begChr m:val="{"/>
                        <m:endChr m:val="}"/>
                        <m:ctrlPr>
                          <a:rPr lang="en-US" altLang="ja-JP" sz="2000" i="1">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𝑦𝑐</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m:t>
                    </m:r>
                  </m:oMath>
                </a14:m>
                <a:r>
                  <a:rPr lang="en-US" altLang="ja-JP" sz="2000" dirty="0">
                    <a:solidFill>
                      <a:schemeClr val="accent2"/>
                    </a:solidFill>
                  </a:rPr>
                  <a:t>, </a:t>
                </a:r>
              </a:p>
              <a:p>
                <a:pPr marL="0" lvl="0" indent="0" defTabSz="914400">
                  <a:spcBef>
                    <a:spcPts val="0"/>
                  </a:spcBef>
                  <a:buNone/>
                </a:pP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m:t>
                        </m:r>
                      </m:e>
                    </m:d>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𝑏𝑦</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𝑐𝑦</m:t>
                        </m:r>
                      </m:e>
                    </m:d>
                    <m:r>
                      <a:rPr lang="en-US" altLang="ja-JP" sz="2000" i="1">
                        <a:solidFill>
                          <a:srgbClr val="2A2E33"/>
                        </a:solidFill>
                        <a:latin typeface="Cambria Math" panose="02040503050406030204" pitchFamily="18" charset="0"/>
                      </a:rPr>
                      <m:t>,</m:t>
                    </m:r>
                    <m:r>
                      <m:rPr>
                        <m:nor/>
                      </m:rPr>
                      <a:rPr lang="ja-JP" altLang="en-US" sz="2000" dirty="0">
                        <a:solidFill>
                          <a:srgbClr val="2A2E33"/>
                        </a:solidFill>
                      </a:rPr>
                      <m:t> または</m:t>
                    </m:r>
                    <m:r>
                      <a:rPr lang="en-US" altLang="ja-JP" sz="2000" i="1" dirty="0">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𝑦𝑏</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𝑦𝑐</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𝑐</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a:t>
                </a:r>
                <a:r>
                  <a:rPr lang="en-US" altLang="ja-JP" sz="2000" dirty="0">
                    <a:solidFill>
                      <a:srgbClr val="2A2E33"/>
                    </a:solidFill>
                  </a:rPr>
                  <a:t> </a:t>
                </a:r>
              </a:p>
            </p:txBody>
          </p:sp>
        </mc:Choice>
        <mc:Fallback xmlns="">
          <p:sp>
            <p:nvSpPr>
              <p:cNvPr id="3" name="コンテンツ プレースホルダー 2">
                <a:extLst>
                  <a:ext uri="{FF2B5EF4-FFF2-40B4-BE49-F238E27FC236}">
                    <a16:creationId xmlns:a16="http://schemas.microsoft.com/office/drawing/2014/main" id="{BCC61376-1C99-4E5A-A882-4C448E74D052}"/>
                  </a:ext>
                </a:extLst>
              </p:cNvPr>
              <p:cNvSpPr>
                <a:spLocks noGrp="1" noRot="1" noChangeAspect="1" noMove="1" noResize="1" noEditPoints="1" noAdjustHandles="1" noChangeArrowheads="1" noChangeShapeType="1" noTextEdit="1"/>
              </p:cNvSpPr>
              <p:nvPr>
                <p:ph idx="1"/>
              </p:nvPr>
            </p:nvSpPr>
            <p:spPr>
              <a:blipFill>
                <a:blip r:embed="rId3"/>
                <a:stretch>
                  <a:fillRect l="-1653" t="-1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D99B55D-3AE5-4458-8765-CBCC1E401FF7}"/>
                  </a:ext>
                </a:extLst>
              </p:cNvPr>
              <p:cNvSpPr txBox="1"/>
              <p:nvPr/>
            </p:nvSpPr>
            <p:spPr>
              <a:xfrm>
                <a:off x="504550" y="4432511"/>
                <a:ext cx="5184576" cy="565861"/>
              </a:xfrm>
              <a:prstGeom prst="rect">
                <a:avLst/>
              </a:prstGeom>
              <a:noFill/>
            </p:spPr>
            <p:txBody>
              <a:bodyPr wrap="square" rtlCol="0">
                <a:spAutoFit/>
              </a:bodyPr>
              <a:lstStyle/>
              <a:p>
                <a:pPr algn="r">
                  <a:lnSpc>
                    <a:spcPct val="120000"/>
                  </a:lnSpc>
                </a:pPr>
                <a14:m>
                  <m:oMath xmlns:m="http://schemas.openxmlformats.org/officeDocument/2006/math">
                    <m:r>
                      <a:rPr lang="en-US" altLang="ja-JP" sz="2800" i="1" smtClean="0">
                        <a:latin typeface="Cambria Math" panose="02040503050406030204" pitchFamily="18" charset="0"/>
                      </a:rPr>
                      <m:t>𝑝</m:t>
                    </m:r>
                    <m:r>
                      <a:rPr lang="en-US" altLang="ja-JP" sz="2800" i="1" smtClean="0">
                        <a:latin typeface="Cambria Math" panose="02040503050406030204" pitchFamily="18" charset="0"/>
                      </a:rPr>
                      <m:t>=</m:t>
                    </m:r>
                    <m:r>
                      <a:rPr lang="en-US" altLang="ja-JP" sz="2800" i="1" smtClean="0">
                        <a:latin typeface="Cambria Math" panose="02040503050406030204" pitchFamily="18" charset="0"/>
                      </a:rPr>
                      <m:t>𝑑𝑎</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𝑥</m:t>
                        </m:r>
                      </m:e>
                      <m:sup>
                        <m:r>
                          <a:rPr lang="en-US" altLang="ja-JP" sz="2800" i="1">
                            <a:latin typeface="Cambria Math" panose="02040503050406030204" pitchFamily="18" charset="0"/>
                          </a:rPr>
                          <m:t>′</m:t>
                        </m:r>
                      </m:sup>
                    </m:sSup>
                    <m:r>
                      <a:rPr lang="en-US" altLang="ja-JP" sz="2800" i="1">
                        <a:latin typeface="Cambria Math" panose="02040503050406030204" pitchFamily="18" charset="0"/>
                      </a:rPr>
                      <m:t>𝑏𝑑</m:t>
                    </m:r>
                    <m:r>
                      <a:rPr lang="en-US" altLang="ja-JP" sz="2800" i="1">
                        <a:latin typeface="Cambria Math" panose="02040503050406030204" pitchFamily="18" charset="0"/>
                      </a:rPr>
                      <m:t>, </m:t>
                    </m:r>
                    <m:r>
                      <a:rPr lang="en-US" altLang="ja-JP" sz="2800" i="1">
                        <a:latin typeface="Cambria Math" panose="02040503050406030204" pitchFamily="18" charset="0"/>
                      </a:rPr>
                      <m:t>𝑞</m:t>
                    </m:r>
                    <m:r>
                      <a:rPr lang="en-US" altLang="ja-JP" sz="2800" i="1">
                        <a:latin typeface="Cambria Math" panose="02040503050406030204" pitchFamily="18" charset="0"/>
                      </a:rPr>
                      <m:t>=</m:t>
                    </m:r>
                    <m:r>
                      <a:rPr lang="en-US" altLang="ja-JP" sz="2800" i="1">
                        <a:latin typeface="Cambria Math" panose="02040503050406030204" pitchFamily="18" charset="0"/>
                      </a:rPr>
                      <m:t>𝑥𝑎𝑏𝑦</m:t>
                    </m:r>
                    <m:r>
                      <a:rPr lang="en-US" altLang="ja-JP" sz="2800" i="1">
                        <a:latin typeface="Cambria Math" panose="02040503050406030204" pitchFamily="18" charset="0"/>
                      </a:rPr>
                      <m:t> </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𝑏</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𝑐</m:t>
                        </m:r>
                      </m:e>
                    </m:d>
                    <m:r>
                      <a:rPr lang="en-US" altLang="ja-JP" sz="2800" b="0" i="1" smtClean="0">
                        <a:latin typeface="Cambria Math" panose="02040503050406030204" pitchFamily="18" charset="0"/>
                      </a:rPr>
                      <m:t>.</m:t>
                    </m:r>
                  </m:oMath>
                </a14:m>
                <a:r>
                  <a:rPr lang="en-US" altLang="ja-JP" sz="2800" dirty="0"/>
                  <a:t> </a:t>
                </a:r>
              </a:p>
            </p:txBody>
          </p:sp>
        </mc:Choice>
        <mc:Fallback xmlns="">
          <p:sp>
            <p:nvSpPr>
              <p:cNvPr id="7" name="テキスト ボックス 6">
                <a:extLst>
                  <a:ext uri="{FF2B5EF4-FFF2-40B4-BE49-F238E27FC236}">
                    <a16:creationId xmlns:a16="http://schemas.microsoft.com/office/drawing/2014/main" id="{AD99B55D-3AE5-4458-8765-CBCC1E401FF7}"/>
                  </a:ext>
                </a:extLst>
              </p:cNvPr>
              <p:cNvSpPr txBox="1">
                <a:spLocks noRot="1" noChangeAspect="1" noMove="1" noResize="1" noEditPoints="1" noAdjustHandles="1" noChangeArrowheads="1" noChangeShapeType="1" noTextEdit="1"/>
              </p:cNvSpPr>
              <p:nvPr/>
            </p:nvSpPr>
            <p:spPr>
              <a:xfrm>
                <a:off x="504550" y="4432511"/>
                <a:ext cx="5184576" cy="56586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AF34125-ED96-432F-9B4C-5BBEE9E5B364}"/>
                  </a:ext>
                </a:extLst>
              </p:cNvPr>
              <p:cNvSpPr/>
              <p:nvPr/>
            </p:nvSpPr>
            <p:spPr>
              <a:xfrm>
                <a:off x="487166" y="3363721"/>
                <a:ext cx="1569789" cy="506485"/>
              </a:xfrm>
              <a:prstGeom prst="rect">
                <a:avLst/>
              </a:prstGeom>
            </p:spPr>
            <p:txBody>
              <a:bodyPr wrap="square">
                <a:spAutoFit/>
              </a:bodyPr>
              <a:lstStyle/>
              <a:p>
                <a:pPr lvl="0">
                  <a:lnSpc>
                    <a:spcPct val="120000"/>
                  </a:lnSpc>
                </a:pPr>
                <a14:m>
                  <m:oMath xmlns:m="http://schemas.openxmlformats.org/officeDocument/2006/math">
                    <m:r>
                      <a:rPr lang="en-US" altLang="ja-JP" sz="2400" i="1">
                        <a:solidFill>
                          <a:srgbClr val="2A2E33"/>
                        </a:solidFill>
                        <a:latin typeface="Cambria Math" panose="02040503050406030204" pitchFamily="18" charset="0"/>
                        <a:ea typeface="+mj-ea"/>
                      </a:rPr>
                      <m:t>(</m:t>
                    </m:r>
                    <m:r>
                      <a:rPr lang="en-US" altLang="ja-JP" sz="2400" i="1">
                        <a:solidFill>
                          <a:srgbClr val="2A2E33"/>
                        </a:solidFill>
                        <a:latin typeface="Cambria Math" panose="02040503050406030204" pitchFamily="18" charset="0"/>
                        <a:ea typeface="+mj-ea"/>
                      </a:rPr>
                      <m:t>𝑖</m:t>
                    </m:r>
                    <m:r>
                      <a:rPr lang="en-US" altLang="ja-JP" sz="2400" i="1">
                        <a:solidFill>
                          <a:srgbClr val="2A2E33"/>
                        </a:solidFill>
                        <a:latin typeface="Cambria Math" panose="02040503050406030204" pitchFamily="18" charset="0"/>
                        <a:ea typeface="+mj-ea"/>
                      </a:rPr>
                      <m:t>)</m:t>
                    </m:r>
                  </m:oMath>
                </a14:m>
                <a:r>
                  <a:rPr lang="ja-JP" altLang="en-US" sz="2400" dirty="0">
                    <a:solidFill>
                      <a:srgbClr val="2A2E33"/>
                    </a:solidFill>
                    <a:latin typeface="+mj-ea"/>
                    <a:ea typeface="+mj-ea"/>
                  </a:rPr>
                  <a:t>の反例</a:t>
                </a:r>
                <a:endParaRPr lang="en-US" altLang="ja-JP" sz="2400" dirty="0">
                  <a:solidFill>
                    <a:srgbClr val="2A2E33"/>
                  </a:solidFill>
                  <a:latin typeface="+mj-ea"/>
                  <a:ea typeface="+mj-ea"/>
                </a:endParaRPr>
              </a:p>
            </p:txBody>
          </p:sp>
        </mc:Choice>
        <mc:Fallback xmlns="">
          <p:sp>
            <p:nvSpPr>
              <p:cNvPr id="9" name="正方形/長方形 8">
                <a:extLst>
                  <a:ext uri="{FF2B5EF4-FFF2-40B4-BE49-F238E27FC236}">
                    <a16:creationId xmlns:a16="http://schemas.microsoft.com/office/drawing/2014/main" id="{9AF34125-ED96-432F-9B4C-5BBEE9E5B364}"/>
                  </a:ext>
                </a:extLst>
              </p:cNvPr>
              <p:cNvSpPr>
                <a:spLocks noRot="1" noChangeAspect="1" noMove="1" noResize="1" noEditPoints="1" noAdjustHandles="1" noChangeArrowheads="1" noChangeShapeType="1" noTextEdit="1"/>
              </p:cNvSpPr>
              <p:nvPr/>
            </p:nvSpPr>
            <p:spPr>
              <a:xfrm>
                <a:off x="487166" y="3363721"/>
                <a:ext cx="1569789" cy="506485"/>
              </a:xfrm>
              <a:prstGeom prst="rect">
                <a:avLst/>
              </a:prstGeom>
              <a:blipFill>
                <a:blip r:embed="rId5"/>
                <a:stretch>
                  <a:fillRect l="-3502" t="-2410" b="-25301"/>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FE15624-9CCD-40F9-A82B-A8FFC0823994}"/>
              </a:ext>
            </a:extLst>
          </p:cNvPr>
          <p:cNvSpPr/>
          <p:nvPr/>
        </p:nvSpPr>
        <p:spPr>
          <a:xfrm>
            <a:off x="481013" y="3356992"/>
            <a:ext cx="11195050" cy="27216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CC4B6E9-8ED8-4260-93DD-2FF20E2BF6D0}"/>
              </a:ext>
            </a:extLst>
          </p:cNvPr>
          <p:cNvPicPr>
            <a:picLocks noChangeAspect="1"/>
          </p:cNvPicPr>
          <p:nvPr/>
        </p:nvPicPr>
        <p:blipFill>
          <a:blip r:embed="rId6"/>
          <a:stretch>
            <a:fillRect/>
          </a:stretch>
        </p:blipFill>
        <p:spPr>
          <a:xfrm>
            <a:off x="5195900" y="1801249"/>
            <a:ext cx="828092" cy="427577"/>
          </a:xfrm>
          <a:prstGeom prst="rect">
            <a:avLst/>
          </a:prstGeom>
        </p:spPr>
      </p:pic>
      <p:pic>
        <p:nvPicPr>
          <p:cNvPr id="12" name="図 11">
            <a:extLst>
              <a:ext uri="{FF2B5EF4-FFF2-40B4-BE49-F238E27FC236}">
                <a16:creationId xmlns:a16="http://schemas.microsoft.com/office/drawing/2014/main" id="{518F1ADF-9534-4231-A162-B74BD914952D}"/>
              </a:ext>
            </a:extLst>
          </p:cNvPr>
          <p:cNvPicPr>
            <a:picLocks noChangeAspect="1"/>
          </p:cNvPicPr>
          <p:nvPr/>
        </p:nvPicPr>
        <p:blipFill>
          <a:blip r:embed="rId6"/>
          <a:stretch>
            <a:fillRect/>
          </a:stretch>
        </p:blipFill>
        <p:spPr>
          <a:xfrm>
            <a:off x="6744072" y="1792657"/>
            <a:ext cx="828092" cy="427577"/>
          </a:xfrm>
          <a:prstGeom prst="rect">
            <a:avLst/>
          </a:prstGeom>
        </p:spPr>
      </p:pic>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4986EFDE-589E-4AFB-ADED-8CDBD16C1102}"/>
                  </a:ext>
                </a:extLst>
              </p:cNvPr>
              <p:cNvSpPr/>
              <p:nvPr/>
            </p:nvSpPr>
            <p:spPr>
              <a:xfrm>
                <a:off x="6946770" y="2294334"/>
                <a:ext cx="3660874" cy="459036"/>
              </a:xfrm>
              <a:prstGeom prst="rect">
                <a:avLst/>
              </a:prstGeom>
            </p:spPr>
            <p:txBody>
              <a:bodyPr wrap="none">
                <a:spAutoFit/>
              </a:bodyPr>
              <a:lstStyle/>
              <a:p>
                <a:pPr lvl="0">
                  <a:lnSpc>
                    <a:spcPct val="150000"/>
                  </a:lnSpc>
                </a:pPr>
                <a:r>
                  <a:rPr lang="ja-JP" altLang="en-US" dirty="0">
                    <a:solidFill>
                      <a:srgbClr val="F04A51"/>
                    </a:solidFill>
                  </a:rPr>
                  <a:t>補題</a:t>
                </a:r>
                <a:r>
                  <a:rPr lang="en-US" altLang="ja-JP" dirty="0">
                    <a:solidFill>
                      <a:srgbClr val="F04A51"/>
                    </a:solidFill>
                  </a:rPr>
                  <a:t>16 </a:t>
                </a:r>
                <a14:m>
                  <m:oMath xmlns:m="http://schemas.openxmlformats.org/officeDocument/2006/math">
                    <m:r>
                      <a:rPr lang="en-US" altLang="ja-JP" i="1">
                        <a:solidFill>
                          <a:srgbClr val="F04A51"/>
                        </a:solidFill>
                        <a:latin typeface="Cambria Math" panose="02040503050406030204" pitchFamily="18" charset="0"/>
                      </a:rPr>
                      <m:t>(</m:t>
                    </m:r>
                    <m:r>
                      <a:rPr lang="en-US" altLang="ja-JP" i="1">
                        <a:solidFill>
                          <a:srgbClr val="F04A51"/>
                        </a:solidFill>
                        <a:latin typeface="Cambria Math" panose="02040503050406030204" pitchFamily="18" charset="0"/>
                      </a:rPr>
                      <m:t>𝑖</m:t>
                    </m:r>
                    <m:r>
                      <a:rPr lang="en-US" altLang="ja-JP" i="1">
                        <a:solidFill>
                          <a:srgbClr val="F04A51"/>
                        </a:solidFill>
                        <a:latin typeface="Cambria Math" panose="02040503050406030204" pitchFamily="18" charset="0"/>
                      </a:rPr>
                      <m:t>)</m:t>
                    </m:r>
                  </m:oMath>
                </a14:m>
                <a:r>
                  <a:rPr lang="ja-JP" altLang="en-US" dirty="0">
                    <a:solidFill>
                      <a:srgbClr val="F04A51"/>
                    </a:solidFill>
                  </a:rPr>
                  <a:t> には反例が存在する．</a:t>
                </a:r>
                <a:endParaRPr lang="en-US" altLang="ja-JP" dirty="0">
                  <a:solidFill>
                    <a:srgbClr val="F04A51"/>
                  </a:solidFill>
                </a:endParaRPr>
              </a:p>
            </p:txBody>
          </p:sp>
        </mc:Choice>
        <mc:Fallback xmlns="">
          <p:sp>
            <p:nvSpPr>
              <p:cNvPr id="13" name="正方形/長方形 12">
                <a:extLst>
                  <a:ext uri="{FF2B5EF4-FFF2-40B4-BE49-F238E27FC236}">
                    <a16:creationId xmlns:a16="http://schemas.microsoft.com/office/drawing/2014/main" id="{4986EFDE-589E-4AFB-ADED-8CDBD16C1102}"/>
                  </a:ext>
                </a:extLst>
              </p:cNvPr>
              <p:cNvSpPr>
                <a:spLocks noRot="1" noChangeAspect="1" noMove="1" noResize="1" noEditPoints="1" noAdjustHandles="1" noChangeArrowheads="1" noChangeShapeType="1" noTextEdit="1"/>
              </p:cNvSpPr>
              <p:nvPr/>
            </p:nvSpPr>
            <p:spPr>
              <a:xfrm>
                <a:off x="6946770" y="2294334"/>
                <a:ext cx="3660874" cy="459036"/>
              </a:xfrm>
              <a:prstGeom prst="rect">
                <a:avLst/>
              </a:prstGeom>
              <a:blipFill>
                <a:blip r:embed="rId7"/>
                <a:stretch>
                  <a:fillRect l="-1500" b="-19737"/>
                </a:stretch>
              </a:blipFill>
            </p:spPr>
            <p:txBody>
              <a:bodyPr/>
              <a:lstStyle/>
              <a:p>
                <a:r>
                  <a:rPr lang="ja-JP" altLang="en-US">
                    <a:noFill/>
                  </a:rPr>
                  <a:t> </a:t>
                </a:r>
              </a:p>
            </p:txBody>
          </p:sp>
        </mc:Fallback>
      </mc:AlternateContent>
      <p:sp>
        <p:nvSpPr>
          <p:cNvPr id="14" name="吹き出し: 四角形 13">
            <a:extLst>
              <a:ext uri="{FF2B5EF4-FFF2-40B4-BE49-F238E27FC236}">
                <a16:creationId xmlns:a16="http://schemas.microsoft.com/office/drawing/2014/main" id="{632E574E-DDA1-45A2-BE37-CD661EB36DB6}"/>
              </a:ext>
            </a:extLst>
          </p:cNvPr>
          <p:cNvSpPr/>
          <p:nvPr/>
        </p:nvSpPr>
        <p:spPr>
          <a:xfrm>
            <a:off x="6924092" y="2206711"/>
            <a:ext cx="3550513" cy="718233"/>
          </a:xfrm>
          <a:prstGeom prst="wedgeRectCallout">
            <a:avLst>
              <a:gd name="adj1" fmla="val -64622"/>
              <a:gd name="adj2" fmla="val 257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0E7CBDFA-81DF-451E-88C1-77119244A67A}"/>
              </a:ext>
            </a:extLst>
          </p:cNvPr>
          <p:cNvPicPr>
            <a:picLocks noChangeAspect="1"/>
          </p:cNvPicPr>
          <p:nvPr/>
        </p:nvPicPr>
        <p:blipFill>
          <a:blip r:embed="rId8"/>
          <a:stretch>
            <a:fillRect/>
          </a:stretch>
        </p:blipFill>
        <p:spPr>
          <a:xfrm>
            <a:off x="7536160" y="3537012"/>
            <a:ext cx="2937647" cy="2388693"/>
          </a:xfrm>
          <a:prstGeom prst="rect">
            <a:avLst/>
          </a:prstGeom>
        </p:spPr>
      </p:pic>
      <p:sp>
        <p:nvSpPr>
          <p:cNvPr id="4" name="スライド番号プレースホルダー 3">
            <a:extLst>
              <a:ext uri="{FF2B5EF4-FFF2-40B4-BE49-F238E27FC236}">
                <a16:creationId xmlns:a16="http://schemas.microsoft.com/office/drawing/2014/main" id="{CE2803D8-EDD7-4CC6-9ADB-CD6C0CD773B6}"/>
              </a:ext>
            </a:extLst>
          </p:cNvPr>
          <p:cNvSpPr>
            <a:spLocks noGrp="1"/>
          </p:cNvSpPr>
          <p:nvPr>
            <p:ph type="sldNum" sz="quarter" idx="12"/>
          </p:nvPr>
        </p:nvSpPr>
        <p:spPr/>
        <p:txBody>
          <a:bodyPr/>
          <a:lstStyle/>
          <a:p>
            <a:fld id="{F570F3E5-FDBB-4464-A890-BAA1FABE4FEA}" type="slidenum">
              <a:rPr kumimoji="1" lang="ja-JP" altLang="en-US" smtClean="0"/>
              <a:t>18</a:t>
            </a:fld>
            <a:endParaRPr kumimoji="1" lang="ja-JP" altLang="en-US"/>
          </a:p>
        </p:txBody>
      </p:sp>
      <p:sp>
        <p:nvSpPr>
          <p:cNvPr id="17" name="AutoShape 3">
            <a:extLst>
              <a:ext uri="{FF2B5EF4-FFF2-40B4-BE49-F238E27FC236}">
                <a16:creationId xmlns:a16="http://schemas.microsoft.com/office/drawing/2014/main" id="{55702CC2-36AE-44D1-B78F-7F7105AC9AC8}"/>
              </a:ext>
            </a:extLst>
          </p:cNvPr>
          <p:cNvSpPr>
            <a:spLocks noChangeArrowheads="1"/>
          </p:cNvSpPr>
          <p:nvPr/>
        </p:nvSpPr>
        <p:spPr bwMode="auto">
          <a:xfrm>
            <a:off x="481013" y="6448690"/>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in Proc. ALT’98,, LNAI 1501, pp.220-233, (1998).</a:t>
            </a:r>
          </a:p>
        </p:txBody>
      </p:sp>
    </p:spTree>
    <p:extLst>
      <p:ext uri="{BB962C8B-B14F-4D97-AF65-F5344CB8AC3E}">
        <p14:creationId xmlns:p14="http://schemas.microsoft.com/office/powerpoint/2010/main" val="26876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C54595F-A5DD-444A-B8C2-F3D84B6AEDC9}"/>
              </a:ext>
            </a:extLst>
          </p:cNvPr>
          <p:cNvPicPr>
            <a:picLocks noChangeAspect="1"/>
          </p:cNvPicPr>
          <p:nvPr/>
        </p:nvPicPr>
        <p:blipFill>
          <a:blip r:embed="rId4"/>
          <a:stretch>
            <a:fillRect/>
          </a:stretch>
        </p:blipFill>
        <p:spPr>
          <a:xfrm>
            <a:off x="19623" y="2186835"/>
            <a:ext cx="7400551" cy="3979934"/>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4[</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𝟑</m:t>
                    </m:r>
                  </m:oMath>
                </a14:m>
                <a:r>
                  <a:rPr lang="ja-JP" altLang="en-US" sz="2000" dirty="0">
                    <a:solidFill>
                      <a:srgbClr val="2A2E33"/>
                    </a:solidFill>
                  </a:rPr>
                  <a:t>とし，</a:t>
                </a:r>
                <a14:m>
                  <m:oMath xmlns:m="http://schemas.openxmlformats.org/officeDocument/2006/math">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𝟏</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は包含に関してコンパクト性を持つ．</a:t>
                </a: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5"/>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B491ED4A-706D-4D4A-9A5A-76A6BB6E612C}"/>
              </a:ext>
            </a:extLst>
          </p:cNvPr>
          <p:cNvSpPr>
            <a:spLocks noGrp="1"/>
          </p:cNvSpPr>
          <p:nvPr>
            <p:ph type="sldNum" sz="quarter" idx="12"/>
          </p:nvPr>
        </p:nvSpPr>
        <p:spPr/>
        <p:txBody>
          <a:bodyPr/>
          <a:lstStyle/>
          <a:p>
            <a:fld id="{F570F3E5-FDBB-4464-A890-BAA1FABE4FEA}"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D1783104-0EE4-4719-95EE-2C3863A74386}"/>
                  </a:ext>
                </a:extLst>
              </p:cNvPr>
              <p:cNvSpPr/>
              <p:nvPr/>
            </p:nvSpPr>
            <p:spPr>
              <a:xfrm>
                <a:off x="3099529" y="6305425"/>
                <a:ext cx="6005042" cy="366319"/>
              </a:xfrm>
              <a:prstGeom prst="rect">
                <a:avLst/>
              </a:prstGeom>
            </p:spPr>
            <p:txBody>
              <a:bodyPr wrap="none">
                <a:spAutoFit/>
              </a:bodyPr>
              <a:lstStyle/>
              <a:p>
                <a:pPr>
                  <a:lnSpc>
                    <a:spcPct val="120000"/>
                  </a:lnSpc>
                </a:pP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8" name="正方形/長方形 7">
                <a:extLst>
                  <a:ext uri="{FF2B5EF4-FFF2-40B4-BE49-F238E27FC236}">
                    <a16:creationId xmlns:a16="http://schemas.microsoft.com/office/drawing/2014/main" id="{D1783104-0EE4-4719-95EE-2C3863A74386}"/>
                  </a:ext>
                </a:extLst>
              </p:cNvPr>
              <p:cNvSpPr>
                <a:spLocks noRot="1" noChangeAspect="1" noMove="1" noResize="1" noEditPoints="1" noAdjustHandles="1" noChangeArrowheads="1" noChangeShapeType="1" noTextEdit="1"/>
              </p:cNvSpPr>
              <p:nvPr/>
            </p:nvSpPr>
            <p:spPr>
              <a:xfrm>
                <a:off x="3099529" y="6305425"/>
                <a:ext cx="6005042" cy="366319"/>
              </a:xfrm>
              <a:prstGeom prst="rect">
                <a:avLst/>
              </a:prstGeom>
              <a:blipFill>
                <a:blip r:embed="rId6"/>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231132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E077975-C9D0-462C-BF1F-D8C154F28B22}"/>
              </a:ext>
            </a:extLst>
          </p:cNvPr>
          <p:cNvSpPr txBox="1"/>
          <p:nvPr/>
        </p:nvSpPr>
        <p:spPr>
          <a:xfrm>
            <a:off x="3683732" y="514417"/>
            <a:ext cx="2492990" cy="646331"/>
          </a:xfrm>
          <a:prstGeom prst="rect">
            <a:avLst/>
          </a:prstGeom>
          <a:noFill/>
        </p:spPr>
        <p:txBody>
          <a:bodyPr wrap="none" rtlCol="0">
            <a:spAutoFit/>
          </a:bodyPr>
          <a:lstStyle/>
          <a:p>
            <a:r>
              <a:rPr lang="ja-JP" altLang="en-US" sz="3600" dirty="0">
                <a:latin typeface="+mj-ea"/>
                <a:ea typeface="+mj-ea"/>
              </a:rPr>
              <a:t>発表の流れ</a:t>
            </a:r>
            <a:endParaRPr kumimoji="1" lang="ja-JP" altLang="en-US" sz="3600" dirty="0">
              <a:latin typeface="+mj-ea"/>
              <a:ea typeface="+mj-ea"/>
            </a:endParaRPr>
          </a:p>
        </p:txBody>
      </p:sp>
      <p:graphicFrame>
        <p:nvGraphicFramePr>
          <p:cNvPr id="7" name="Group 55">
            <a:extLst>
              <a:ext uri="{FF2B5EF4-FFF2-40B4-BE49-F238E27FC236}">
                <a16:creationId xmlns:a16="http://schemas.microsoft.com/office/drawing/2014/main" id="{68C10164-D0CA-496D-A350-04052E966B30}"/>
              </a:ext>
            </a:extLst>
          </p:cNvPr>
          <p:cNvGraphicFramePr>
            <a:graphicFrameLocks noGrp="1"/>
          </p:cNvGraphicFramePr>
          <p:nvPr>
            <p:extLst>
              <p:ext uri="{D42A27DB-BD31-4B8C-83A1-F6EECF244321}">
                <p14:modId xmlns:p14="http://schemas.microsoft.com/office/powerpoint/2010/main" val="2019433588"/>
              </p:ext>
            </p:extLst>
          </p:nvPr>
        </p:nvGraphicFramePr>
        <p:xfrm>
          <a:off x="1811524" y="1569390"/>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srgbClr val="002060"/>
                          </a:solidFill>
                          <a:effectLst/>
                          <a:uLnTx/>
                          <a:uFillTx/>
                          <a:latin typeface="+mn-ea"/>
                          <a:ea typeface="+mn-ea"/>
                          <a:cs typeface="メイリオ" pitchFamily="50" charset="-128"/>
                        </a:rPr>
                        <a:t>1</a:t>
                      </a:r>
                      <a:endPar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1" i="0" u="none" strike="noStrike" kern="1200" cap="none" spc="0" normalizeH="0" baseline="0" noProof="0" dirty="0">
                          <a:ln>
                            <a:noFill/>
                          </a:ln>
                          <a:solidFill>
                            <a:srgbClr val="002060"/>
                          </a:solidFill>
                          <a:effectLst/>
                          <a:uLnTx/>
                          <a:uFillTx/>
                          <a:latin typeface="+mn-ea"/>
                          <a:ea typeface="+mn-ea"/>
                          <a:cs typeface="メイリオ" pitchFamily="50" charset="-128"/>
                        </a:rPr>
                        <a:t>背景と目的</a:t>
                      </a:r>
                      <a:endParaRPr kumimoji="1" lang="en-US" altLang="ja-JP" sz="36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47AB1DA4-A487-45C4-A3CE-A23A923896CD}"/>
              </a:ext>
            </a:extLst>
          </p:cNvPr>
          <p:cNvGraphicFramePr>
            <a:graphicFrameLocks noGrp="1"/>
          </p:cNvGraphicFramePr>
          <p:nvPr>
            <p:extLst>
              <p:ext uri="{D42A27DB-BD31-4B8C-83A1-F6EECF244321}">
                <p14:modId xmlns:p14="http://schemas.microsoft.com/office/powerpoint/2010/main" val="1343857791"/>
              </p:ext>
            </p:extLst>
          </p:nvPr>
        </p:nvGraphicFramePr>
        <p:xfrm>
          <a:off x="1811524" y="2567749"/>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2</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準備</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5">
            <a:extLst>
              <a:ext uri="{FF2B5EF4-FFF2-40B4-BE49-F238E27FC236}">
                <a16:creationId xmlns:a16="http://schemas.microsoft.com/office/drawing/2014/main" id="{6D76F035-F004-4AC1-9614-CF2F47B6E775}"/>
              </a:ext>
            </a:extLst>
          </p:cNvPr>
          <p:cNvGraphicFramePr>
            <a:graphicFrameLocks noGrp="1"/>
          </p:cNvGraphicFramePr>
          <p:nvPr>
            <p:extLst>
              <p:ext uri="{D42A27DB-BD31-4B8C-83A1-F6EECF244321}">
                <p14:modId xmlns:p14="http://schemas.microsoft.com/office/powerpoint/2010/main" val="618261887"/>
              </p:ext>
            </p:extLst>
          </p:nvPr>
        </p:nvGraphicFramePr>
        <p:xfrm>
          <a:off x="1667508" y="3511457"/>
          <a:ext cx="7308812" cy="670560"/>
        </p:xfrm>
        <a:graphic>
          <a:graphicData uri="http://schemas.openxmlformats.org/drawingml/2006/table">
            <a:tbl>
              <a:tblPr/>
              <a:tblGrid>
                <a:gridCol w="704847">
                  <a:extLst>
                    <a:ext uri="{9D8B030D-6E8A-4147-A177-3AD203B41FA5}">
                      <a16:colId xmlns:a16="http://schemas.microsoft.com/office/drawing/2014/main" val="20000"/>
                    </a:ext>
                  </a:extLst>
                </a:gridCol>
                <a:gridCol w="6603965">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rPr>
                        <a:t> </a:t>
                      </a: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3</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dirty="0">
                          <a:solidFill>
                            <a:schemeClr val="tx1"/>
                          </a:solidFill>
                          <a:latin typeface="+mn-ea"/>
                          <a:ea typeface="+mn-ea"/>
                        </a:rPr>
                        <a:t>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F98678CF-3504-4EAC-9042-8050E1259B7B}"/>
              </a:ext>
            </a:extLst>
          </p:cNvPr>
          <p:cNvGraphicFramePr>
            <a:graphicFrameLocks noGrp="1"/>
          </p:cNvGraphicFramePr>
          <p:nvPr>
            <p:extLst>
              <p:ext uri="{D42A27DB-BD31-4B8C-83A1-F6EECF244321}">
                <p14:modId xmlns:p14="http://schemas.microsoft.com/office/powerpoint/2010/main" val="1189981465"/>
              </p:ext>
            </p:extLst>
          </p:nvPr>
        </p:nvGraphicFramePr>
        <p:xfrm>
          <a:off x="1739516" y="4401108"/>
          <a:ext cx="9613068" cy="670560"/>
        </p:xfrm>
        <a:graphic>
          <a:graphicData uri="http://schemas.openxmlformats.org/drawingml/2006/table">
            <a:tbl>
              <a:tblPr/>
              <a:tblGrid>
                <a:gridCol w="612068">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4</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i="0" u="none" strike="noStrike" kern="1200" cap="none" spc="0" normalizeH="0" baseline="0" noProof="0" dirty="0">
                          <a:ln>
                            <a:noFill/>
                          </a:ln>
                          <a:solidFill>
                            <a:schemeClr val="tx1"/>
                          </a:solidFill>
                          <a:effectLst/>
                          <a:uLnTx/>
                          <a:uFillTx/>
                          <a:latin typeface="+mn-ea"/>
                          <a:ea typeface="+mn-ea"/>
                          <a:cs typeface="メイリオ" pitchFamily="50" charset="-128"/>
                        </a:rPr>
                        <a:t>非隣接変数正規パターン集合のコンパクト性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C0334BC6-A84F-450A-B985-546DC33CDA74}"/>
              </a:ext>
            </a:extLst>
          </p:cNvPr>
          <p:cNvGraphicFramePr>
            <a:graphicFrameLocks noGrp="1"/>
          </p:cNvGraphicFramePr>
          <p:nvPr>
            <p:extLst>
              <p:ext uri="{D42A27DB-BD31-4B8C-83A1-F6EECF244321}">
                <p14:modId xmlns:p14="http://schemas.microsoft.com/office/powerpoint/2010/main" val="2142447943"/>
              </p:ext>
            </p:extLst>
          </p:nvPr>
        </p:nvGraphicFramePr>
        <p:xfrm>
          <a:off x="1811524" y="5443171"/>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5</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まとめ</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536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3[</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𝟑</m:t>
                    </m:r>
                    <m:r>
                      <a:rPr lang="en-US" altLang="ja-JP" sz="2000" b="0" i="1">
                        <a:solidFill>
                          <a:srgbClr val="2A2E33"/>
                        </a:solidFill>
                        <a:latin typeface="Cambria Math" panose="02040503050406030204" pitchFamily="18" charset="0"/>
                      </a:rPr>
                      <m:t>,  </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𝟏</m:t>
                    </m:r>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𝑃</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m:t>
                        </m:r>
                      </m:sup>
                    </m:sSup>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𝑄</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𝑘</m:t>
                        </m:r>
                      </m:sup>
                    </m:sSup>
                  </m:oMath>
                </a14:m>
                <a:r>
                  <a:rPr lang="ja-JP" altLang="en-US" sz="2000" dirty="0">
                    <a:solidFill>
                      <a:srgbClr val="2A2E33"/>
                    </a:solidFill>
                  </a:rPr>
                  <a:t>とする．このとき，次の</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m:t>
                        </m:r>
                      </m:e>
                    </m:d>
                    <m:r>
                      <a:rPr lang="en-US" altLang="ja-JP" sz="2000" b="0" i="1">
                        <a:solidFill>
                          <a:srgbClr val="2A2E33"/>
                        </a:solidFill>
                        <a:latin typeface="Cambria Math" panose="02040503050406030204" pitchFamily="18" charset="0"/>
                      </a:rPr>
                      <m:t>,</m:t>
                    </m:r>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𝑖𝑖</m:t>
                        </m:r>
                      </m:e>
                    </m:d>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𝑖𝑖𝑖</m:t>
                    </m:r>
                    <m:r>
                      <a:rPr lang="en-US" altLang="ja-JP" sz="2000" b="0" i="1">
                        <a:solidFill>
                          <a:srgbClr val="2A2E33"/>
                        </a:solidFill>
                        <a:latin typeface="Cambria Math" panose="02040503050406030204" pitchFamily="18" charset="0"/>
                      </a:rPr>
                      <m:t>)</m:t>
                    </m:r>
                  </m:oMath>
                </a14:m>
                <a:r>
                  <a:rPr lang="ja-JP" altLang="en-US" sz="2000" dirty="0">
                    <a:solidFill>
                      <a:srgbClr val="2A2E33"/>
                    </a:solidFill>
                  </a:rPr>
                  <a:t>は同値である．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oMath>
                  </m:oMathPara>
                </a14:m>
                <a:endParaRPr lang="en-US" altLang="ja-JP" dirty="0">
                  <a:solidFill>
                    <a:schemeClr val="tx1"/>
                  </a:solidFill>
                  <a:latin typeface="+mj-ea"/>
                  <a:ea typeface="+mj-ea"/>
                </a:endParaRPr>
              </a:p>
              <a:p>
                <a:pPr marL="0" indent="0">
                  <a:buClr>
                    <a:srgbClr val="002060"/>
                  </a:buClr>
                  <a:buNone/>
                </a:pPr>
                <a:r>
                  <a:rPr lang="ja-JP" altLang="en-US" dirty="0">
                    <a:solidFill>
                      <a:srgbClr val="2A2E33"/>
                    </a:solidFill>
                    <a:latin typeface="+mj-ea"/>
                  </a:rPr>
                  <a:t>定理</a:t>
                </a:r>
                <a:r>
                  <a:rPr lang="en-US" altLang="ja-JP" dirty="0">
                    <a:solidFill>
                      <a:srgbClr val="2A2E33"/>
                    </a:solidFill>
                    <a:latin typeface="+mj-ea"/>
                  </a:rPr>
                  <a:t>3[</a:t>
                </a:r>
                <a:r>
                  <a:rPr lang="ja-JP" altLang="en-US" dirty="0">
                    <a:solidFill>
                      <a:srgbClr val="2A2E33"/>
                    </a:solidFill>
                    <a:latin typeface="+mj-ea"/>
                  </a:rPr>
                  <a:t>本研究</a:t>
                </a:r>
                <a:r>
                  <a:rPr lang="en-US" altLang="ja-JP" dirty="0">
                    <a:solidFill>
                      <a:srgbClr val="2A2E33"/>
                    </a:solidFill>
                    <a:latin typeface="+mj-ea"/>
                  </a:rPr>
                  <a:t>]</a:t>
                </a:r>
                <a:r>
                  <a:rPr lang="en-US" altLang="ja-JP" dirty="0">
                    <a:solidFill>
                      <a:srgbClr val="2A2E33"/>
                    </a:solidFill>
                  </a:rPr>
                  <a:t>. </a:t>
                </a:r>
              </a:p>
              <a:p>
                <a:pPr marL="0" indent="0">
                  <a:buClr>
                    <a:srgbClr val="002060"/>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9F23913D-1FDB-4CA8-83D7-B0C863F17D3C}"/>
              </a:ext>
            </a:extLst>
          </p:cNvPr>
          <p:cNvSpPr txBox="1"/>
          <p:nvPr/>
        </p:nvSpPr>
        <p:spPr>
          <a:xfrm>
            <a:off x="481013" y="2744714"/>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この定理が示していること）</a:t>
            </a:r>
          </a:p>
        </p:txBody>
      </p:sp>
      <p:sp>
        <p:nvSpPr>
          <p:cNvPr id="5" name="正方形/長方形 4">
            <a:extLst>
              <a:ext uri="{FF2B5EF4-FFF2-40B4-BE49-F238E27FC236}">
                <a16:creationId xmlns:a16="http://schemas.microsoft.com/office/drawing/2014/main" id="{A01D47D2-64C8-4763-B07C-CDC6180275FF}"/>
              </a:ext>
            </a:extLst>
          </p:cNvPr>
          <p:cNvSpPr/>
          <p:nvPr/>
        </p:nvSpPr>
        <p:spPr>
          <a:xfrm>
            <a:off x="481013" y="2744714"/>
            <a:ext cx="11195050" cy="3276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D717831-1E63-466B-BA0D-62D902EAFD35}"/>
                  </a:ext>
                </a:extLst>
              </p:cNvPr>
              <p:cNvSpPr/>
              <p:nvPr/>
            </p:nvSpPr>
            <p:spPr>
              <a:xfrm>
                <a:off x="6420036" y="5229200"/>
                <a:ext cx="5143780" cy="411779"/>
              </a:xfrm>
              <a:prstGeom prst="rect">
                <a:avLst/>
              </a:prstGeom>
            </p:spPr>
            <p:txBody>
              <a:bodyPr wrap="none">
                <a:spAutoFit/>
              </a:bodyPr>
              <a:lstStyle/>
              <a:p>
                <a:r>
                  <a:rPr lang="ja-JP" altLang="en-US" sz="2000" b="1" dirty="0">
                    <a:solidFill>
                      <a:srgbClr val="2A2E33"/>
                    </a:solidFill>
                  </a:rPr>
                  <a:t> </a:t>
                </a:r>
                <a14:m>
                  <m:oMath xmlns:m="http://schemas.openxmlformats.org/officeDocument/2006/math">
                    <m:r>
                      <a:rPr lang="en-US" altLang="ja-JP" sz="2000" b="1" i="1">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e>
                      <m:sup>
                        <m:r>
                          <a:rPr lang="en-US" altLang="ja-JP" sz="2000" b="1" i="1">
                            <a:solidFill>
                              <a:srgbClr val="2A2E33"/>
                            </a:solidFill>
                            <a:latin typeface="Cambria Math" panose="02040503050406030204" pitchFamily="18" charset="0"/>
                          </a:rPr>
                          <m:t>𝒌</m:t>
                        </m:r>
                      </m:sup>
                    </m:sSup>
                  </m:oMath>
                </a14:m>
                <a:r>
                  <a:rPr lang="ja-JP" altLang="en-US" sz="2000" b="1" dirty="0"/>
                  <a:t>が包含に関してコンパクト性を持つ．</a:t>
                </a:r>
              </a:p>
            </p:txBody>
          </p:sp>
        </mc:Choice>
        <mc:Fallback xmlns="">
          <p:sp>
            <p:nvSpPr>
              <p:cNvPr id="11" name="正方形/長方形 10">
                <a:extLst>
                  <a:ext uri="{FF2B5EF4-FFF2-40B4-BE49-F238E27FC236}">
                    <a16:creationId xmlns:a16="http://schemas.microsoft.com/office/drawing/2014/main" id="{CD717831-1E63-466B-BA0D-62D902EAFD35}"/>
                  </a:ext>
                </a:extLst>
              </p:cNvPr>
              <p:cNvSpPr>
                <a:spLocks noRot="1" noChangeAspect="1" noMove="1" noResize="1" noEditPoints="1" noAdjustHandles="1" noChangeArrowheads="1" noChangeShapeType="1" noTextEdit="1"/>
              </p:cNvSpPr>
              <p:nvPr/>
            </p:nvSpPr>
            <p:spPr>
              <a:xfrm>
                <a:off x="6420036" y="5229200"/>
                <a:ext cx="5143780" cy="411779"/>
              </a:xfrm>
              <a:prstGeom prst="rect">
                <a:avLst/>
              </a:prstGeom>
              <a:blipFill>
                <a:blip r:embed="rId5"/>
                <a:stretch>
                  <a:fillRect t="-5970" r="-711" b="-268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8810EE1-681C-4C43-9515-B338CC0311E4}"/>
                  </a:ext>
                </a:extLst>
              </p:cNvPr>
              <p:cNvSpPr/>
              <p:nvPr/>
            </p:nvSpPr>
            <p:spPr>
              <a:xfrm>
                <a:off x="947428" y="3356992"/>
                <a:ext cx="4716932"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2</m:t>
                        </m:r>
                      </m:sub>
                    </m:sSub>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endParaRPr lang="ja-JP" altLang="en-US" sz="2000" dirty="0"/>
              </a:p>
            </p:txBody>
          </p:sp>
        </mc:Choice>
        <mc:Fallback xmlns="">
          <p:sp>
            <p:nvSpPr>
              <p:cNvPr id="14" name="正方形/長方形 13">
                <a:extLst>
                  <a:ext uri="{FF2B5EF4-FFF2-40B4-BE49-F238E27FC236}">
                    <a16:creationId xmlns:a16="http://schemas.microsoft.com/office/drawing/2014/main" id="{58810EE1-681C-4C43-9515-B338CC0311E4}"/>
                  </a:ext>
                </a:extLst>
              </p:cNvPr>
              <p:cNvSpPr>
                <a:spLocks noRot="1" noChangeAspect="1" noMove="1" noResize="1" noEditPoints="1" noAdjustHandles="1" noChangeArrowheads="1" noChangeShapeType="1" noTextEdit="1"/>
              </p:cNvSpPr>
              <p:nvPr/>
            </p:nvSpPr>
            <p:spPr>
              <a:xfrm>
                <a:off x="947428" y="3356992"/>
                <a:ext cx="4716932" cy="400110"/>
              </a:xfrm>
              <a:prstGeom prst="rect">
                <a:avLst/>
              </a:prstGeom>
              <a:blipFill>
                <a:blip r:embed="rId6"/>
                <a:stretch>
                  <a:fillRect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913A01D-F97C-4186-9205-83D87AE52A33}"/>
                  </a:ext>
                </a:extLst>
              </p:cNvPr>
              <p:cNvSpPr/>
              <p:nvPr/>
            </p:nvSpPr>
            <p:spPr>
              <a:xfrm>
                <a:off x="515937" y="5229200"/>
                <a:ext cx="5728299" cy="411779"/>
              </a:xfrm>
              <a:prstGeom prst="rect">
                <a:avLst/>
              </a:prstGeom>
            </p:spPr>
            <p:txBody>
              <a:bodyPr wrap="none">
                <a:spAutoFit/>
              </a:bodyPr>
              <a:lstStyle/>
              <a:p>
                <a:r>
                  <a:rPr lang="en-US" altLang="ja-JP" sz="2000" b="1" dirty="0"/>
                  <a:t> </a:t>
                </a:r>
                <a14:m>
                  <m:oMath xmlns:m="http://schemas.openxmlformats.org/officeDocument/2006/math">
                    <m:sSub>
                      <m:sSubPr>
                        <m:ctrlPr>
                          <a:rPr lang="en-US" altLang="ja-JP" sz="2000" b="1" i="1" dirty="0" smtClean="0">
                            <a:latin typeface="Cambria Math" panose="02040503050406030204" pitchFamily="18" charset="0"/>
                          </a:rPr>
                        </m:ctrlPr>
                      </m:sSubPr>
                      <m:e>
                        <m:r>
                          <a:rPr lang="en-US" altLang="ja-JP" sz="2000" b="1" i="1" dirty="0">
                            <a:latin typeface="Cambria Math" panose="02040503050406030204" pitchFamily="18" charset="0"/>
                          </a:rPr>
                          <m:t>𝑺</m:t>
                        </m:r>
                      </m:e>
                      <m:sub>
                        <m:r>
                          <a:rPr lang="en-US" altLang="ja-JP" sz="2000" b="1" i="1" dirty="0">
                            <a:latin typeface="Cambria Math" panose="02040503050406030204" pitchFamily="18" charset="0"/>
                          </a:rPr>
                          <m:t>𝟐</m:t>
                        </m:r>
                      </m:sub>
                    </m:sSub>
                    <m:r>
                      <a:rPr lang="en-US" altLang="ja-JP" sz="2000" b="1" i="1" dirty="0">
                        <a:latin typeface="Cambria Math" panose="02040503050406030204" pitchFamily="18" charset="0"/>
                      </a:rPr>
                      <m:t>(</m:t>
                    </m:r>
                    <m:r>
                      <a:rPr lang="en-US" altLang="ja-JP" sz="2000" b="1" i="1" dirty="0">
                        <a:latin typeface="Cambria Math" panose="02040503050406030204" pitchFamily="18" charset="0"/>
                      </a:rPr>
                      <m:t>𝑷</m:t>
                    </m:r>
                    <m:r>
                      <a:rPr lang="en-US" altLang="ja-JP" sz="2000" b="1" i="1" dirty="0">
                        <a:latin typeface="Cambria Math" panose="02040503050406030204" pitchFamily="18" charset="0"/>
                      </a:rPr>
                      <m:t>)</m:t>
                    </m:r>
                  </m:oMath>
                </a14:m>
                <a:r>
                  <a:rPr lang="ja-JP" altLang="en-US" sz="2000" b="1" dirty="0">
                    <a:solidFill>
                      <a:srgbClr val="2A2E33"/>
                    </a:solidFill>
                  </a:rPr>
                  <a:t>は</a:t>
                </a:r>
                <a14:m>
                  <m:oMath xmlns:m="http://schemas.openxmlformats.org/officeDocument/2006/math">
                    <m:r>
                      <a:rPr lang="en-US" altLang="ja-JP" sz="2000" b="1" i="1" smtClean="0">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r>
                          <a:rPr lang="ja-JP" altLang="en-US" sz="2000" b="1" i="1" smtClean="0">
                            <a:solidFill>
                              <a:srgbClr val="2A2E33"/>
                            </a:solidFill>
                            <a:latin typeface="Cambria Math" panose="02040503050406030204" pitchFamily="18" charset="0"/>
                          </a:rPr>
                          <m:t>𝓛</m:t>
                        </m:r>
                      </m:e>
                      <m:sup>
                        <m:r>
                          <a:rPr lang="en-US" altLang="ja-JP" sz="2000" b="1" i="1">
                            <a:solidFill>
                              <a:srgbClr val="2A2E33"/>
                            </a:solidFill>
                            <a:latin typeface="Cambria Math" panose="02040503050406030204" pitchFamily="18" charset="0"/>
                          </a:rPr>
                          <m:t>𝒌</m:t>
                        </m:r>
                      </m:sup>
                    </m:sSup>
                  </m:oMath>
                </a14:m>
                <a:r>
                  <a:rPr lang="ja-JP" altLang="en-US" sz="2000" b="1" dirty="0"/>
                  <a:t>における</a:t>
                </a:r>
                <a14:m>
                  <m:oMath xmlns:m="http://schemas.openxmlformats.org/officeDocument/2006/math">
                    <m:r>
                      <a:rPr lang="en-US" altLang="ja-JP" sz="2000" b="1" i="1" smtClean="0">
                        <a:latin typeface="Cambria Math" panose="02040503050406030204" pitchFamily="18" charset="0"/>
                      </a:rPr>
                      <m:t>𝑳</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𝑷</m:t>
                    </m:r>
                    <m:r>
                      <a:rPr lang="en-US" altLang="ja-JP" sz="2000" b="1" i="1" smtClean="0">
                        <a:latin typeface="Cambria Math" panose="02040503050406030204" pitchFamily="18" charset="0"/>
                      </a:rPr>
                      <m:t>)</m:t>
                    </m:r>
                  </m:oMath>
                </a14:m>
                <a:r>
                  <a:rPr lang="ja-JP" altLang="en-US" sz="2000" b="1" dirty="0"/>
                  <a:t>の特徴集合である．</a:t>
                </a:r>
              </a:p>
            </p:txBody>
          </p:sp>
        </mc:Choice>
        <mc:Fallback xmlns="">
          <p:sp>
            <p:nvSpPr>
              <p:cNvPr id="15" name="正方形/長方形 14">
                <a:extLst>
                  <a:ext uri="{FF2B5EF4-FFF2-40B4-BE49-F238E27FC236}">
                    <a16:creationId xmlns:a16="http://schemas.microsoft.com/office/drawing/2014/main" id="{E913A01D-F97C-4186-9205-83D87AE52A33}"/>
                  </a:ext>
                </a:extLst>
              </p:cNvPr>
              <p:cNvSpPr>
                <a:spLocks noRot="1" noChangeAspect="1" noMove="1" noResize="1" noEditPoints="1" noAdjustHandles="1" noChangeArrowheads="1" noChangeShapeType="1" noTextEdit="1"/>
              </p:cNvSpPr>
              <p:nvPr/>
            </p:nvSpPr>
            <p:spPr>
              <a:xfrm>
                <a:off x="515937" y="5229200"/>
                <a:ext cx="5728299" cy="411779"/>
              </a:xfrm>
              <a:prstGeom prst="rect">
                <a:avLst/>
              </a:prstGeom>
              <a:blipFill>
                <a:blip r:embed="rId7"/>
                <a:stretch>
                  <a:fillRect t="-5970" r="-532" b="-26866"/>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09F69833-5C3C-4953-AD5C-B4E16963CFA8}"/>
              </a:ext>
            </a:extLst>
          </p:cNvPr>
          <p:cNvSpPr/>
          <p:nvPr/>
        </p:nvSpPr>
        <p:spPr>
          <a:xfrm rot="5400000">
            <a:off x="3035863" y="42210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25EB23BF-EC3E-4950-855C-3631FC5A8B01}"/>
                  </a:ext>
                </a:extLst>
              </p:cNvPr>
              <p:cNvSpPr/>
              <p:nvPr/>
            </p:nvSpPr>
            <p:spPr>
              <a:xfrm>
                <a:off x="6983802" y="3355383"/>
                <a:ext cx="3986797"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solidFill>
                      <a:srgbClr val="2A2E33"/>
                    </a:solidFill>
                  </a:rPr>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endParaRPr lang="ja-JP" altLang="en-US" sz="2000" dirty="0"/>
              </a:p>
            </p:txBody>
          </p:sp>
        </mc:Choice>
        <mc:Fallback xmlns="">
          <p:sp>
            <p:nvSpPr>
              <p:cNvPr id="18" name="正方形/長方形 17">
                <a:extLst>
                  <a:ext uri="{FF2B5EF4-FFF2-40B4-BE49-F238E27FC236}">
                    <a16:creationId xmlns:a16="http://schemas.microsoft.com/office/drawing/2014/main" id="{25EB23BF-EC3E-4950-855C-3631FC5A8B01}"/>
                  </a:ext>
                </a:extLst>
              </p:cNvPr>
              <p:cNvSpPr>
                <a:spLocks noRot="1" noChangeAspect="1" noMove="1" noResize="1" noEditPoints="1" noAdjustHandles="1" noChangeArrowheads="1" noChangeShapeType="1" noTextEdit="1"/>
              </p:cNvSpPr>
              <p:nvPr/>
            </p:nvSpPr>
            <p:spPr>
              <a:xfrm>
                <a:off x="6983802" y="3355383"/>
                <a:ext cx="3986797"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B7FFB06E-81F9-4457-9646-77C060E3584F}"/>
              </a:ext>
            </a:extLst>
          </p:cNvPr>
          <p:cNvSpPr/>
          <p:nvPr/>
        </p:nvSpPr>
        <p:spPr>
          <a:xfrm>
            <a:off x="628184" y="3394296"/>
            <a:ext cx="5390342" cy="23507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1FFB48-F3AF-4B1E-A192-81087E5034AE}"/>
                  </a:ext>
                </a:extLst>
              </p:cNvPr>
              <p:cNvSpPr/>
              <p:nvPr/>
            </p:nvSpPr>
            <p:spPr>
              <a:xfrm>
                <a:off x="992799" y="3941047"/>
                <a:ext cx="4716932" cy="1144096"/>
              </a:xfrm>
              <a:prstGeom prst="rect">
                <a:avLst/>
              </a:prstGeom>
            </p:spPr>
            <p:txBody>
              <a:bodyPr wrap="square">
                <a:spAutoFit/>
              </a:bodyPr>
              <a:lstStyle/>
              <a:p>
                <a:pP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p>
                      <m:sSupPr>
                        <m:ctrlPr>
                          <a:rPr lang="en-US" altLang="ja-JP" b="1" i="1">
                            <a:solidFill>
                              <a:srgbClr val="2A2E33"/>
                            </a:solidFill>
                            <a:latin typeface="Cambria Math" panose="02040503050406030204" pitchFamily="18" charset="0"/>
                          </a:rPr>
                        </m:ctrlPr>
                      </m:sSupPr>
                      <m:e>
                        <m:r>
                          <a:rPr lang="en-US" altLang="ja-JP" b="1" i="1">
                            <a:solidFill>
                              <a:srgbClr val="2A2E33"/>
                            </a:solidFill>
                            <a:latin typeface="Cambria Math" panose="02040503050406030204" pitchFamily="18" charset="0"/>
                          </a:rPr>
                          <m:t>𝓟</m:t>
                        </m:r>
                      </m:e>
                      <m:sup>
                        <m:r>
                          <a:rPr lang="en-US" altLang="ja-JP" b="1" i="1">
                            <a:solidFill>
                              <a:srgbClr val="2A2E33"/>
                            </a:solidFill>
                            <a:latin typeface="Cambria Math" panose="02040503050406030204" pitchFamily="18" charset="0"/>
                          </a:rPr>
                          <m:t>𝒌</m:t>
                        </m:r>
                      </m:sup>
                    </m:sSup>
                  </m:oMath>
                </a14:m>
                <a:r>
                  <a:rPr lang="ja-JP" altLang="en-US" b="1" dirty="0"/>
                  <a:t>に対して，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4" name="正方形/長方形 3">
                <a:extLst>
                  <a:ext uri="{FF2B5EF4-FFF2-40B4-BE49-F238E27FC236}">
                    <a16:creationId xmlns:a16="http://schemas.microsoft.com/office/drawing/2014/main" id="{B61FFB48-F3AF-4B1E-A192-81087E5034AE}"/>
                  </a:ext>
                </a:extLst>
              </p:cNvPr>
              <p:cNvSpPr>
                <a:spLocks noRot="1" noChangeAspect="1" noMove="1" noResize="1" noEditPoints="1" noAdjustHandles="1" noChangeArrowheads="1" noChangeShapeType="1" noTextEdit="1"/>
              </p:cNvSpPr>
              <p:nvPr/>
            </p:nvSpPr>
            <p:spPr>
              <a:xfrm>
                <a:off x="992799" y="3941047"/>
                <a:ext cx="4716932" cy="1144096"/>
              </a:xfrm>
              <a:prstGeom prst="rect">
                <a:avLst/>
              </a:prstGeom>
              <a:blipFill>
                <a:blip r:embed="rId9"/>
                <a:stretch>
                  <a:fillRect l="-1163" b="-7979"/>
                </a:stretch>
              </a:blipFill>
            </p:spPr>
            <p:txBody>
              <a:bodyPr/>
              <a:lstStyle/>
              <a:p>
                <a:r>
                  <a:rPr lang="ja-JP" altLang="en-US">
                    <a:noFill/>
                  </a:rPr>
                  <a:t> </a:t>
                </a:r>
              </a:p>
            </p:txBody>
          </p:sp>
        </mc:Fallback>
      </mc:AlternateContent>
      <p:sp>
        <p:nvSpPr>
          <p:cNvPr id="21" name="矢印: 右 20">
            <a:extLst>
              <a:ext uri="{FF2B5EF4-FFF2-40B4-BE49-F238E27FC236}">
                <a16:creationId xmlns:a16="http://schemas.microsoft.com/office/drawing/2014/main" id="{1CB43777-885F-4DFA-AB4E-4832A0606D85}"/>
              </a:ext>
            </a:extLst>
          </p:cNvPr>
          <p:cNvSpPr/>
          <p:nvPr/>
        </p:nvSpPr>
        <p:spPr>
          <a:xfrm rot="5400000">
            <a:off x="8696155" y="4221072"/>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8FA35FE1-3248-401D-B76A-93DF6B2BF3F7}"/>
              </a:ext>
            </a:extLst>
          </p:cNvPr>
          <p:cNvSpPr>
            <a:spLocks noGrp="1"/>
          </p:cNvSpPr>
          <p:nvPr>
            <p:ph type="sldNum" sz="quarter" idx="12"/>
          </p:nvPr>
        </p:nvSpPr>
        <p:spPr/>
        <p:txBody>
          <a:bodyPr/>
          <a:lstStyle/>
          <a:p>
            <a:fld id="{F570F3E5-FDBB-4464-A890-BAA1FABE4FEA}" type="slidenum">
              <a:rPr kumimoji="1" lang="ja-JP" altLang="en-US" smtClean="0"/>
              <a:t>20</a:t>
            </a:fld>
            <a:endParaRPr kumimoji="1" lang="ja-JP" altLang="en-US"/>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1601BB95-DB64-43F0-AC36-E070A5F1FA1A}"/>
                  </a:ext>
                </a:extLst>
              </p:cNvPr>
              <p:cNvSpPr/>
              <p:nvPr/>
            </p:nvSpPr>
            <p:spPr>
              <a:xfrm>
                <a:off x="1198374" y="6066845"/>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7" name="正方形/長方形 16">
                <a:extLst>
                  <a:ext uri="{FF2B5EF4-FFF2-40B4-BE49-F238E27FC236}">
                    <a16:creationId xmlns:a16="http://schemas.microsoft.com/office/drawing/2014/main" id="{1601BB95-DB64-43F0-AC36-E070A5F1FA1A}"/>
                  </a:ext>
                </a:extLst>
              </p:cNvPr>
              <p:cNvSpPr>
                <a:spLocks noRot="1" noChangeAspect="1" noMove="1" noResize="1" noEditPoints="1" noAdjustHandles="1" noChangeArrowheads="1" noChangeShapeType="1" noTextEdit="1"/>
              </p:cNvSpPr>
              <p:nvPr/>
            </p:nvSpPr>
            <p:spPr>
              <a:xfrm>
                <a:off x="1198374" y="6066845"/>
                <a:ext cx="9807172" cy="366319"/>
              </a:xfrm>
              <a:prstGeom prst="rect">
                <a:avLst/>
              </a:prstGeom>
              <a:blipFill>
                <a:blip r:embed="rId10"/>
                <a:stretch>
                  <a:fillRect b="-21667"/>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B217B283-0A2A-4C0C-8F6E-77734D7724DC}"/>
              </a:ext>
            </a:extLst>
          </p:cNvPr>
          <p:cNvSpPr/>
          <p:nvPr/>
        </p:nvSpPr>
        <p:spPr>
          <a:xfrm>
            <a:off x="6252516" y="4702608"/>
            <a:ext cx="1963999" cy="499817"/>
          </a:xfrm>
          <a:prstGeom prst="rect">
            <a:avLst/>
          </a:prstGeom>
        </p:spPr>
        <p:txBody>
          <a:bodyPr wrap="none">
            <a:spAutoFit/>
          </a:bodyPr>
          <a:lstStyle/>
          <a:p>
            <a:pPr lvl="0">
              <a:lnSpc>
                <a:spcPct val="150000"/>
              </a:lnSpc>
            </a:pPr>
            <a:r>
              <a:rPr lang="ja-JP" altLang="en-US" sz="2000" dirty="0">
                <a:solidFill>
                  <a:srgbClr val="2A2E33"/>
                </a:solidFill>
                <a:latin typeface="+mj-ea"/>
                <a:ea typeface="+mj-ea"/>
              </a:rPr>
              <a:t>定理</a:t>
            </a:r>
            <a:r>
              <a:rPr lang="en-US" altLang="ja-JP" sz="2000" dirty="0">
                <a:solidFill>
                  <a:srgbClr val="2A2E33"/>
                </a:solidFill>
                <a:latin typeface="+mj-ea"/>
                <a:ea typeface="+mj-ea"/>
              </a:rPr>
              <a:t>4[</a:t>
            </a:r>
            <a:r>
              <a:rPr lang="ja-JP" altLang="en-US" sz="2000" dirty="0">
                <a:solidFill>
                  <a:srgbClr val="2A2E33"/>
                </a:solidFill>
                <a:latin typeface="+mj-ea"/>
                <a:ea typeface="+mj-ea"/>
              </a:rPr>
              <a:t>本研究</a:t>
            </a:r>
            <a:r>
              <a:rPr lang="en-US" altLang="ja-JP" sz="2000" dirty="0">
                <a:solidFill>
                  <a:srgbClr val="2A2E33"/>
                </a:solidFill>
                <a:latin typeface="+mj-ea"/>
                <a:ea typeface="+mj-ea"/>
              </a:rPr>
              <a:t>]. </a:t>
            </a:r>
          </a:p>
        </p:txBody>
      </p:sp>
      <p:sp>
        <p:nvSpPr>
          <p:cNvPr id="20" name="タイトル 1">
            <a:extLst>
              <a:ext uri="{FF2B5EF4-FFF2-40B4-BE49-F238E27FC236}">
                <a16:creationId xmlns:a16="http://schemas.microsoft.com/office/drawing/2014/main" id="{B4C5B025-F8D2-41D8-986A-B298861909F2}"/>
              </a:ext>
            </a:extLst>
          </p:cNvPr>
          <p:cNvSpPr txBox="1">
            <a:spLocks/>
          </p:cNvSpPr>
          <p:nvPr/>
        </p:nvSpPr>
        <p:spPr>
          <a:xfrm>
            <a:off x="631827" y="412753"/>
            <a:ext cx="11431588" cy="539751"/>
          </a:xfrm>
          <a:prstGeom prst="rect">
            <a:avLst/>
          </a:prstGeom>
        </p:spPr>
        <p:txBody>
          <a:bodyPr vert="horz" lIns="0" tIns="72000" rIns="0" bIns="0" rtlCol="0" anchor="ctr">
            <a:noAutofit/>
          </a:bodyPr>
          <a:lstStyle>
            <a:lvl1pPr algn="l" defTabSz="914377" rtl="0" eaLnBrk="1" latinLnBrk="0" hangingPunct="1">
              <a:lnSpc>
                <a:spcPct val="90000"/>
              </a:lnSpc>
              <a:spcBef>
                <a:spcPct val="0"/>
              </a:spcBef>
              <a:buNone/>
              <a:defRPr kumimoji="1" sz="2800" b="0" kern="1200">
                <a:solidFill>
                  <a:schemeClr val="tx1"/>
                </a:solidFill>
                <a:latin typeface="+mj-ea"/>
                <a:ea typeface="+mj-ea"/>
                <a:cs typeface="+mj-cs"/>
              </a:defRPr>
            </a:lvl1pPr>
          </a:lstStyle>
          <a:p>
            <a:r>
              <a:rPr lang="en-US" altLang="ja-JP" dirty="0"/>
              <a:t>3.</a:t>
            </a:r>
            <a:r>
              <a:rPr lang="ja-JP" altLang="en-US" dirty="0"/>
              <a:t> 正規パターン集合のコンパクト性</a:t>
            </a:r>
          </a:p>
        </p:txBody>
      </p:sp>
    </p:spTree>
    <p:custDataLst>
      <p:tags r:id="rId1"/>
    </p:custDataLst>
    <p:extLst>
      <p:ext uri="{BB962C8B-B14F-4D97-AF65-F5344CB8AC3E}">
        <p14:creationId xmlns:p14="http://schemas.microsoft.com/office/powerpoint/2010/main" val="27706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C54595F-A5DD-444A-B8C2-F3D84B6AEDC9}"/>
              </a:ext>
            </a:extLst>
          </p:cNvPr>
          <p:cNvPicPr>
            <a:picLocks noChangeAspect="1"/>
          </p:cNvPicPr>
          <p:nvPr/>
        </p:nvPicPr>
        <p:blipFill>
          <a:blip r:embed="rId4"/>
          <a:stretch>
            <a:fillRect/>
          </a:stretch>
        </p:blipFill>
        <p:spPr>
          <a:xfrm>
            <a:off x="19623" y="2186835"/>
            <a:ext cx="7400551" cy="3979934"/>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4[</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𝟑</m:t>
                    </m:r>
                  </m:oMath>
                </a14:m>
                <a:r>
                  <a:rPr lang="ja-JP" altLang="en-US" sz="2000" dirty="0">
                    <a:solidFill>
                      <a:srgbClr val="2A2E33"/>
                    </a:solidFill>
                  </a:rPr>
                  <a:t>とし，</a:t>
                </a:r>
                <a14:m>
                  <m:oMath xmlns:m="http://schemas.openxmlformats.org/officeDocument/2006/math">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𝟏</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は包含に関してコンパクト性を持つ．</a:t>
                </a: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5"/>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D08DD8A7-3524-4DFC-A452-6340EBD73E48}"/>
              </a:ext>
            </a:extLst>
          </p:cNvPr>
          <p:cNvSpPr/>
          <p:nvPr/>
        </p:nvSpPr>
        <p:spPr>
          <a:xfrm>
            <a:off x="7693899" y="3712814"/>
            <a:ext cx="3888531" cy="1200329"/>
          </a:xfrm>
          <a:prstGeom prst="rect">
            <a:avLst/>
          </a:prstGeom>
        </p:spPr>
        <p:txBody>
          <a:bodyPr wrap="square">
            <a:spAutoFit/>
          </a:bodyPr>
          <a:lstStyle/>
          <a:p>
            <a:pPr>
              <a:buClr>
                <a:srgbClr val="002060"/>
              </a:buClr>
            </a:pPr>
            <a:r>
              <a:rPr lang="ja-JP" altLang="en-US" sz="2400" b="1" dirty="0">
                <a:latin typeface="+mn-ea"/>
              </a:rPr>
              <a:t>新たに補題と系</a:t>
            </a:r>
            <a:r>
              <a:rPr lang="en-US" altLang="ja-JP" sz="2400" b="1" dirty="0">
                <a:latin typeface="+mn-ea"/>
              </a:rPr>
              <a:t>(</a:t>
            </a:r>
            <a:r>
              <a:rPr lang="ja-JP" altLang="en-US" sz="2400" b="1" dirty="0">
                <a:solidFill>
                  <a:schemeClr val="accent5"/>
                </a:solidFill>
                <a:latin typeface="+mn-ea"/>
              </a:rPr>
              <a:t>青色部分</a:t>
            </a:r>
            <a:r>
              <a:rPr lang="en-US" altLang="ja-JP" sz="2400" b="1" dirty="0">
                <a:latin typeface="+mn-ea"/>
              </a:rPr>
              <a:t>)</a:t>
            </a:r>
            <a:r>
              <a:rPr lang="ja-JP" altLang="en-US" sz="2400" b="1" dirty="0">
                <a:latin typeface="+mn-ea"/>
              </a:rPr>
              <a:t>を与え，定理</a:t>
            </a:r>
            <a:r>
              <a:rPr lang="en-US" altLang="ja-JP" sz="2400" b="1" dirty="0">
                <a:latin typeface="+mn-ea"/>
              </a:rPr>
              <a:t>4</a:t>
            </a:r>
            <a:r>
              <a:rPr lang="ja-JP" altLang="en-US" sz="2400" b="1" dirty="0">
                <a:latin typeface="+mn-ea"/>
              </a:rPr>
              <a:t>の証明を行った．</a:t>
            </a:r>
            <a:endParaRPr lang="en-US" altLang="ja-JP" sz="2400" b="1" dirty="0">
              <a:latin typeface="+mn-ea"/>
            </a:endParaRPr>
          </a:p>
        </p:txBody>
      </p:sp>
      <p:sp>
        <p:nvSpPr>
          <p:cNvPr id="8" name="吹き出し: 四角形 7">
            <a:extLst>
              <a:ext uri="{FF2B5EF4-FFF2-40B4-BE49-F238E27FC236}">
                <a16:creationId xmlns:a16="http://schemas.microsoft.com/office/drawing/2014/main" id="{4C64BFBE-75A7-42D9-A36D-A7CCA2DFFD90}"/>
              </a:ext>
            </a:extLst>
          </p:cNvPr>
          <p:cNvSpPr/>
          <p:nvPr/>
        </p:nvSpPr>
        <p:spPr>
          <a:xfrm>
            <a:off x="7464709" y="3392996"/>
            <a:ext cx="4211911" cy="1839967"/>
          </a:xfrm>
          <a:prstGeom prst="wedgeRectCallout">
            <a:avLst>
              <a:gd name="adj1" fmla="val -63552"/>
              <a:gd name="adj2" fmla="val 148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9B4ABCC-0919-4EC4-87F2-4446BEB9E3E8}"/>
              </a:ext>
            </a:extLst>
          </p:cNvPr>
          <p:cNvSpPr/>
          <p:nvPr/>
        </p:nvSpPr>
        <p:spPr>
          <a:xfrm>
            <a:off x="6323348" y="5680599"/>
            <a:ext cx="5868652" cy="461665"/>
          </a:xfrm>
          <a:prstGeom prst="rect">
            <a:avLst/>
          </a:prstGeom>
        </p:spPr>
        <p:txBody>
          <a:bodyPr wrap="square">
            <a:spAutoFit/>
          </a:bodyPr>
          <a:lstStyle/>
          <a:p>
            <a:pPr>
              <a:buClr>
                <a:srgbClr val="002060"/>
              </a:buClr>
            </a:pPr>
            <a:r>
              <a:rPr lang="ja-JP" altLang="en-US" sz="2400" b="1" dirty="0">
                <a:latin typeface="+mn-ea"/>
              </a:rPr>
              <a:t>時間の都合上，</a:t>
            </a:r>
            <a:r>
              <a:rPr lang="ja-JP" altLang="en-US" sz="2400" b="1" dirty="0">
                <a:solidFill>
                  <a:schemeClr val="accent2"/>
                </a:solidFill>
                <a:latin typeface="+mn-ea"/>
              </a:rPr>
              <a:t>補題</a:t>
            </a:r>
            <a:r>
              <a:rPr lang="en-US" altLang="ja-JP" sz="2400" b="1" dirty="0">
                <a:solidFill>
                  <a:schemeClr val="accent2"/>
                </a:solidFill>
                <a:latin typeface="+mn-ea"/>
              </a:rPr>
              <a:t>9</a:t>
            </a:r>
            <a:r>
              <a:rPr lang="ja-JP" altLang="en-US" sz="2400" b="1" dirty="0">
                <a:latin typeface="+mn-ea"/>
              </a:rPr>
              <a:t>のみ説明します．</a:t>
            </a:r>
            <a:endParaRPr lang="en-US" altLang="ja-JP" sz="2400" b="1" dirty="0">
              <a:latin typeface="+mn-ea"/>
            </a:endParaRPr>
          </a:p>
        </p:txBody>
      </p:sp>
      <p:sp>
        <p:nvSpPr>
          <p:cNvPr id="10" name="正方形/長方形 9">
            <a:extLst>
              <a:ext uri="{FF2B5EF4-FFF2-40B4-BE49-F238E27FC236}">
                <a16:creationId xmlns:a16="http://schemas.microsoft.com/office/drawing/2014/main" id="{46D96E83-6FA8-4EBD-A08B-9A6B67CF81BB}"/>
              </a:ext>
            </a:extLst>
          </p:cNvPr>
          <p:cNvSpPr/>
          <p:nvPr/>
        </p:nvSpPr>
        <p:spPr>
          <a:xfrm>
            <a:off x="3143672" y="3356992"/>
            <a:ext cx="1188132" cy="7200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スライド番号プレースホルダー 3">
            <a:extLst>
              <a:ext uri="{FF2B5EF4-FFF2-40B4-BE49-F238E27FC236}">
                <a16:creationId xmlns:a16="http://schemas.microsoft.com/office/drawing/2014/main" id="{B491ED4A-706D-4D4A-9A5A-76A6BB6E612C}"/>
              </a:ext>
            </a:extLst>
          </p:cNvPr>
          <p:cNvSpPr>
            <a:spLocks noGrp="1"/>
          </p:cNvSpPr>
          <p:nvPr>
            <p:ph type="sldNum" sz="quarter" idx="12"/>
          </p:nvPr>
        </p:nvSpPr>
        <p:spPr/>
        <p:txBody>
          <a:bodyPr/>
          <a:lstStyle/>
          <a:p>
            <a:fld id="{F570F3E5-FDBB-4464-A890-BAA1FABE4FEA}" type="slidenum">
              <a:rPr kumimoji="1" lang="ja-JP" altLang="en-US" smtClean="0"/>
              <a:t>21</a:t>
            </a:fld>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8405D241-CBB1-4D33-8778-B26A00192F23}"/>
                  </a:ext>
                </a:extLst>
              </p:cNvPr>
              <p:cNvSpPr/>
              <p:nvPr/>
            </p:nvSpPr>
            <p:spPr>
              <a:xfrm>
                <a:off x="3099529" y="6305425"/>
                <a:ext cx="6005042" cy="366319"/>
              </a:xfrm>
              <a:prstGeom prst="rect">
                <a:avLst/>
              </a:prstGeom>
            </p:spPr>
            <p:txBody>
              <a:bodyPr wrap="none">
                <a:spAutoFit/>
              </a:bodyPr>
              <a:lstStyle/>
              <a:p>
                <a:pPr>
                  <a:lnSpc>
                    <a:spcPct val="120000"/>
                  </a:lnSpc>
                </a:pP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2" name="正方形/長方形 11">
                <a:extLst>
                  <a:ext uri="{FF2B5EF4-FFF2-40B4-BE49-F238E27FC236}">
                    <a16:creationId xmlns:a16="http://schemas.microsoft.com/office/drawing/2014/main" id="{8405D241-CBB1-4D33-8778-B26A00192F23}"/>
                  </a:ext>
                </a:extLst>
              </p:cNvPr>
              <p:cNvSpPr>
                <a:spLocks noRot="1" noChangeAspect="1" noMove="1" noResize="1" noEditPoints="1" noAdjustHandles="1" noChangeArrowheads="1" noChangeShapeType="1" noTextEdit="1"/>
              </p:cNvSpPr>
              <p:nvPr/>
            </p:nvSpPr>
            <p:spPr>
              <a:xfrm>
                <a:off x="3099529" y="6305425"/>
                <a:ext cx="6005042" cy="366319"/>
              </a:xfrm>
              <a:prstGeom prst="rect">
                <a:avLst/>
              </a:prstGeom>
              <a:blipFill>
                <a:blip r:embed="rId6"/>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33620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補題</a:t>
                </a:r>
                <a:r>
                  <a:rPr lang="en-US" altLang="ja-JP" dirty="0">
                    <a:solidFill>
                      <a:srgbClr val="2A2E33"/>
                    </a:solidFill>
                    <a:latin typeface="+mj-ea"/>
                    <a:ea typeface="+mj-ea"/>
                  </a:rPr>
                  <a:t>9.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≥1</m:t>
                    </m:r>
                    <m:r>
                      <a:rPr lang="ja-JP" altLang="en-US" sz="2000"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ja-JP" altLang="en-US"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m:t>
                        </m:r>
                      </m:sup>
                    </m:sSup>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𝑄</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とする．任意の定数記号</a:t>
                </a:r>
                <a14:m>
                  <m:oMath xmlns:m="http://schemas.openxmlformats.org/officeDocument/2006/math">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oMath>
                </a14:m>
                <a:r>
                  <a:rPr lang="ja-JP" altLang="en-US" sz="2000" dirty="0">
                    <a:solidFill>
                      <a:srgbClr val="2A2E33"/>
                    </a:solidFill>
                  </a:rPr>
                  <a:t>に対し，ある正規パターン</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err="1">
                    <a:solidFill>
                      <a:srgbClr val="2A2E33"/>
                    </a:solidFill>
                  </a:rPr>
                  <a:t>が存</a:t>
                </a:r>
                <a:r>
                  <a:rPr lang="ja-JP" altLang="en-US" sz="2000" dirty="0">
                    <a:solidFill>
                      <a:srgbClr val="2A2E33"/>
                    </a:solidFill>
                  </a:rPr>
                  <a:t>在し，</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𝑎𝑏</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ならば，ある</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indent="0">
                  <a:buClr>
                    <a:srgbClr val="002060"/>
                  </a:buClr>
                  <a:buNone/>
                </a:pP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0260098C-285B-4E20-B352-A527E5E87AA0}"/>
              </a:ext>
            </a:extLst>
          </p:cNvPr>
          <p:cNvSpPr txBox="1"/>
          <p:nvPr/>
        </p:nvSpPr>
        <p:spPr>
          <a:xfrm>
            <a:off x="481013" y="2636913"/>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a:t>
            </a:r>
            <a:r>
              <a:rPr lang="ja-JP" altLang="en-US" sz="2000" b="1" dirty="0"/>
              <a:t>補題</a:t>
            </a:r>
            <a:r>
              <a:rPr kumimoji="1" lang="ja-JP" altLang="en-US" sz="2000" b="1" dirty="0"/>
              <a:t>が示していること）</a:t>
            </a:r>
          </a:p>
        </p:txBody>
      </p:sp>
      <p:sp>
        <p:nvSpPr>
          <p:cNvPr id="10" name="正方形/長方形 9">
            <a:extLst>
              <a:ext uri="{FF2B5EF4-FFF2-40B4-BE49-F238E27FC236}">
                <a16:creationId xmlns:a16="http://schemas.microsoft.com/office/drawing/2014/main" id="{89E49FBA-CC84-4412-B8FD-B0ABCA91C6B3}"/>
              </a:ext>
            </a:extLst>
          </p:cNvPr>
          <p:cNvSpPr/>
          <p:nvPr/>
        </p:nvSpPr>
        <p:spPr>
          <a:xfrm>
            <a:off x="481013" y="2636912"/>
            <a:ext cx="11195050" cy="36719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E9E3595-5B81-40CA-A8A9-413615431250}"/>
                  </a:ext>
                </a:extLst>
              </p:cNvPr>
              <p:cNvSpPr txBox="1"/>
              <p:nvPr/>
            </p:nvSpPr>
            <p:spPr>
              <a:xfrm>
                <a:off x="2380735" y="3213187"/>
                <a:ext cx="5138458" cy="430567"/>
              </a:xfrm>
              <a:prstGeom prst="rect">
                <a:avLst/>
              </a:prstGeom>
              <a:noFill/>
            </p:spPr>
            <p:txBody>
              <a:bodyPr wrap="none" rtlCol="0">
                <a:spAutoFit/>
              </a:bodyPr>
              <a:lstStyle/>
              <a:p>
                <a:pPr>
                  <a:lnSpc>
                    <a:spcPct val="120000"/>
                  </a:lnSpc>
                </a:pPr>
                <a14:m>
                  <m:oMath xmlns:m="http://schemas.openxmlformats.org/officeDocument/2006/math">
                    <m:r>
                      <a:rPr lang="en-US" altLang="ja-JP" sz="2000" i="1" smtClean="0">
                        <a:latin typeface="Cambria Math" panose="02040503050406030204" pitchFamily="18" charset="0"/>
                      </a:rPr>
                      <m:t>𝑘</m:t>
                    </m:r>
                    <m:r>
                      <a:rPr lang="en-US" altLang="ja-JP" sz="2000" i="1" smtClean="0">
                        <a:latin typeface="Cambria Math" panose="02040503050406030204" pitchFamily="18" charset="0"/>
                      </a:rPr>
                      <m:t>=3</m:t>
                    </m:r>
                    <m:r>
                      <m:rPr>
                        <m:nor/>
                      </m:rPr>
                      <a:rPr lang="en-US" altLang="ja-JP" sz="2000" dirty="0"/>
                      <m:t>,</m:t>
                    </m:r>
                    <m:r>
                      <a:rPr lang="ja-JP" altLang="en-US" sz="2000" i="1" dirty="0">
                        <a:latin typeface="Cambria Math" panose="02040503050406030204" pitchFamily="18" charset="0"/>
                      </a:rPr>
                      <m:t>  </m:t>
                    </m:r>
                    <m:r>
                      <a:rPr lang="en-US" altLang="ja-JP" sz="2000" b="0" i="0" dirty="0" smtClean="0">
                        <a:latin typeface="Cambria Math" panose="02040503050406030204" pitchFamily="18" charset="0"/>
                      </a:rPr>
                      <m:t> </m:t>
                    </m:r>
                    <m:r>
                      <m:rPr>
                        <m:sty m:val="p"/>
                      </m:rPr>
                      <a:rPr kumimoji="1" lang="en-US" altLang="ja-JP" sz="2000" b="0" i="0" smtClean="0">
                        <a:latin typeface="Cambria Math" panose="02040503050406030204" pitchFamily="18" charset="0"/>
                      </a:rPr>
                      <m:t>Σ</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3</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4</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5</m:t>
                        </m:r>
                      </m:sub>
                    </m:sSub>
                    <m:r>
                      <a:rPr kumimoji="1" lang="en-US" altLang="ja-JP" sz="2000" b="0" i="1" smtClean="0">
                        <a:latin typeface="Cambria Math" panose="02040503050406030204" pitchFamily="18" charset="0"/>
                      </a:rPr>
                      <m:t>}</m:t>
                    </m:r>
                  </m:oMath>
                </a14:m>
                <a:r>
                  <a:rPr kumimoji="1" lang="en-US" altLang="ja-JP" sz="2000" dirty="0"/>
                  <a:t>, </a:t>
                </a:r>
                <a14:m>
                  <m:oMath xmlns:m="http://schemas.openxmlformats.org/officeDocument/2006/math">
                    <m:r>
                      <a:rPr lang="en-US" altLang="ja-JP" sz="2000" i="1">
                        <a:latin typeface="Cambria Math" panose="02040503050406030204" pitchFamily="18" charset="0"/>
                      </a:rPr>
                      <m:t>𝑄</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3</m:t>
                            </m:r>
                          </m:sub>
                        </m:sSub>
                      </m:e>
                    </m:d>
                    <m:r>
                      <a:rPr lang="en-US" altLang="ja-JP" sz="2000" b="0" i="1" smtClean="0">
                        <a:latin typeface="Cambria Math" panose="02040503050406030204" pitchFamily="18" charset="0"/>
                      </a:rPr>
                      <m:t>.</m:t>
                    </m:r>
                  </m:oMath>
                </a14:m>
                <a:endParaRPr lang="ja-JP" altLang="en-US" sz="2000" dirty="0"/>
              </a:p>
            </p:txBody>
          </p:sp>
        </mc:Choice>
        <mc:Fallback xmlns="">
          <p:sp>
            <p:nvSpPr>
              <p:cNvPr id="15" name="テキスト ボックス 14">
                <a:extLst>
                  <a:ext uri="{FF2B5EF4-FFF2-40B4-BE49-F238E27FC236}">
                    <a16:creationId xmlns:a16="http://schemas.microsoft.com/office/drawing/2014/main" id="{BE9E3595-5B81-40CA-A8A9-413615431250}"/>
                  </a:ext>
                </a:extLst>
              </p:cNvPr>
              <p:cNvSpPr txBox="1">
                <a:spLocks noRot="1" noChangeAspect="1" noMove="1" noResize="1" noEditPoints="1" noAdjustHandles="1" noChangeArrowheads="1" noChangeShapeType="1" noTextEdit="1"/>
              </p:cNvSpPr>
              <p:nvPr/>
            </p:nvSpPr>
            <p:spPr>
              <a:xfrm>
                <a:off x="2380735" y="3213187"/>
                <a:ext cx="5138458" cy="430567"/>
              </a:xfrm>
              <a:prstGeom prst="rect">
                <a:avLst/>
              </a:prstGeom>
              <a:blipFill>
                <a:blip r:embed="rId6"/>
                <a:stretch>
                  <a:fillRect b="-2394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A45C551-581D-43AC-A3F8-D413621861E4}"/>
              </a:ext>
            </a:extLst>
          </p:cNvPr>
          <p:cNvSpPr>
            <a:spLocks noGrp="1"/>
          </p:cNvSpPr>
          <p:nvPr>
            <p:ph type="sldNum" sz="quarter" idx="12"/>
          </p:nvPr>
        </p:nvSpPr>
        <p:spPr/>
        <p:txBody>
          <a:bodyPr/>
          <a:lstStyle/>
          <a:p>
            <a:fld id="{F570F3E5-FDBB-4464-A890-BAA1FABE4FEA}"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B84F5575-8B3B-4012-AED0-0971C27A9E59}"/>
                  </a:ext>
                </a:extLst>
              </p:cNvPr>
              <p:cNvSpPr/>
              <p:nvPr/>
            </p:nvSpPr>
            <p:spPr>
              <a:xfrm>
                <a:off x="1198369" y="6309531"/>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26" name="正方形/長方形 25">
                <a:extLst>
                  <a:ext uri="{FF2B5EF4-FFF2-40B4-BE49-F238E27FC236}">
                    <a16:creationId xmlns:a16="http://schemas.microsoft.com/office/drawing/2014/main" id="{B84F5575-8B3B-4012-AED0-0971C27A9E59}"/>
                  </a:ext>
                </a:extLst>
              </p:cNvPr>
              <p:cNvSpPr>
                <a:spLocks noRot="1" noChangeAspect="1" noMove="1" noResize="1" noEditPoints="1" noAdjustHandles="1" noChangeArrowheads="1" noChangeShapeType="1" noTextEdit="1"/>
              </p:cNvSpPr>
              <p:nvPr/>
            </p:nvSpPr>
            <p:spPr>
              <a:xfrm>
                <a:off x="1198369" y="6309531"/>
                <a:ext cx="9807172" cy="366319"/>
              </a:xfrm>
              <a:prstGeom prst="rect">
                <a:avLst/>
              </a:prstGeom>
              <a:blipFill>
                <a:blip r:embed="rId8"/>
                <a:stretch>
                  <a:fillRect b="-21667"/>
                </a:stretch>
              </a:blipFill>
            </p:spPr>
            <p:txBody>
              <a:bodyPr/>
              <a:lstStyle/>
              <a:p>
                <a:r>
                  <a:rPr lang="ja-JP" altLang="en-US">
                    <a:noFill/>
                  </a:rPr>
                  <a:t> </a:t>
                </a:r>
              </a:p>
            </p:txBody>
          </p:sp>
        </mc:Fallback>
      </mc:AlternateContent>
      <p:pic>
        <p:nvPicPr>
          <p:cNvPr id="29" name="図 28">
            <a:extLst>
              <a:ext uri="{FF2B5EF4-FFF2-40B4-BE49-F238E27FC236}">
                <a16:creationId xmlns:a16="http://schemas.microsoft.com/office/drawing/2014/main" id="{4269AFAC-6DEC-453A-9583-A4CA1413BF7A}"/>
              </a:ext>
            </a:extLst>
          </p:cNvPr>
          <p:cNvPicPr>
            <a:picLocks noChangeAspect="1"/>
          </p:cNvPicPr>
          <p:nvPr/>
        </p:nvPicPr>
        <p:blipFill>
          <a:blip r:embed="rId9"/>
          <a:stretch>
            <a:fillRect/>
          </a:stretch>
        </p:blipFill>
        <p:spPr>
          <a:xfrm>
            <a:off x="3294412" y="2121366"/>
            <a:ext cx="728937" cy="376379"/>
          </a:xfrm>
          <a:prstGeom prst="rect">
            <a:avLst/>
          </a:prstGeom>
        </p:spPr>
      </p:pic>
      <p:pic>
        <p:nvPicPr>
          <p:cNvPr id="30" name="図 29">
            <a:extLst>
              <a:ext uri="{FF2B5EF4-FFF2-40B4-BE49-F238E27FC236}">
                <a16:creationId xmlns:a16="http://schemas.microsoft.com/office/drawing/2014/main" id="{65FFF5BB-12B6-469F-94DA-89DC39B15935}"/>
              </a:ext>
            </a:extLst>
          </p:cNvPr>
          <p:cNvPicPr>
            <a:picLocks noChangeAspect="1"/>
          </p:cNvPicPr>
          <p:nvPr/>
        </p:nvPicPr>
        <p:blipFill>
          <a:blip r:embed="rId9"/>
          <a:stretch>
            <a:fillRect/>
          </a:stretch>
        </p:blipFill>
        <p:spPr>
          <a:xfrm>
            <a:off x="8249516" y="2121366"/>
            <a:ext cx="728937" cy="376379"/>
          </a:xfrm>
          <a:prstGeom prst="rect">
            <a:avLst/>
          </a:prstGeom>
        </p:spPr>
      </p:pic>
      <p:pic>
        <p:nvPicPr>
          <p:cNvPr id="7" name="図 6">
            <a:extLst>
              <a:ext uri="{FF2B5EF4-FFF2-40B4-BE49-F238E27FC236}">
                <a16:creationId xmlns:a16="http://schemas.microsoft.com/office/drawing/2014/main" id="{EC990C56-0E93-45A9-AA33-08E8AFF7C718}"/>
              </a:ext>
            </a:extLst>
          </p:cNvPr>
          <p:cNvPicPr>
            <a:picLocks noChangeAspect="1"/>
          </p:cNvPicPr>
          <p:nvPr/>
        </p:nvPicPr>
        <p:blipFill>
          <a:blip r:embed="rId10"/>
          <a:stretch>
            <a:fillRect/>
          </a:stretch>
        </p:blipFill>
        <p:spPr>
          <a:xfrm>
            <a:off x="2187314" y="3775810"/>
            <a:ext cx="2214195" cy="2209474"/>
          </a:xfrm>
          <a:prstGeom prst="rect">
            <a:avLst/>
          </a:prstGeom>
        </p:spPr>
      </p:pic>
    </p:spTree>
    <p:custDataLst>
      <p:tags r:id="rId1"/>
    </p:custDataLst>
    <p:extLst>
      <p:ext uri="{BB962C8B-B14F-4D97-AF65-F5344CB8AC3E}">
        <p14:creationId xmlns:p14="http://schemas.microsoft.com/office/powerpoint/2010/main" val="77635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DC2CF0F2-23C6-4C62-BCC9-DC0A4DF73B9B}"/>
              </a:ext>
            </a:extLst>
          </p:cNvPr>
          <p:cNvPicPr>
            <a:picLocks noChangeAspect="1"/>
          </p:cNvPicPr>
          <p:nvPr/>
        </p:nvPicPr>
        <p:blipFill>
          <a:blip r:embed="rId4"/>
          <a:stretch>
            <a:fillRect/>
          </a:stretch>
        </p:blipFill>
        <p:spPr>
          <a:xfrm>
            <a:off x="6742727" y="5218161"/>
            <a:ext cx="742220" cy="383238"/>
          </a:xfrm>
          <a:prstGeom prst="rect">
            <a:avLst/>
          </a:prstGeom>
        </p:spPr>
      </p:pic>
      <p:pic>
        <p:nvPicPr>
          <p:cNvPr id="23" name="図 22">
            <a:extLst>
              <a:ext uri="{FF2B5EF4-FFF2-40B4-BE49-F238E27FC236}">
                <a16:creationId xmlns:a16="http://schemas.microsoft.com/office/drawing/2014/main" id="{8A900A3B-665E-438C-BC28-FCF3558C3FCC}"/>
              </a:ext>
            </a:extLst>
          </p:cNvPr>
          <p:cNvPicPr>
            <a:picLocks noChangeAspect="1"/>
          </p:cNvPicPr>
          <p:nvPr/>
        </p:nvPicPr>
        <p:blipFill>
          <a:blip r:embed="rId4"/>
          <a:stretch>
            <a:fillRect/>
          </a:stretch>
        </p:blipFill>
        <p:spPr>
          <a:xfrm>
            <a:off x="6742727" y="4760546"/>
            <a:ext cx="742220" cy="383238"/>
          </a:xfrm>
          <a:prstGeom prst="rect">
            <a:avLst/>
          </a:prstGeom>
        </p:spPr>
      </p:pic>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補題</a:t>
                </a:r>
                <a:r>
                  <a:rPr lang="en-US" altLang="ja-JP" dirty="0">
                    <a:solidFill>
                      <a:srgbClr val="2A2E33"/>
                    </a:solidFill>
                    <a:latin typeface="+mj-ea"/>
                    <a:ea typeface="+mj-ea"/>
                  </a:rPr>
                  <a:t>9.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≥1</m:t>
                    </m:r>
                    <m:r>
                      <a:rPr lang="ja-JP" altLang="en-US" sz="2000"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ja-JP" altLang="en-US"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m:t>
                        </m:r>
                      </m:sup>
                    </m:sSup>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𝑄</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とする．任意の定数記号</a:t>
                </a:r>
                <a14:m>
                  <m:oMath xmlns:m="http://schemas.openxmlformats.org/officeDocument/2006/math">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oMath>
                </a14:m>
                <a:r>
                  <a:rPr lang="ja-JP" altLang="en-US" sz="2000" dirty="0">
                    <a:solidFill>
                      <a:srgbClr val="2A2E33"/>
                    </a:solidFill>
                  </a:rPr>
                  <a:t>に対し，ある正規パターン</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err="1">
                    <a:solidFill>
                      <a:srgbClr val="2A2E33"/>
                    </a:solidFill>
                  </a:rPr>
                  <a:t>が存</a:t>
                </a:r>
                <a:r>
                  <a:rPr lang="ja-JP" altLang="en-US" sz="2000" dirty="0">
                    <a:solidFill>
                      <a:srgbClr val="2A2E33"/>
                    </a:solidFill>
                  </a:rPr>
                  <a:t>在し，</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𝑎𝑏</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ならば，ある</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indent="0">
                  <a:buClr>
                    <a:srgbClr val="002060"/>
                  </a:buClr>
                  <a:buNone/>
                </a:pP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5"/>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0260098C-285B-4E20-B352-A527E5E87AA0}"/>
              </a:ext>
            </a:extLst>
          </p:cNvPr>
          <p:cNvSpPr txBox="1"/>
          <p:nvPr/>
        </p:nvSpPr>
        <p:spPr>
          <a:xfrm>
            <a:off x="481013" y="2636913"/>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a:t>
            </a:r>
            <a:r>
              <a:rPr lang="ja-JP" altLang="en-US" sz="2000" b="1" dirty="0"/>
              <a:t>補題</a:t>
            </a:r>
            <a:r>
              <a:rPr kumimoji="1" lang="ja-JP" altLang="en-US" sz="2000" b="1" dirty="0"/>
              <a:t>が示していること）</a:t>
            </a:r>
          </a:p>
        </p:txBody>
      </p:sp>
      <p:sp>
        <p:nvSpPr>
          <p:cNvPr id="10" name="正方形/長方形 9">
            <a:extLst>
              <a:ext uri="{FF2B5EF4-FFF2-40B4-BE49-F238E27FC236}">
                <a16:creationId xmlns:a16="http://schemas.microsoft.com/office/drawing/2014/main" id="{89E49FBA-CC84-4412-B8FD-B0ABCA91C6B3}"/>
              </a:ext>
            </a:extLst>
          </p:cNvPr>
          <p:cNvSpPr/>
          <p:nvPr/>
        </p:nvSpPr>
        <p:spPr>
          <a:xfrm>
            <a:off x="481013" y="2636912"/>
            <a:ext cx="11195050" cy="36719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E9E3595-5B81-40CA-A8A9-413615431250}"/>
                  </a:ext>
                </a:extLst>
              </p:cNvPr>
              <p:cNvSpPr txBox="1"/>
              <p:nvPr/>
            </p:nvSpPr>
            <p:spPr>
              <a:xfrm>
                <a:off x="2380735" y="3213187"/>
                <a:ext cx="5138458" cy="430567"/>
              </a:xfrm>
              <a:prstGeom prst="rect">
                <a:avLst/>
              </a:prstGeom>
              <a:noFill/>
            </p:spPr>
            <p:txBody>
              <a:bodyPr wrap="none" rtlCol="0">
                <a:spAutoFit/>
              </a:bodyPr>
              <a:lstStyle/>
              <a:p>
                <a:pPr>
                  <a:lnSpc>
                    <a:spcPct val="120000"/>
                  </a:lnSpc>
                </a:pPr>
                <a14:m>
                  <m:oMath xmlns:m="http://schemas.openxmlformats.org/officeDocument/2006/math">
                    <m:r>
                      <a:rPr lang="en-US" altLang="ja-JP" sz="2000" i="1" smtClean="0">
                        <a:latin typeface="Cambria Math" panose="02040503050406030204" pitchFamily="18" charset="0"/>
                      </a:rPr>
                      <m:t>𝑘</m:t>
                    </m:r>
                    <m:r>
                      <a:rPr lang="en-US" altLang="ja-JP" sz="2000" i="1" smtClean="0">
                        <a:latin typeface="Cambria Math" panose="02040503050406030204" pitchFamily="18" charset="0"/>
                      </a:rPr>
                      <m:t>=3</m:t>
                    </m:r>
                    <m:r>
                      <m:rPr>
                        <m:nor/>
                      </m:rPr>
                      <a:rPr lang="en-US" altLang="ja-JP" sz="2000" dirty="0"/>
                      <m:t>,</m:t>
                    </m:r>
                    <m:r>
                      <a:rPr lang="ja-JP" altLang="en-US" sz="2000" i="1" dirty="0">
                        <a:latin typeface="Cambria Math" panose="02040503050406030204" pitchFamily="18" charset="0"/>
                      </a:rPr>
                      <m:t>  </m:t>
                    </m:r>
                    <m:r>
                      <a:rPr lang="en-US" altLang="ja-JP" sz="2000" b="0" i="0" dirty="0" smtClean="0">
                        <a:latin typeface="Cambria Math" panose="02040503050406030204" pitchFamily="18" charset="0"/>
                      </a:rPr>
                      <m:t> </m:t>
                    </m:r>
                    <m:r>
                      <m:rPr>
                        <m:sty m:val="p"/>
                      </m:rPr>
                      <a:rPr kumimoji="1" lang="en-US" altLang="ja-JP" sz="2000" b="0" i="0" smtClean="0">
                        <a:latin typeface="Cambria Math" panose="02040503050406030204" pitchFamily="18" charset="0"/>
                      </a:rPr>
                      <m:t>Σ</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3</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4</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𝑎</m:t>
                        </m:r>
                      </m:e>
                      <m:sub>
                        <m:r>
                          <a:rPr kumimoji="1" lang="en-US" altLang="ja-JP" sz="2000" b="0" i="1" smtClean="0">
                            <a:latin typeface="Cambria Math" panose="02040503050406030204" pitchFamily="18" charset="0"/>
                          </a:rPr>
                          <m:t>5</m:t>
                        </m:r>
                      </m:sub>
                    </m:sSub>
                    <m:r>
                      <a:rPr kumimoji="1" lang="en-US" altLang="ja-JP" sz="2000" b="0" i="1" smtClean="0">
                        <a:latin typeface="Cambria Math" panose="02040503050406030204" pitchFamily="18" charset="0"/>
                      </a:rPr>
                      <m:t>}</m:t>
                    </m:r>
                  </m:oMath>
                </a14:m>
                <a:r>
                  <a:rPr kumimoji="1" lang="en-US" altLang="ja-JP" sz="2000" dirty="0"/>
                  <a:t>, </a:t>
                </a:r>
                <a14:m>
                  <m:oMath xmlns:m="http://schemas.openxmlformats.org/officeDocument/2006/math">
                    <m:r>
                      <a:rPr lang="en-US" altLang="ja-JP" sz="2000" i="1">
                        <a:latin typeface="Cambria Math" panose="02040503050406030204" pitchFamily="18" charset="0"/>
                      </a:rPr>
                      <m:t>𝑄</m:t>
                    </m:r>
                    <m:r>
                      <a:rPr lang="en-US" altLang="ja-JP" sz="2000" i="1">
                        <a:latin typeface="Cambria Math" panose="02040503050406030204" pitchFamily="18" charset="0"/>
                      </a:rPr>
                      <m:t>=</m:t>
                    </m:r>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2</m:t>
                            </m:r>
                          </m:sub>
                        </m:sSub>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i="1">
                                <a:latin typeface="Cambria Math" panose="02040503050406030204" pitchFamily="18" charset="0"/>
                              </a:rPr>
                              <m:t>3</m:t>
                            </m:r>
                          </m:sub>
                        </m:sSub>
                      </m:e>
                    </m:d>
                    <m:r>
                      <a:rPr lang="en-US" altLang="ja-JP" sz="2000" b="0" i="1" smtClean="0">
                        <a:latin typeface="Cambria Math" panose="02040503050406030204" pitchFamily="18" charset="0"/>
                      </a:rPr>
                      <m:t>.</m:t>
                    </m:r>
                  </m:oMath>
                </a14:m>
                <a:endParaRPr lang="ja-JP" altLang="en-US" sz="2000" dirty="0"/>
              </a:p>
            </p:txBody>
          </p:sp>
        </mc:Choice>
        <mc:Fallback xmlns="">
          <p:sp>
            <p:nvSpPr>
              <p:cNvPr id="15" name="テキスト ボックス 14">
                <a:extLst>
                  <a:ext uri="{FF2B5EF4-FFF2-40B4-BE49-F238E27FC236}">
                    <a16:creationId xmlns:a16="http://schemas.microsoft.com/office/drawing/2014/main" id="{BE9E3595-5B81-40CA-A8A9-413615431250}"/>
                  </a:ext>
                </a:extLst>
              </p:cNvPr>
              <p:cNvSpPr txBox="1">
                <a:spLocks noRot="1" noChangeAspect="1" noMove="1" noResize="1" noEditPoints="1" noAdjustHandles="1" noChangeArrowheads="1" noChangeShapeType="1" noTextEdit="1"/>
              </p:cNvSpPr>
              <p:nvPr/>
            </p:nvSpPr>
            <p:spPr>
              <a:xfrm>
                <a:off x="2380735" y="3213187"/>
                <a:ext cx="5138458" cy="430567"/>
              </a:xfrm>
              <a:prstGeom prst="rect">
                <a:avLst/>
              </a:prstGeom>
              <a:blipFill>
                <a:blip r:embed="rId6"/>
                <a:stretch>
                  <a:fillRect b="-23944"/>
                </a:stretch>
              </a:blipFill>
            </p:spPr>
            <p:txBody>
              <a:bodyPr/>
              <a:lstStyle/>
              <a:p>
                <a:r>
                  <a:rPr lang="ja-JP" altLang="en-US">
                    <a:noFill/>
                  </a:rPr>
                  <a:t> </a:t>
                </a:r>
              </a:p>
            </p:txBody>
          </p:sp>
        </mc:Fallback>
      </mc:AlternateContent>
      <p:sp>
        <p:nvSpPr>
          <p:cNvPr id="18" name="矢印: 右 17">
            <a:extLst>
              <a:ext uri="{FF2B5EF4-FFF2-40B4-BE49-F238E27FC236}">
                <a16:creationId xmlns:a16="http://schemas.microsoft.com/office/drawing/2014/main" id="{F86C6F7D-90E3-40A8-BE1D-40C3FC4212D5}"/>
              </a:ext>
            </a:extLst>
          </p:cNvPr>
          <p:cNvSpPr/>
          <p:nvPr/>
        </p:nvSpPr>
        <p:spPr>
          <a:xfrm>
            <a:off x="4829007" y="4619917"/>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AC4E755A-1120-4D89-9897-CE86ADC629FE}"/>
                  </a:ext>
                </a:extLst>
              </p:cNvPr>
              <p:cNvSpPr/>
              <p:nvPr/>
            </p:nvSpPr>
            <p:spPr>
              <a:xfrm>
                <a:off x="5666265" y="4211056"/>
                <a:ext cx="1999202"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oMath>
                  </m:oMathPara>
                </a14:m>
                <a:endParaRPr lang="en-US" altLang="ja-JP" sz="2000" dirty="0">
                  <a:solidFill>
                    <a:srgbClr val="2A2E33"/>
                  </a:solidFill>
                </a:endParaRPr>
              </a:p>
            </p:txBody>
          </p:sp>
        </mc:Choice>
        <mc:Fallback xmlns="">
          <p:sp>
            <p:nvSpPr>
              <p:cNvPr id="19" name="正方形/長方形 18">
                <a:extLst>
                  <a:ext uri="{FF2B5EF4-FFF2-40B4-BE49-F238E27FC236}">
                    <a16:creationId xmlns:a16="http://schemas.microsoft.com/office/drawing/2014/main" id="{AC4E755A-1120-4D89-9897-CE86ADC629FE}"/>
                  </a:ext>
                </a:extLst>
              </p:cNvPr>
              <p:cNvSpPr>
                <a:spLocks noRot="1" noChangeAspect="1" noMove="1" noResize="1" noEditPoints="1" noAdjustHandles="1" noChangeArrowheads="1" noChangeShapeType="1" noTextEdit="1"/>
              </p:cNvSpPr>
              <p:nvPr/>
            </p:nvSpPr>
            <p:spPr>
              <a:xfrm>
                <a:off x="5666265" y="4211056"/>
                <a:ext cx="1999202" cy="461665"/>
              </a:xfrm>
              <a:prstGeom prst="rect">
                <a:avLst/>
              </a:prstGeom>
              <a:blipFill>
                <a:blip r:embed="rId8"/>
                <a:stretch>
                  <a:fillRect/>
                </a:stretch>
              </a:blipFill>
            </p:spPr>
            <p:txBody>
              <a:bodyPr/>
              <a:lstStyle/>
              <a:p>
                <a:r>
                  <a:rPr lang="ja-JP" altLang="en-US">
                    <a:noFill/>
                  </a:rPr>
                  <a:t> </a:t>
                </a:r>
              </a:p>
            </p:txBody>
          </p:sp>
        </mc:Fallback>
      </mc:AlternateContent>
      <p:pic>
        <p:nvPicPr>
          <p:cNvPr id="20" name="図 19">
            <a:extLst>
              <a:ext uri="{FF2B5EF4-FFF2-40B4-BE49-F238E27FC236}">
                <a16:creationId xmlns:a16="http://schemas.microsoft.com/office/drawing/2014/main" id="{D9DC51A9-B596-4D04-AEA2-432F9DED4207}"/>
              </a:ext>
            </a:extLst>
          </p:cNvPr>
          <p:cNvPicPr>
            <a:picLocks noChangeAspect="1"/>
          </p:cNvPicPr>
          <p:nvPr/>
        </p:nvPicPr>
        <p:blipFill>
          <a:blip r:embed="rId4"/>
          <a:stretch>
            <a:fillRect/>
          </a:stretch>
        </p:blipFill>
        <p:spPr>
          <a:xfrm>
            <a:off x="6742727" y="4302931"/>
            <a:ext cx="742220" cy="383238"/>
          </a:xfrm>
          <a:prstGeom prst="rect">
            <a:avLst/>
          </a:prstGeom>
        </p:spPr>
      </p:pic>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02B440AA-44CE-487B-82A2-6207C647FAF1}"/>
                  </a:ext>
                </a:extLst>
              </p:cNvPr>
              <p:cNvSpPr/>
              <p:nvPr/>
            </p:nvSpPr>
            <p:spPr>
              <a:xfrm>
                <a:off x="5666265" y="4668671"/>
                <a:ext cx="1999202"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2</m:t>
                          </m:r>
                        </m:sub>
                      </m:sSub>
                    </m:oMath>
                  </m:oMathPara>
                </a14:m>
                <a:endParaRPr lang="en-US" altLang="ja-JP" sz="2000" dirty="0">
                  <a:solidFill>
                    <a:srgbClr val="2A2E33"/>
                  </a:solidFill>
                </a:endParaRPr>
              </a:p>
            </p:txBody>
          </p:sp>
        </mc:Choice>
        <mc:Fallback xmlns="">
          <p:sp>
            <p:nvSpPr>
              <p:cNvPr id="22" name="正方形/長方形 21">
                <a:extLst>
                  <a:ext uri="{FF2B5EF4-FFF2-40B4-BE49-F238E27FC236}">
                    <a16:creationId xmlns:a16="http://schemas.microsoft.com/office/drawing/2014/main" id="{02B440AA-44CE-487B-82A2-6207C647FAF1}"/>
                  </a:ext>
                </a:extLst>
              </p:cNvPr>
              <p:cNvSpPr>
                <a:spLocks noRot="1" noChangeAspect="1" noMove="1" noResize="1" noEditPoints="1" noAdjustHandles="1" noChangeArrowheads="1" noChangeShapeType="1" noTextEdit="1"/>
              </p:cNvSpPr>
              <p:nvPr/>
            </p:nvSpPr>
            <p:spPr>
              <a:xfrm>
                <a:off x="5666265" y="4668671"/>
                <a:ext cx="199920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B30D8CC3-8B17-4B51-A737-10CB1C36655D}"/>
                  </a:ext>
                </a:extLst>
              </p:cNvPr>
              <p:cNvSpPr/>
              <p:nvPr/>
            </p:nvSpPr>
            <p:spPr>
              <a:xfrm>
                <a:off x="5666265" y="5126286"/>
                <a:ext cx="1999202"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3</m:t>
                          </m:r>
                        </m:sub>
                      </m:sSub>
                    </m:oMath>
                  </m:oMathPara>
                </a14:m>
                <a:endParaRPr lang="en-US" altLang="ja-JP" sz="2000" dirty="0">
                  <a:solidFill>
                    <a:srgbClr val="2A2E33"/>
                  </a:solidFill>
                </a:endParaRPr>
              </a:p>
            </p:txBody>
          </p:sp>
        </mc:Choice>
        <mc:Fallback xmlns="">
          <p:sp>
            <p:nvSpPr>
              <p:cNvPr id="24" name="正方形/長方形 23">
                <a:extLst>
                  <a:ext uri="{FF2B5EF4-FFF2-40B4-BE49-F238E27FC236}">
                    <a16:creationId xmlns:a16="http://schemas.microsoft.com/office/drawing/2014/main" id="{B30D8CC3-8B17-4B51-A737-10CB1C36655D}"/>
                  </a:ext>
                </a:extLst>
              </p:cNvPr>
              <p:cNvSpPr>
                <a:spLocks noRot="1" noChangeAspect="1" noMove="1" noResize="1" noEditPoints="1" noAdjustHandles="1" noChangeArrowheads="1" noChangeShapeType="1" noTextEdit="1"/>
              </p:cNvSpPr>
              <p:nvPr/>
            </p:nvSpPr>
            <p:spPr>
              <a:xfrm>
                <a:off x="5666265" y="5126286"/>
                <a:ext cx="1999202" cy="461665"/>
              </a:xfrm>
              <a:prstGeom prst="rect">
                <a:avLst/>
              </a:prstGeom>
              <a:blipFill>
                <a:blip r:embed="rId10"/>
                <a:stretch>
                  <a:fillRect/>
                </a:stretch>
              </a:blipFill>
            </p:spPr>
            <p:txBody>
              <a:bodyPr/>
              <a:lstStyle/>
              <a:p>
                <a:r>
                  <a:rPr lang="ja-JP" altLang="en-US">
                    <a:noFill/>
                  </a:rPr>
                  <a:t> </a:t>
                </a:r>
              </a:p>
            </p:txBody>
          </p:sp>
        </mc:Fallback>
      </mc:AlternateContent>
      <p:sp>
        <p:nvSpPr>
          <p:cNvPr id="27" name="吹き出し: 四角形 26">
            <a:extLst>
              <a:ext uri="{FF2B5EF4-FFF2-40B4-BE49-F238E27FC236}">
                <a16:creationId xmlns:a16="http://schemas.microsoft.com/office/drawing/2014/main" id="{4F96E3F9-83DA-470B-8C1F-3B2BBD4BC502}"/>
              </a:ext>
            </a:extLst>
          </p:cNvPr>
          <p:cNvSpPr/>
          <p:nvPr/>
        </p:nvSpPr>
        <p:spPr>
          <a:xfrm>
            <a:off x="8141375" y="4306921"/>
            <a:ext cx="2131089" cy="1258745"/>
          </a:xfrm>
          <a:prstGeom prst="wedgeRectCallout">
            <a:avLst>
              <a:gd name="adj1" fmla="val -70270"/>
              <a:gd name="adj2" fmla="val -751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A12282F-E0C3-4CF5-B16E-DAE0C6D91F63}"/>
              </a:ext>
            </a:extLst>
          </p:cNvPr>
          <p:cNvSpPr/>
          <p:nvPr/>
        </p:nvSpPr>
        <p:spPr>
          <a:xfrm>
            <a:off x="8580276" y="4613127"/>
            <a:ext cx="1569660" cy="646331"/>
          </a:xfrm>
          <a:prstGeom prst="rect">
            <a:avLst/>
          </a:prstGeom>
        </p:spPr>
        <p:txBody>
          <a:bodyPr wrap="none">
            <a:spAutoFit/>
          </a:bodyPr>
          <a:lstStyle/>
          <a:p>
            <a:r>
              <a:rPr lang="ja-JP" altLang="en-US" b="1" dirty="0">
                <a:solidFill>
                  <a:srgbClr val="2A2E33"/>
                </a:solidFill>
              </a:rPr>
              <a:t>いずれかに</a:t>
            </a:r>
            <a:endParaRPr lang="en-US" altLang="ja-JP" b="1" dirty="0">
              <a:solidFill>
                <a:srgbClr val="2A2E33"/>
              </a:solidFill>
            </a:endParaRPr>
          </a:p>
          <a:p>
            <a:r>
              <a:rPr lang="ja-JP" altLang="en-US" b="1" dirty="0">
                <a:solidFill>
                  <a:srgbClr val="2A2E33"/>
                </a:solidFill>
              </a:rPr>
              <a:t>当てはまる．</a:t>
            </a:r>
            <a:endParaRPr lang="ja-JP" altLang="en-US" b="1" dirty="0"/>
          </a:p>
        </p:txBody>
      </p:sp>
      <p:sp>
        <p:nvSpPr>
          <p:cNvPr id="4" name="スライド番号プレースホルダー 3">
            <a:extLst>
              <a:ext uri="{FF2B5EF4-FFF2-40B4-BE49-F238E27FC236}">
                <a16:creationId xmlns:a16="http://schemas.microsoft.com/office/drawing/2014/main" id="{DA45C551-581D-43AC-A3F8-D413621861E4}"/>
              </a:ext>
            </a:extLst>
          </p:cNvPr>
          <p:cNvSpPr>
            <a:spLocks noGrp="1"/>
          </p:cNvSpPr>
          <p:nvPr>
            <p:ph type="sldNum" sz="quarter" idx="12"/>
          </p:nvPr>
        </p:nvSpPr>
        <p:spPr/>
        <p:txBody>
          <a:bodyPr/>
          <a:lstStyle/>
          <a:p>
            <a:fld id="{F570F3E5-FDBB-4464-A890-BAA1FABE4FEA}" type="slidenum">
              <a:rPr kumimoji="1" lang="ja-JP" altLang="en-US" smtClean="0"/>
              <a:t>23</a:t>
            </a:fld>
            <a:endParaRPr kumimoji="1" lang="ja-JP" altLang="en-US"/>
          </a:p>
        </p:txBody>
      </p:sp>
      <p:pic>
        <p:nvPicPr>
          <p:cNvPr id="29" name="図 28">
            <a:extLst>
              <a:ext uri="{FF2B5EF4-FFF2-40B4-BE49-F238E27FC236}">
                <a16:creationId xmlns:a16="http://schemas.microsoft.com/office/drawing/2014/main" id="{4269AFAC-6DEC-453A-9583-A4CA1413BF7A}"/>
              </a:ext>
            </a:extLst>
          </p:cNvPr>
          <p:cNvPicPr>
            <a:picLocks noChangeAspect="1"/>
          </p:cNvPicPr>
          <p:nvPr/>
        </p:nvPicPr>
        <p:blipFill>
          <a:blip r:embed="rId4"/>
          <a:stretch>
            <a:fillRect/>
          </a:stretch>
        </p:blipFill>
        <p:spPr>
          <a:xfrm>
            <a:off x="3294412" y="2121366"/>
            <a:ext cx="728937" cy="376379"/>
          </a:xfrm>
          <a:prstGeom prst="rect">
            <a:avLst/>
          </a:prstGeom>
        </p:spPr>
      </p:pic>
      <p:pic>
        <p:nvPicPr>
          <p:cNvPr id="30" name="図 29">
            <a:extLst>
              <a:ext uri="{FF2B5EF4-FFF2-40B4-BE49-F238E27FC236}">
                <a16:creationId xmlns:a16="http://schemas.microsoft.com/office/drawing/2014/main" id="{65FFF5BB-12B6-469F-94DA-89DC39B15935}"/>
              </a:ext>
            </a:extLst>
          </p:cNvPr>
          <p:cNvPicPr>
            <a:picLocks noChangeAspect="1"/>
          </p:cNvPicPr>
          <p:nvPr/>
        </p:nvPicPr>
        <p:blipFill>
          <a:blip r:embed="rId4"/>
          <a:stretch>
            <a:fillRect/>
          </a:stretch>
        </p:blipFill>
        <p:spPr>
          <a:xfrm>
            <a:off x="8249516" y="2121366"/>
            <a:ext cx="728937" cy="376379"/>
          </a:xfrm>
          <a:prstGeom prst="rect">
            <a:avLst/>
          </a:prstGeom>
        </p:spPr>
      </p:pic>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2ED02DBA-5DDC-4BF9-A3D3-25BCEBF51326}"/>
                  </a:ext>
                </a:extLst>
              </p:cNvPr>
              <p:cNvSpPr/>
              <p:nvPr/>
            </p:nvSpPr>
            <p:spPr>
              <a:xfrm>
                <a:off x="1198369" y="6309531"/>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21" name="正方形/長方形 20">
                <a:extLst>
                  <a:ext uri="{FF2B5EF4-FFF2-40B4-BE49-F238E27FC236}">
                    <a16:creationId xmlns:a16="http://schemas.microsoft.com/office/drawing/2014/main" id="{2ED02DBA-5DDC-4BF9-A3D3-25BCEBF51326}"/>
                  </a:ext>
                </a:extLst>
              </p:cNvPr>
              <p:cNvSpPr>
                <a:spLocks noRot="1" noChangeAspect="1" noMove="1" noResize="1" noEditPoints="1" noAdjustHandles="1" noChangeArrowheads="1" noChangeShapeType="1" noTextEdit="1"/>
              </p:cNvSpPr>
              <p:nvPr/>
            </p:nvSpPr>
            <p:spPr>
              <a:xfrm>
                <a:off x="1198369" y="6309531"/>
                <a:ext cx="9807172" cy="366319"/>
              </a:xfrm>
              <a:prstGeom prst="rect">
                <a:avLst/>
              </a:prstGeom>
              <a:blipFill>
                <a:blip r:embed="rId11"/>
                <a:stretch>
                  <a:fillRect b="-21667"/>
                </a:stretch>
              </a:blipFill>
            </p:spPr>
            <p:txBody>
              <a:bodyPr/>
              <a:lstStyle/>
              <a:p>
                <a:r>
                  <a:rPr lang="ja-JP" altLang="en-US">
                    <a:noFill/>
                  </a:rPr>
                  <a:t> </a:t>
                </a:r>
              </a:p>
            </p:txBody>
          </p:sp>
        </mc:Fallback>
      </mc:AlternateContent>
      <p:pic>
        <p:nvPicPr>
          <p:cNvPr id="26" name="図 25">
            <a:extLst>
              <a:ext uri="{FF2B5EF4-FFF2-40B4-BE49-F238E27FC236}">
                <a16:creationId xmlns:a16="http://schemas.microsoft.com/office/drawing/2014/main" id="{A62F1B67-ED71-4DE1-BDA5-F98952E571FF}"/>
              </a:ext>
            </a:extLst>
          </p:cNvPr>
          <p:cNvPicPr>
            <a:picLocks noChangeAspect="1"/>
          </p:cNvPicPr>
          <p:nvPr/>
        </p:nvPicPr>
        <p:blipFill>
          <a:blip r:embed="rId12"/>
          <a:stretch>
            <a:fillRect/>
          </a:stretch>
        </p:blipFill>
        <p:spPr>
          <a:xfrm>
            <a:off x="2187314" y="3775810"/>
            <a:ext cx="2214195" cy="2209474"/>
          </a:xfrm>
          <a:prstGeom prst="rect">
            <a:avLst/>
          </a:prstGeom>
        </p:spPr>
      </p:pic>
    </p:spTree>
    <p:custDataLst>
      <p:tags r:id="rId1"/>
    </p:custDataLst>
    <p:extLst>
      <p:ext uri="{BB962C8B-B14F-4D97-AF65-F5344CB8AC3E}">
        <p14:creationId xmlns:p14="http://schemas.microsoft.com/office/powerpoint/2010/main" val="79654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補題</a:t>
                </a:r>
                <a:r>
                  <a:rPr lang="en-US" altLang="ja-JP" dirty="0">
                    <a:solidFill>
                      <a:srgbClr val="2A2E33"/>
                    </a:solidFill>
                    <a:latin typeface="+mj-ea"/>
                    <a:ea typeface="+mj-ea"/>
                  </a:rPr>
                  <a:t>9.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≥1</m:t>
                    </m:r>
                    <m:r>
                      <a:rPr lang="ja-JP" altLang="en-US" sz="2000"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ja-JP" altLang="en-US"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m:t>
                        </m:r>
                      </m:sup>
                    </m:sSup>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𝑄</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とする．任意の定数記号</a:t>
                </a:r>
                <a14:m>
                  <m:oMath xmlns:m="http://schemas.openxmlformats.org/officeDocument/2006/math">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oMath>
                </a14:m>
                <a:r>
                  <a:rPr lang="ja-JP" altLang="en-US" sz="2000" dirty="0">
                    <a:solidFill>
                      <a:srgbClr val="2A2E33"/>
                    </a:solidFill>
                  </a:rPr>
                  <a:t>に対し，ある正規パターン</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err="1">
                    <a:solidFill>
                      <a:srgbClr val="2A2E33"/>
                    </a:solidFill>
                  </a:rPr>
                  <a:t>が存</a:t>
                </a:r>
                <a:r>
                  <a:rPr lang="ja-JP" altLang="en-US" sz="2000" dirty="0">
                    <a:solidFill>
                      <a:srgbClr val="2A2E33"/>
                    </a:solidFill>
                  </a:rPr>
                  <a:t>在し，</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𝑎𝑏</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ならば，ある</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indent="0">
                  <a:buClr>
                    <a:srgbClr val="002060"/>
                  </a:buClr>
                  <a:buNone/>
                </a:pP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0260098C-285B-4E20-B352-A527E5E87AA0}"/>
              </a:ext>
            </a:extLst>
          </p:cNvPr>
          <p:cNvSpPr txBox="1"/>
          <p:nvPr/>
        </p:nvSpPr>
        <p:spPr>
          <a:xfrm>
            <a:off x="481013" y="2636913"/>
            <a:ext cx="11195050" cy="799899"/>
          </a:xfrm>
          <a:prstGeom prst="rect">
            <a:avLst/>
          </a:prstGeom>
          <a:solidFill>
            <a:schemeClr val="accent6">
              <a:lumMod val="20000"/>
              <a:lumOff val="80000"/>
            </a:schemeClr>
          </a:solidFill>
        </p:spPr>
        <p:txBody>
          <a:bodyPr wrap="square" rtlCol="0">
            <a:spAutoFit/>
          </a:bodyPr>
          <a:lstStyle/>
          <a:p>
            <a:pPr algn="ctr">
              <a:lnSpc>
                <a:spcPct val="120000"/>
              </a:lnSpc>
            </a:pPr>
            <a:r>
              <a:rPr lang="ja-JP" altLang="en-US" sz="2000" b="1" dirty="0"/>
              <a:t>（証明の考え方</a:t>
            </a:r>
            <a:r>
              <a:rPr kumimoji="1" lang="ja-JP" altLang="en-US" sz="2000" b="1" dirty="0"/>
              <a:t>）</a:t>
            </a:r>
            <a:endParaRPr kumimoji="1" lang="en-US" altLang="ja-JP" sz="2000" b="1" dirty="0"/>
          </a:p>
          <a:p>
            <a:pPr algn="ctr">
              <a:lnSpc>
                <a:spcPct val="120000"/>
              </a:lnSpc>
            </a:pPr>
            <a:r>
              <a:rPr lang="ja-JP" altLang="en-US" sz="2000" b="1" dirty="0"/>
              <a:t>長さ</a:t>
            </a:r>
            <a:r>
              <a:rPr lang="en-US" altLang="ja-JP" sz="2000" b="1" dirty="0"/>
              <a:t>2</a:t>
            </a:r>
            <a:r>
              <a:rPr lang="ja-JP" altLang="en-US" sz="2000" b="1" dirty="0"/>
              <a:t>の記号列の一文字目と二文字目の関係を，</a:t>
            </a:r>
            <a:r>
              <a:rPr lang="en-US" altLang="ja-JP" sz="2000" b="1" dirty="0"/>
              <a:t>2</a:t>
            </a:r>
            <a:r>
              <a:rPr lang="ja-JP" altLang="en-US" sz="2000" b="1" dirty="0"/>
              <a:t>部グラフで考える．</a:t>
            </a:r>
            <a:endParaRPr kumimoji="1" lang="ja-JP" altLang="en-US" sz="2000" b="1" dirty="0"/>
          </a:p>
        </p:txBody>
      </p:sp>
      <p:sp>
        <p:nvSpPr>
          <p:cNvPr id="10" name="正方形/長方形 9">
            <a:extLst>
              <a:ext uri="{FF2B5EF4-FFF2-40B4-BE49-F238E27FC236}">
                <a16:creationId xmlns:a16="http://schemas.microsoft.com/office/drawing/2014/main" id="{89E49FBA-CC84-4412-B8FD-B0ABCA91C6B3}"/>
              </a:ext>
            </a:extLst>
          </p:cNvPr>
          <p:cNvSpPr/>
          <p:nvPr/>
        </p:nvSpPr>
        <p:spPr>
          <a:xfrm>
            <a:off x="481013" y="2636912"/>
            <a:ext cx="11195050" cy="36719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2B9B487E-692C-477B-8068-93B82F689946}"/>
              </a:ext>
            </a:extLst>
          </p:cNvPr>
          <p:cNvSpPr/>
          <p:nvPr/>
        </p:nvSpPr>
        <p:spPr>
          <a:xfrm>
            <a:off x="2817450" y="4660386"/>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EBB4340-B46D-4219-B085-882B58AEE210}"/>
                  </a:ext>
                </a:extLst>
              </p:cNvPr>
              <p:cNvSpPr/>
              <p:nvPr/>
            </p:nvSpPr>
            <p:spPr>
              <a:xfrm>
                <a:off x="4564927" y="3575293"/>
                <a:ext cx="391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2A2E33"/>
                          </a:solidFill>
                          <a:latin typeface="Cambria Math" panose="02040503050406030204" pitchFamily="18" charset="0"/>
                        </a:rPr>
                        <m:t>𝐺</m:t>
                      </m:r>
                    </m:oMath>
                  </m:oMathPara>
                </a14:m>
                <a:endParaRPr lang="ja-JP" altLang="en-US" dirty="0"/>
              </a:p>
            </p:txBody>
          </p:sp>
        </mc:Choice>
        <mc:Fallback xmlns="">
          <p:sp>
            <p:nvSpPr>
              <p:cNvPr id="11" name="正方形/長方形 10">
                <a:extLst>
                  <a:ext uri="{FF2B5EF4-FFF2-40B4-BE49-F238E27FC236}">
                    <a16:creationId xmlns:a16="http://schemas.microsoft.com/office/drawing/2014/main" id="{EEBB4340-B46D-4219-B085-882B58AEE210}"/>
                  </a:ext>
                </a:extLst>
              </p:cNvPr>
              <p:cNvSpPr>
                <a:spLocks noRot="1" noChangeAspect="1" noMove="1" noResize="1" noEditPoints="1" noAdjustHandles="1" noChangeArrowheads="1" noChangeShapeType="1" noTextEdit="1"/>
              </p:cNvSpPr>
              <p:nvPr/>
            </p:nvSpPr>
            <p:spPr>
              <a:xfrm>
                <a:off x="4564927" y="3575293"/>
                <a:ext cx="391966" cy="369332"/>
              </a:xfrm>
              <a:prstGeom prst="rect">
                <a:avLst/>
              </a:prstGeom>
              <a:blipFill>
                <a:blip r:embed="rId10"/>
                <a:stretch>
                  <a:fillRect/>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BD08FDE-693D-41DD-BC78-BBA593D49D33}"/>
              </a:ext>
            </a:extLst>
          </p:cNvPr>
          <p:cNvSpPr>
            <a:spLocks noGrp="1"/>
          </p:cNvSpPr>
          <p:nvPr>
            <p:ph type="sldNum" sz="quarter" idx="12"/>
          </p:nvPr>
        </p:nvSpPr>
        <p:spPr/>
        <p:txBody>
          <a:bodyPr/>
          <a:lstStyle/>
          <a:p>
            <a:fld id="{F570F3E5-FDBB-4464-A890-BAA1FABE4FEA}" type="slidenum">
              <a:rPr kumimoji="1" lang="ja-JP" altLang="en-US" smtClean="0"/>
              <a:t>24</a:t>
            </a:fld>
            <a:endParaRPr kumimoji="1" lang="ja-JP" altLang="en-US"/>
          </a:p>
        </p:txBody>
      </p:sp>
      <p:pic>
        <p:nvPicPr>
          <p:cNvPr id="19" name="図 18">
            <a:extLst>
              <a:ext uri="{FF2B5EF4-FFF2-40B4-BE49-F238E27FC236}">
                <a16:creationId xmlns:a16="http://schemas.microsoft.com/office/drawing/2014/main" id="{127512AC-57FD-49F4-B9C9-F1D888D926ED}"/>
              </a:ext>
            </a:extLst>
          </p:cNvPr>
          <p:cNvPicPr>
            <a:picLocks noChangeAspect="1"/>
          </p:cNvPicPr>
          <p:nvPr/>
        </p:nvPicPr>
        <p:blipFill>
          <a:blip r:embed="rId11"/>
          <a:stretch>
            <a:fillRect/>
          </a:stretch>
        </p:blipFill>
        <p:spPr>
          <a:xfrm>
            <a:off x="3294412" y="2121366"/>
            <a:ext cx="728937" cy="376379"/>
          </a:xfrm>
          <a:prstGeom prst="rect">
            <a:avLst/>
          </a:prstGeom>
        </p:spPr>
      </p:pic>
      <p:pic>
        <p:nvPicPr>
          <p:cNvPr id="20" name="図 19">
            <a:extLst>
              <a:ext uri="{FF2B5EF4-FFF2-40B4-BE49-F238E27FC236}">
                <a16:creationId xmlns:a16="http://schemas.microsoft.com/office/drawing/2014/main" id="{4CED414D-092A-429D-B747-3720D1B17DBF}"/>
              </a:ext>
            </a:extLst>
          </p:cNvPr>
          <p:cNvPicPr>
            <a:picLocks noChangeAspect="1"/>
          </p:cNvPicPr>
          <p:nvPr/>
        </p:nvPicPr>
        <p:blipFill>
          <a:blip r:embed="rId11"/>
          <a:stretch>
            <a:fillRect/>
          </a:stretch>
        </p:blipFill>
        <p:spPr>
          <a:xfrm>
            <a:off x="8249516" y="2121366"/>
            <a:ext cx="728937" cy="376379"/>
          </a:xfrm>
          <a:prstGeom prst="rect">
            <a:avLst/>
          </a:prstGeom>
        </p:spPr>
      </p:pic>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8A021800-E9C7-40F9-8561-333C348D865C}"/>
                  </a:ext>
                </a:extLst>
              </p:cNvPr>
              <p:cNvSpPr/>
              <p:nvPr/>
            </p:nvSpPr>
            <p:spPr>
              <a:xfrm>
                <a:off x="1198369" y="6309531"/>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4" name="正方形/長方形 13">
                <a:extLst>
                  <a:ext uri="{FF2B5EF4-FFF2-40B4-BE49-F238E27FC236}">
                    <a16:creationId xmlns:a16="http://schemas.microsoft.com/office/drawing/2014/main" id="{8A021800-E9C7-40F9-8561-333C348D865C}"/>
                  </a:ext>
                </a:extLst>
              </p:cNvPr>
              <p:cNvSpPr>
                <a:spLocks noRot="1" noChangeAspect="1" noMove="1" noResize="1" noEditPoints="1" noAdjustHandles="1" noChangeArrowheads="1" noChangeShapeType="1" noTextEdit="1"/>
              </p:cNvSpPr>
              <p:nvPr/>
            </p:nvSpPr>
            <p:spPr>
              <a:xfrm>
                <a:off x="1198369" y="6309531"/>
                <a:ext cx="9807172" cy="366319"/>
              </a:xfrm>
              <a:prstGeom prst="rect">
                <a:avLst/>
              </a:prstGeom>
              <a:blipFill>
                <a:blip r:embed="rId12"/>
                <a:stretch>
                  <a:fillRect b="-21667"/>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15EF0562-209B-479D-AF72-1B62686A8A5D}"/>
              </a:ext>
            </a:extLst>
          </p:cNvPr>
          <p:cNvPicPr>
            <a:picLocks noChangeAspect="1"/>
          </p:cNvPicPr>
          <p:nvPr/>
        </p:nvPicPr>
        <p:blipFill>
          <a:blip r:embed="rId13"/>
          <a:stretch>
            <a:fillRect/>
          </a:stretch>
        </p:blipFill>
        <p:spPr>
          <a:xfrm>
            <a:off x="486145" y="3759959"/>
            <a:ext cx="2214195" cy="2209474"/>
          </a:xfrm>
          <a:prstGeom prst="rect">
            <a:avLst/>
          </a:prstGeom>
        </p:spPr>
      </p:pic>
      <p:pic>
        <p:nvPicPr>
          <p:cNvPr id="8" name="図 7">
            <a:extLst>
              <a:ext uri="{FF2B5EF4-FFF2-40B4-BE49-F238E27FC236}">
                <a16:creationId xmlns:a16="http://schemas.microsoft.com/office/drawing/2014/main" id="{F05C2F49-13C8-4484-B360-B86F9A9C8A20}"/>
              </a:ext>
            </a:extLst>
          </p:cNvPr>
          <p:cNvPicPr>
            <a:picLocks noChangeAspect="1"/>
          </p:cNvPicPr>
          <p:nvPr/>
        </p:nvPicPr>
        <p:blipFill>
          <a:blip r:embed="rId14"/>
          <a:stretch>
            <a:fillRect/>
          </a:stretch>
        </p:blipFill>
        <p:spPr>
          <a:xfrm>
            <a:off x="3572778" y="3792358"/>
            <a:ext cx="2376264" cy="2084567"/>
          </a:xfrm>
          <a:prstGeom prst="rect">
            <a:avLst/>
          </a:prstGeom>
        </p:spPr>
      </p:pic>
    </p:spTree>
    <p:custDataLst>
      <p:tags r:id="rId1"/>
    </p:custDataLst>
    <p:extLst>
      <p:ext uri="{BB962C8B-B14F-4D97-AF65-F5344CB8AC3E}">
        <p14:creationId xmlns:p14="http://schemas.microsoft.com/office/powerpoint/2010/main" val="187399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補題</a:t>
                </a:r>
                <a:r>
                  <a:rPr lang="en-US" altLang="ja-JP" dirty="0">
                    <a:solidFill>
                      <a:srgbClr val="2A2E33"/>
                    </a:solidFill>
                    <a:latin typeface="+mj-ea"/>
                    <a:ea typeface="+mj-ea"/>
                  </a:rPr>
                  <a:t>9. </a:t>
                </a:r>
              </a:p>
              <a:p>
                <a:pPr marL="0" lvl="0" indent="0" defTabSz="914400">
                  <a:lnSpc>
                    <a:spcPct val="15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𝑘</m:t>
                    </m:r>
                    <m:r>
                      <a:rPr lang="en-US" altLang="ja-JP" sz="2000" i="1">
                        <a:solidFill>
                          <a:srgbClr val="2A2E33"/>
                        </a:solidFill>
                        <a:latin typeface="Cambria Math" panose="02040503050406030204" pitchFamily="18" charset="0"/>
                      </a:rPr>
                      <m:t>≥1</m:t>
                    </m:r>
                    <m:r>
                      <a:rPr lang="ja-JP" altLang="en-US" sz="2000"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ja-JP" altLang="en-US"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m:t>
                        </m:r>
                      </m:sup>
                    </m:sSup>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𝑄</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とする．任意の定数記号</a:t>
                </a:r>
                <a14:m>
                  <m:oMath xmlns:m="http://schemas.openxmlformats.org/officeDocument/2006/math">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oMath>
                </a14:m>
                <a:r>
                  <a:rPr lang="ja-JP" altLang="en-US" sz="2000" dirty="0">
                    <a:solidFill>
                      <a:srgbClr val="2A2E33"/>
                    </a:solidFill>
                  </a:rPr>
                  <a:t>に対し，ある正規パターン</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err="1">
                    <a:solidFill>
                      <a:srgbClr val="2A2E33"/>
                    </a:solidFill>
                  </a:rPr>
                  <a:t>が存</a:t>
                </a:r>
                <a:r>
                  <a:rPr lang="ja-JP" altLang="en-US" sz="2000" dirty="0">
                    <a:solidFill>
                      <a:srgbClr val="2A2E33"/>
                    </a:solidFill>
                  </a:rPr>
                  <a:t>在し，</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𝑎𝑏</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ならば，ある</a:t>
                </a:r>
                <a14:m>
                  <m:oMath xmlns:m="http://schemas.openxmlformats.org/officeDocument/2006/math">
                    <m:r>
                      <a:rPr lang="en-US" altLang="ja-JP" sz="2000" i="1">
                        <a:solidFill>
                          <a:srgbClr val="2A2E33"/>
                        </a:solidFill>
                        <a:latin typeface="Cambria Math" panose="02040503050406030204" pitchFamily="18" charset="0"/>
                      </a:rPr>
                      <m:t>𝑞</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indent="0">
                  <a:buClr>
                    <a:srgbClr val="002060"/>
                  </a:buClr>
                  <a:buNone/>
                </a:pPr>
                <a:endParaRPr lang="en-US" altLang="ja-JP" dirty="0">
                  <a:solidFill>
                    <a:schemeClr val="tx1"/>
                  </a:solidFill>
                  <a:latin typeface="+mj-ea"/>
                  <a:ea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9" name="テキスト ボックス 8">
            <a:extLst>
              <a:ext uri="{FF2B5EF4-FFF2-40B4-BE49-F238E27FC236}">
                <a16:creationId xmlns:a16="http://schemas.microsoft.com/office/drawing/2014/main" id="{0260098C-285B-4E20-B352-A527E5E87AA0}"/>
              </a:ext>
            </a:extLst>
          </p:cNvPr>
          <p:cNvSpPr txBox="1"/>
          <p:nvPr/>
        </p:nvSpPr>
        <p:spPr>
          <a:xfrm>
            <a:off x="481013" y="2636913"/>
            <a:ext cx="11195050" cy="799899"/>
          </a:xfrm>
          <a:prstGeom prst="rect">
            <a:avLst/>
          </a:prstGeom>
          <a:solidFill>
            <a:schemeClr val="accent6">
              <a:lumMod val="20000"/>
              <a:lumOff val="80000"/>
            </a:schemeClr>
          </a:solidFill>
        </p:spPr>
        <p:txBody>
          <a:bodyPr wrap="square" rtlCol="0">
            <a:spAutoFit/>
          </a:bodyPr>
          <a:lstStyle/>
          <a:p>
            <a:pPr algn="ctr">
              <a:lnSpc>
                <a:spcPct val="120000"/>
              </a:lnSpc>
            </a:pPr>
            <a:r>
              <a:rPr lang="ja-JP" altLang="en-US" sz="2000" b="1" dirty="0"/>
              <a:t>（証明の考え方</a:t>
            </a:r>
            <a:r>
              <a:rPr kumimoji="1" lang="ja-JP" altLang="en-US" sz="2000" b="1" dirty="0"/>
              <a:t>）</a:t>
            </a:r>
            <a:endParaRPr kumimoji="1" lang="en-US" altLang="ja-JP" sz="2000" b="1" dirty="0"/>
          </a:p>
          <a:p>
            <a:pPr algn="ctr">
              <a:lnSpc>
                <a:spcPct val="120000"/>
              </a:lnSpc>
            </a:pPr>
            <a:r>
              <a:rPr lang="ja-JP" altLang="en-US" sz="2000" b="1" dirty="0"/>
              <a:t>長さ</a:t>
            </a:r>
            <a:r>
              <a:rPr lang="en-US" altLang="ja-JP" sz="2000" b="1" dirty="0"/>
              <a:t>2</a:t>
            </a:r>
            <a:r>
              <a:rPr lang="ja-JP" altLang="en-US" sz="2000" b="1" dirty="0"/>
              <a:t>の記号列の一文字目と二文字目の関係を，</a:t>
            </a:r>
            <a:r>
              <a:rPr lang="en-US" altLang="ja-JP" sz="2000" b="1" dirty="0"/>
              <a:t>2</a:t>
            </a:r>
            <a:r>
              <a:rPr lang="ja-JP" altLang="en-US" sz="2000" b="1" dirty="0"/>
              <a:t>部グラフで考える．</a:t>
            </a:r>
            <a:endParaRPr kumimoji="1" lang="ja-JP" altLang="en-US" sz="2000" b="1" dirty="0"/>
          </a:p>
        </p:txBody>
      </p:sp>
      <p:sp>
        <p:nvSpPr>
          <p:cNvPr id="10" name="正方形/長方形 9">
            <a:extLst>
              <a:ext uri="{FF2B5EF4-FFF2-40B4-BE49-F238E27FC236}">
                <a16:creationId xmlns:a16="http://schemas.microsoft.com/office/drawing/2014/main" id="{89E49FBA-CC84-4412-B8FD-B0ABCA91C6B3}"/>
              </a:ext>
            </a:extLst>
          </p:cNvPr>
          <p:cNvSpPr/>
          <p:nvPr/>
        </p:nvSpPr>
        <p:spPr>
          <a:xfrm>
            <a:off x="481013" y="2636912"/>
            <a:ext cx="11195050" cy="36719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71020B82-82F6-4DBA-B9CB-3F91FCD83C91}"/>
              </a:ext>
            </a:extLst>
          </p:cNvPr>
          <p:cNvPicPr>
            <a:picLocks noChangeAspect="1"/>
          </p:cNvPicPr>
          <p:nvPr/>
        </p:nvPicPr>
        <p:blipFill>
          <a:blip r:embed="rId5"/>
          <a:stretch>
            <a:fillRect/>
          </a:stretch>
        </p:blipFill>
        <p:spPr>
          <a:xfrm>
            <a:off x="623392" y="3776021"/>
            <a:ext cx="2131089" cy="2209474"/>
          </a:xfrm>
          <a:prstGeom prst="rect">
            <a:avLst/>
          </a:prstGeom>
        </p:spPr>
      </p:pic>
      <p:sp>
        <p:nvSpPr>
          <p:cNvPr id="21" name="矢印: 右 20">
            <a:extLst>
              <a:ext uri="{FF2B5EF4-FFF2-40B4-BE49-F238E27FC236}">
                <a16:creationId xmlns:a16="http://schemas.microsoft.com/office/drawing/2014/main" id="{2B9B487E-692C-477B-8068-93B82F689946}"/>
              </a:ext>
            </a:extLst>
          </p:cNvPr>
          <p:cNvSpPr/>
          <p:nvPr/>
        </p:nvSpPr>
        <p:spPr>
          <a:xfrm>
            <a:off x="2817450" y="4660386"/>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0230902-88FA-4679-B3BF-B6A0FBDF7DEE}"/>
              </a:ext>
            </a:extLst>
          </p:cNvPr>
          <p:cNvSpPr/>
          <p:nvPr/>
        </p:nvSpPr>
        <p:spPr>
          <a:xfrm>
            <a:off x="8834490" y="4660386"/>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4745DE4-03EA-4059-BE6D-4521481900FC}"/>
              </a:ext>
            </a:extLst>
          </p:cNvPr>
          <p:cNvPicPr>
            <a:picLocks noChangeAspect="1"/>
          </p:cNvPicPr>
          <p:nvPr/>
        </p:nvPicPr>
        <p:blipFill>
          <a:blip r:embed="rId6"/>
          <a:stretch>
            <a:fillRect/>
          </a:stretch>
        </p:blipFill>
        <p:spPr>
          <a:xfrm>
            <a:off x="9504567" y="4006822"/>
            <a:ext cx="2017748" cy="1075824"/>
          </a:xfrm>
          <a:prstGeom prst="rect">
            <a:avLst/>
          </a:prstGeom>
        </p:spPr>
      </p:pic>
      <p:sp>
        <p:nvSpPr>
          <p:cNvPr id="32" name="二等辺三角形 31">
            <a:extLst>
              <a:ext uri="{FF2B5EF4-FFF2-40B4-BE49-F238E27FC236}">
                <a16:creationId xmlns:a16="http://schemas.microsoft.com/office/drawing/2014/main" id="{FC2B0C34-87C7-4ACB-818A-A7D0FFFE3C73}"/>
              </a:ext>
            </a:extLst>
          </p:cNvPr>
          <p:cNvSpPr/>
          <p:nvPr/>
        </p:nvSpPr>
        <p:spPr>
          <a:xfrm rot="10800000">
            <a:off x="10128448" y="5186950"/>
            <a:ext cx="504056" cy="2210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6703919-8476-4973-9165-B8716E596DA9}"/>
              </a:ext>
            </a:extLst>
          </p:cNvPr>
          <p:cNvPicPr>
            <a:picLocks noChangeAspect="1"/>
          </p:cNvPicPr>
          <p:nvPr/>
        </p:nvPicPr>
        <p:blipFill>
          <a:blip r:embed="rId7"/>
          <a:stretch>
            <a:fillRect/>
          </a:stretch>
        </p:blipFill>
        <p:spPr>
          <a:xfrm>
            <a:off x="9516658" y="5456866"/>
            <a:ext cx="1993565" cy="475529"/>
          </a:xfrm>
          <a:prstGeom prst="rect">
            <a:avLst/>
          </a:prstGeom>
        </p:spPr>
      </p:pic>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EBB4340-B46D-4219-B085-882B58AEE210}"/>
                  </a:ext>
                </a:extLst>
              </p:cNvPr>
              <p:cNvSpPr/>
              <p:nvPr/>
            </p:nvSpPr>
            <p:spPr>
              <a:xfrm>
                <a:off x="4564927" y="3575293"/>
                <a:ext cx="391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2A2E33"/>
                          </a:solidFill>
                          <a:latin typeface="Cambria Math" panose="02040503050406030204" pitchFamily="18" charset="0"/>
                        </a:rPr>
                        <m:t>𝐺</m:t>
                      </m:r>
                    </m:oMath>
                  </m:oMathPara>
                </a14:m>
                <a:endParaRPr lang="ja-JP" altLang="en-US" dirty="0"/>
              </a:p>
            </p:txBody>
          </p:sp>
        </mc:Choice>
        <mc:Fallback xmlns="">
          <p:sp>
            <p:nvSpPr>
              <p:cNvPr id="11" name="正方形/長方形 10">
                <a:extLst>
                  <a:ext uri="{FF2B5EF4-FFF2-40B4-BE49-F238E27FC236}">
                    <a16:creationId xmlns:a16="http://schemas.microsoft.com/office/drawing/2014/main" id="{EEBB4340-B46D-4219-B085-882B58AEE210}"/>
                  </a:ext>
                </a:extLst>
              </p:cNvPr>
              <p:cNvSpPr>
                <a:spLocks noRot="1" noChangeAspect="1" noMove="1" noResize="1" noEditPoints="1" noAdjustHandles="1" noChangeArrowheads="1" noChangeShapeType="1" noTextEdit="1"/>
              </p:cNvSpPr>
              <p:nvPr/>
            </p:nvSpPr>
            <p:spPr>
              <a:xfrm>
                <a:off x="4564927" y="3575293"/>
                <a:ext cx="391966"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36157D74-4516-4919-8504-5682E1203832}"/>
                  </a:ext>
                </a:extLst>
              </p:cNvPr>
              <p:cNvSpPr/>
              <p:nvPr/>
            </p:nvSpPr>
            <p:spPr>
              <a:xfrm>
                <a:off x="7253496" y="3571613"/>
                <a:ext cx="477117"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b="0"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1</m:t>
                          </m:r>
                        </m:sub>
                      </m:sSub>
                    </m:oMath>
                  </m:oMathPara>
                </a14:m>
                <a:endParaRPr lang="ja-JP" altLang="en-US" dirty="0"/>
              </a:p>
            </p:txBody>
          </p:sp>
        </mc:Choice>
        <mc:Fallback xmlns="">
          <p:sp>
            <p:nvSpPr>
              <p:cNvPr id="35" name="正方形/長方形 34">
                <a:extLst>
                  <a:ext uri="{FF2B5EF4-FFF2-40B4-BE49-F238E27FC236}">
                    <a16:creationId xmlns:a16="http://schemas.microsoft.com/office/drawing/2014/main" id="{36157D74-4516-4919-8504-5682E1203832}"/>
                  </a:ext>
                </a:extLst>
              </p:cNvPr>
              <p:cNvSpPr>
                <a:spLocks noRot="1" noChangeAspect="1" noMove="1" noResize="1" noEditPoints="1" noAdjustHandles="1" noChangeArrowheads="1" noChangeShapeType="1" noTextEdit="1"/>
              </p:cNvSpPr>
              <p:nvPr/>
            </p:nvSpPr>
            <p:spPr>
              <a:xfrm>
                <a:off x="7253496" y="3571613"/>
                <a:ext cx="477117" cy="376129"/>
              </a:xfrm>
              <a:prstGeom prst="rect">
                <a:avLst/>
              </a:prstGeom>
              <a:blipFill>
                <a:blip r:embed="rId11"/>
                <a:stretch>
                  <a:fillRect t="-3226" r="-1153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BD08FDE-693D-41DD-BC78-BBA593D49D33}"/>
              </a:ext>
            </a:extLst>
          </p:cNvPr>
          <p:cNvSpPr>
            <a:spLocks noGrp="1"/>
          </p:cNvSpPr>
          <p:nvPr>
            <p:ph type="sldNum" sz="quarter" idx="12"/>
          </p:nvPr>
        </p:nvSpPr>
        <p:spPr/>
        <p:txBody>
          <a:bodyPr/>
          <a:lstStyle/>
          <a:p>
            <a:fld id="{F570F3E5-FDBB-4464-A890-BAA1FABE4FEA}" type="slidenum">
              <a:rPr kumimoji="1" lang="ja-JP" altLang="en-US" smtClean="0"/>
              <a:t>25</a:t>
            </a:fld>
            <a:endParaRPr kumimoji="1" lang="ja-JP" altLang="en-US"/>
          </a:p>
        </p:txBody>
      </p:sp>
      <p:pic>
        <p:nvPicPr>
          <p:cNvPr id="19" name="図 18">
            <a:extLst>
              <a:ext uri="{FF2B5EF4-FFF2-40B4-BE49-F238E27FC236}">
                <a16:creationId xmlns:a16="http://schemas.microsoft.com/office/drawing/2014/main" id="{127512AC-57FD-49F4-B9C9-F1D888D926ED}"/>
              </a:ext>
            </a:extLst>
          </p:cNvPr>
          <p:cNvPicPr>
            <a:picLocks noChangeAspect="1"/>
          </p:cNvPicPr>
          <p:nvPr/>
        </p:nvPicPr>
        <p:blipFill>
          <a:blip r:embed="rId12"/>
          <a:stretch>
            <a:fillRect/>
          </a:stretch>
        </p:blipFill>
        <p:spPr>
          <a:xfrm>
            <a:off x="3294412" y="2121366"/>
            <a:ext cx="728937" cy="376379"/>
          </a:xfrm>
          <a:prstGeom prst="rect">
            <a:avLst/>
          </a:prstGeom>
        </p:spPr>
      </p:pic>
      <p:pic>
        <p:nvPicPr>
          <p:cNvPr id="20" name="図 19">
            <a:extLst>
              <a:ext uri="{FF2B5EF4-FFF2-40B4-BE49-F238E27FC236}">
                <a16:creationId xmlns:a16="http://schemas.microsoft.com/office/drawing/2014/main" id="{4CED414D-092A-429D-B747-3720D1B17DBF}"/>
              </a:ext>
            </a:extLst>
          </p:cNvPr>
          <p:cNvPicPr>
            <a:picLocks noChangeAspect="1"/>
          </p:cNvPicPr>
          <p:nvPr/>
        </p:nvPicPr>
        <p:blipFill>
          <a:blip r:embed="rId12"/>
          <a:stretch>
            <a:fillRect/>
          </a:stretch>
        </p:blipFill>
        <p:spPr>
          <a:xfrm>
            <a:off x="8249516" y="2121366"/>
            <a:ext cx="728937" cy="376379"/>
          </a:xfrm>
          <a:prstGeom prst="rect">
            <a:avLst/>
          </a:prstGeom>
        </p:spPr>
      </p:pic>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B62386E2-ADF6-47D2-B09B-3F5A8B3765C6}"/>
                  </a:ext>
                </a:extLst>
              </p:cNvPr>
              <p:cNvSpPr/>
              <p:nvPr/>
            </p:nvSpPr>
            <p:spPr>
              <a:xfrm>
                <a:off x="1198369" y="6309531"/>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22" name="正方形/長方形 21">
                <a:extLst>
                  <a:ext uri="{FF2B5EF4-FFF2-40B4-BE49-F238E27FC236}">
                    <a16:creationId xmlns:a16="http://schemas.microsoft.com/office/drawing/2014/main" id="{B62386E2-ADF6-47D2-B09B-3F5A8B3765C6}"/>
                  </a:ext>
                </a:extLst>
              </p:cNvPr>
              <p:cNvSpPr>
                <a:spLocks noRot="1" noChangeAspect="1" noMove="1" noResize="1" noEditPoints="1" noAdjustHandles="1" noChangeArrowheads="1" noChangeShapeType="1" noTextEdit="1"/>
              </p:cNvSpPr>
              <p:nvPr/>
            </p:nvSpPr>
            <p:spPr>
              <a:xfrm>
                <a:off x="1198369" y="6309531"/>
                <a:ext cx="9807172" cy="366319"/>
              </a:xfrm>
              <a:prstGeom prst="rect">
                <a:avLst/>
              </a:prstGeom>
              <a:blipFill>
                <a:blip r:embed="rId13"/>
                <a:stretch>
                  <a:fillRect b="-21667"/>
                </a:stretch>
              </a:blipFill>
            </p:spPr>
            <p:txBody>
              <a:bodyPr/>
              <a:lstStyle/>
              <a:p>
                <a:r>
                  <a:rPr lang="ja-JP" altLang="en-US">
                    <a:noFill/>
                  </a:rPr>
                  <a:t> </a:t>
                </a:r>
              </a:p>
            </p:txBody>
          </p:sp>
        </mc:Fallback>
      </mc:AlternateContent>
      <p:pic>
        <p:nvPicPr>
          <p:cNvPr id="64" name="図 63">
            <a:extLst>
              <a:ext uri="{FF2B5EF4-FFF2-40B4-BE49-F238E27FC236}">
                <a16:creationId xmlns:a16="http://schemas.microsoft.com/office/drawing/2014/main" id="{CF69AA9B-5CA8-412C-97E0-BEFFEC8EDAA2}"/>
              </a:ext>
            </a:extLst>
          </p:cNvPr>
          <p:cNvPicPr>
            <a:picLocks noChangeAspect="1"/>
          </p:cNvPicPr>
          <p:nvPr/>
        </p:nvPicPr>
        <p:blipFill>
          <a:blip r:embed="rId14"/>
          <a:stretch>
            <a:fillRect/>
          </a:stretch>
        </p:blipFill>
        <p:spPr>
          <a:xfrm>
            <a:off x="3550692" y="3847828"/>
            <a:ext cx="2376264" cy="2084567"/>
          </a:xfrm>
          <a:prstGeom prst="rect">
            <a:avLst/>
          </a:prstGeom>
        </p:spPr>
      </p:pic>
      <p:pic>
        <p:nvPicPr>
          <p:cNvPr id="13" name="図 12">
            <a:extLst>
              <a:ext uri="{FF2B5EF4-FFF2-40B4-BE49-F238E27FC236}">
                <a16:creationId xmlns:a16="http://schemas.microsoft.com/office/drawing/2014/main" id="{FB0EDB8A-80CB-4F82-9EEE-EF8406470A3E}"/>
              </a:ext>
            </a:extLst>
          </p:cNvPr>
          <p:cNvPicPr>
            <a:picLocks noChangeAspect="1"/>
          </p:cNvPicPr>
          <p:nvPr/>
        </p:nvPicPr>
        <p:blipFill>
          <a:blip r:embed="rId15"/>
          <a:stretch>
            <a:fillRect/>
          </a:stretch>
        </p:blipFill>
        <p:spPr>
          <a:xfrm>
            <a:off x="6491190" y="3902471"/>
            <a:ext cx="2250743" cy="1974454"/>
          </a:xfrm>
          <a:prstGeom prst="rect">
            <a:avLst/>
          </a:prstGeom>
        </p:spPr>
      </p:pic>
    </p:spTree>
    <p:custDataLst>
      <p:tags r:id="rId1"/>
    </p:custDataLst>
    <p:extLst>
      <p:ext uri="{BB962C8B-B14F-4D97-AF65-F5344CB8AC3E}">
        <p14:creationId xmlns:p14="http://schemas.microsoft.com/office/powerpoint/2010/main" val="398236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4"/>
                <a:ext cx="11431588" cy="5796297"/>
              </a:xfrm>
            </p:spPr>
            <p:txBody>
              <a:bodyPr>
                <a:normAutofit/>
              </a:bodyPr>
              <a:lstStyle/>
              <a:p>
                <a:pPr marL="0" lvl="0" indent="0" defTabSz="914400">
                  <a:lnSpc>
                    <a:spcPct val="150000"/>
                  </a:lnSpc>
                  <a:spcBef>
                    <a:spcPts val="0"/>
                  </a:spcBef>
                  <a:buNone/>
                </a:pPr>
                <a:r>
                  <a:rPr lang="ja-JP" altLang="en-US" dirty="0">
                    <a:solidFill>
                      <a:schemeClr val="tx1"/>
                    </a:solidFill>
                    <a:latin typeface="Noto Sans JP ExtraBold"/>
                    <a:ea typeface="Noto Sans JP ExtraBold"/>
                  </a:rPr>
                  <a:t>補題</a:t>
                </a:r>
                <a:r>
                  <a:rPr lang="en-US" altLang="ja-JP" dirty="0">
                    <a:solidFill>
                      <a:schemeClr val="tx1"/>
                    </a:solidFill>
                    <a:latin typeface="Noto Sans JP ExtraBold"/>
                    <a:ea typeface="Noto Sans JP ExtraBold"/>
                  </a:rPr>
                  <a:t>9. </a:t>
                </a:r>
              </a:p>
              <a:p>
                <a:pPr marL="0" lvl="0" indent="0" defTabSz="914400">
                  <a:lnSpc>
                    <a:spcPct val="15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𝑘</m:t>
                    </m:r>
                    <m:r>
                      <a:rPr lang="en-US" altLang="ja-JP" sz="2000" i="1">
                        <a:solidFill>
                          <a:schemeClr val="tx1"/>
                        </a:solidFill>
                        <a:latin typeface="Cambria Math" panose="02040503050406030204" pitchFamily="18" charset="0"/>
                      </a:rPr>
                      <m:t>≥1</m:t>
                    </m:r>
                    <m:r>
                      <a:rPr lang="ja-JP" altLang="en-US" sz="2000"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𝜮</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𝒌</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𝟐</m:t>
                    </m:r>
                    <m:r>
                      <a:rPr lang="ja-JP" altLang="en-US"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ℛ</m:t>
                    </m:r>
                    <m:sSup>
                      <m:sSupPr>
                        <m:ctrlPr>
                          <a:rPr lang="en-US" altLang="ja-JP" sz="2000" i="1">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𝒫</m:t>
                        </m:r>
                      </m:e>
                      <m:sup>
                        <m:r>
                          <a:rPr lang="en-US" altLang="ja-JP" sz="2000" i="1">
                            <a:solidFill>
                              <a:schemeClr val="tx1"/>
                            </a:solidFill>
                            <a:latin typeface="Cambria Math" panose="02040503050406030204" pitchFamily="18" charset="0"/>
                          </a:rPr>
                          <m:t>+</m:t>
                        </m:r>
                      </m:sup>
                    </m:sSup>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𝑄</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ℛ</m:t>
                    </m:r>
                    <m:sSup>
                      <m:sSupPr>
                        <m:ctrlPr>
                          <a:rPr lang="en-US" altLang="ja-JP" sz="2000" i="1">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𝒫</m:t>
                        </m:r>
                      </m:e>
                      <m:sup>
                        <m:r>
                          <a:rPr lang="en-US" altLang="ja-JP" sz="2000" i="1">
                            <a:solidFill>
                              <a:schemeClr val="tx1"/>
                            </a:solidFill>
                            <a:latin typeface="Cambria Math" panose="02040503050406030204" pitchFamily="18" charset="0"/>
                          </a:rPr>
                          <m:t>𝑘</m:t>
                        </m:r>
                      </m:sup>
                    </m:sSup>
                  </m:oMath>
                </a14:m>
                <a:r>
                  <a:rPr lang="ja-JP" altLang="en-US" sz="2000" dirty="0">
                    <a:solidFill>
                      <a:schemeClr val="tx1"/>
                    </a:solidFill>
                  </a:rPr>
                  <a:t>とする．任意の定数記号</a:t>
                </a:r>
                <a14:m>
                  <m:oMath xmlns:m="http://schemas.openxmlformats.org/officeDocument/2006/math">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𝑏</m:t>
                    </m:r>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oMath>
                </a14:m>
                <a:r>
                  <a:rPr lang="ja-JP" altLang="en-US" sz="2000" dirty="0">
                    <a:solidFill>
                      <a:schemeClr val="tx1"/>
                    </a:solidFill>
                  </a:rPr>
                  <a:t>に対し，ある正規パターン</a:t>
                </a:r>
                <a14:m>
                  <m:oMath xmlns:m="http://schemas.openxmlformats.org/officeDocument/2006/math">
                    <m:r>
                      <a:rPr lang="en-US" altLang="ja-JP" sz="2000" i="1">
                        <a:solidFill>
                          <a:schemeClr val="tx1"/>
                        </a:solidFill>
                        <a:latin typeface="Cambria Math" panose="02040503050406030204" pitchFamily="18" charset="0"/>
                      </a:rPr>
                      <m:t>𝑞</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𝑄</m:t>
                    </m:r>
                  </m:oMath>
                </a14:m>
                <a:r>
                  <a:rPr lang="ja-JP" altLang="en-US" sz="2000" dirty="0" err="1">
                    <a:solidFill>
                      <a:schemeClr val="tx1"/>
                    </a:solidFill>
                  </a:rPr>
                  <a:t>が存</a:t>
                </a:r>
                <a:r>
                  <a:rPr lang="ja-JP" altLang="en-US" sz="2000" dirty="0">
                    <a:solidFill>
                      <a:schemeClr val="tx1"/>
                    </a:solidFill>
                  </a:rPr>
                  <a:t>在し，</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𝑎𝑏</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ならば，ある</a:t>
                </a:r>
                <a14:m>
                  <m:oMath xmlns:m="http://schemas.openxmlformats.org/officeDocument/2006/math">
                    <m:r>
                      <a:rPr lang="en-US" altLang="ja-JP" sz="2000" i="1">
                        <a:solidFill>
                          <a:schemeClr val="tx1"/>
                        </a:solidFill>
                        <a:latin typeface="Cambria Math" panose="02040503050406030204" pitchFamily="18" charset="0"/>
                      </a:rPr>
                      <m:t>𝑞</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𝑄</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𝑥𝑦</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dirty="0">
                  <a:solidFill>
                    <a:schemeClr val="tx1"/>
                  </a:solidFill>
                  <a:latin typeface="+mj-ea"/>
                  <a:ea typeface="+mj-ea"/>
                </a:endParaRPr>
              </a:p>
              <a:p>
                <a:pPr marL="0" lvl="0" indent="0" defTabSz="914400">
                  <a:lnSpc>
                    <a:spcPct val="150000"/>
                  </a:lnSpc>
                  <a:spcBef>
                    <a:spcPts val="0"/>
                  </a:spcBef>
                  <a:buNone/>
                </a:pPr>
                <a:r>
                  <a:rPr lang="ja-JP" altLang="en-US" dirty="0">
                    <a:solidFill>
                      <a:schemeClr val="tx1"/>
                    </a:solidFill>
                    <a:latin typeface="+mj-ea"/>
                    <a:ea typeface="+mj-ea"/>
                  </a:rPr>
                  <a:t>補題</a:t>
                </a:r>
                <a:r>
                  <a:rPr lang="en-US" altLang="ja-JP" dirty="0">
                    <a:solidFill>
                      <a:schemeClr val="tx1"/>
                    </a:solidFill>
                    <a:latin typeface="+mj-ea"/>
                    <a:ea typeface="+mj-ea"/>
                  </a:rPr>
                  <a:t>10. </a:t>
                </a:r>
              </a:p>
              <a:p>
                <a:pPr marL="0" lvl="0" indent="0" defTabSz="914400">
                  <a:lnSpc>
                    <a:spcPct val="15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r>
                      <a:rPr lang="en-US" altLang="ja-JP" sz="2000" i="1">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3</m:t>
                    </m:r>
                  </m:oMath>
                </a14:m>
                <a:r>
                  <a:rPr lang="ja-JP" altLang="en-US" sz="2000" dirty="0">
                    <a:solidFill>
                      <a:schemeClr val="tx1"/>
                    </a:solidFill>
                  </a:rPr>
                  <a:t>とし，</a:t>
                </a:r>
                <a14:m>
                  <m:oMath xmlns:m="http://schemas.openxmlformats.org/officeDocument/2006/math">
                    <m:r>
                      <a:rPr lang="en-US" altLang="ja-JP" sz="2000" b="0" i="1" smtClean="0">
                        <a:solidFill>
                          <a:schemeClr val="tx1"/>
                        </a:solidFill>
                        <a:latin typeface="Cambria Math" panose="02040503050406030204" pitchFamily="18" charset="0"/>
                      </a:rPr>
                      <m:t>𝑝</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𝑞</m:t>
                    </m:r>
                  </m:oMath>
                </a14:m>
                <a:r>
                  <a:rPr lang="ja-JP" altLang="en-US" sz="2000" dirty="0">
                    <a:solidFill>
                      <a:schemeClr val="tx1"/>
                    </a:solidFill>
                  </a:rPr>
                  <a:t>を正規パターンとする．このとき，ある</a:t>
                </a:r>
                <a14:m>
                  <m:oMath xmlns:m="http://schemas.openxmlformats.org/officeDocument/2006/math">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oMath>
                </a14:m>
                <a:r>
                  <a:rPr lang="ja-JP" altLang="en-US" sz="2000" dirty="0">
                    <a:solidFill>
                      <a:schemeClr val="tx1"/>
                    </a:solidFill>
                  </a:rPr>
                  <a:t>に対し，</a:t>
                </a:r>
                <a:endParaRPr lang="en-US" altLang="ja-JP" sz="2000" dirty="0">
                  <a:solidFill>
                    <a:schemeClr val="tx1"/>
                  </a:solidFill>
                </a:endParaRPr>
              </a:p>
              <a:p>
                <a:pPr marL="0" lvl="0" indent="0" defTabSz="914400">
                  <a:lnSpc>
                    <a:spcPct val="15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𝑎</m:t>
                        </m:r>
                      </m:e>
                    </m:d>
                    <m:r>
                      <a:rPr lang="en-US" altLang="ja-JP" sz="2000" i="1">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かつ</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𝑥𝑦</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ならば</a:t>
                </a:r>
                <a14:m>
                  <m:oMath xmlns:m="http://schemas.openxmlformats.org/officeDocument/2006/math">
                    <m:r>
                      <a:rPr lang="en-US" altLang="ja-JP" sz="2000" b="0" i="1" dirty="0" smtClean="0">
                        <a:solidFill>
                          <a:schemeClr val="tx1"/>
                        </a:solidFill>
                        <a:latin typeface="Cambria Math" panose="02040503050406030204" pitchFamily="18" charset="0"/>
                      </a:rPr>
                      <m:t>𝑝</m:t>
                    </m:r>
                    <m:r>
                      <a:rPr lang="en-US" altLang="ja-JP" sz="2000" b="0" i="1" dirty="0" smtClean="0">
                        <a:solidFill>
                          <a:schemeClr val="tx1"/>
                        </a:solidFill>
                        <a:latin typeface="Cambria Math" panose="02040503050406030204" pitchFamily="18" charset="0"/>
                      </a:rPr>
                      <m:t>     </m:t>
                    </m:r>
                    <m:r>
                      <a:rPr lang="en-US" altLang="ja-JP" sz="2000" b="0" i="1" dirty="0" smtClean="0">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sz="2000" dirty="0">
                  <a:solidFill>
                    <a:schemeClr val="tx1"/>
                  </a:solidFill>
                </a:endParaRPr>
              </a:p>
              <a:p>
                <a:pPr marL="0" lvl="0" indent="0" defTabSz="914400">
                  <a:lnSpc>
                    <a:spcPct val="150000"/>
                  </a:lnSpc>
                  <a:spcBef>
                    <a:spcPts val="0"/>
                  </a:spcBef>
                  <a:buNone/>
                </a:pPr>
                <a:endParaRPr lang="en-US" altLang="ja-JP" sz="2000" dirty="0">
                  <a:solidFill>
                    <a:schemeClr val="tx1"/>
                  </a:solidFill>
                </a:endParaRPr>
              </a:p>
              <a:p>
                <a:pPr marL="0" lvl="0" indent="0" defTabSz="914400">
                  <a:lnSpc>
                    <a:spcPct val="150000"/>
                  </a:lnSpc>
                  <a:spcBef>
                    <a:spcPts val="0"/>
                  </a:spcBef>
                  <a:buNone/>
                </a:pPr>
                <a:endParaRPr lang="en-US" altLang="ja-JP" dirty="0">
                  <a:latin typeface="Noto Sans JP ExtraBold"/>
                  <a:ea typeface="Noto Sans JP ExtraBold"/>
                </a:endParaRPr>
              </a:p>
              <a:p>
                <a:pPr marL="0" lvl="0" indent="0" defTabSz="914400">
                  <a:lnSpc>
                    <a:spcPct val="150000"/>
                  </a:lnSpc>
                  <a:spcBef>
                    <a:spcPts val="0"/>
                  </a:spcBef>
                  <a:buNone/>
                </a:pPr>
                <a:r>
                  <a:rPr lang="en-US" altLang="ja-JP" sz="1600" dirty="0" err="1">
                    <a:solidFill>
                      <a:schemeClr val="bg1"/>
                    </a:solidFill>
                    <a:latin typeface="Noto Sans JP ExtraBold"/>
                    <a:ea typeface="Noto Sans JP ExtraBold"/>
                  </a:rPr>
                  <a:t>jkafa</a:t>
                </a:r>
                <a:endParaRPr lang="en-US" altLang="ja-JP" dirty="0">
                  <a:solidFill>
                    <a:schemeClr val="bg1"/>
                  </a:solidFill>
                  <a:latin typeface="Noto Sans JP ExtraBold"/>
                  <a:ea typeface="Noto Sans JP ExtraBold"/>
                </a:endParaRPr>
              </a:p>
              <a:p>
                <a:pPr marL="0" lvl="0" indent="0" defTabSz="914400">
                  <a:lnSpc>
                    <a:spcPct val="150000"/>
                  </a:lnSpc>
                  <a:spcBef>
                    <a:spcPts val="0"/>
                  </a:spcBef>
                  <a:buNone/>
                </a:pPr>
                <a:r>
                  <a:rPr lang="ja-JP" altLang="en-US" dirty="0">
                    <a:solidFill>
                      <a:schemeClr val="tx1"/>
                    </a:solidFill>
                    <a:latin typeface="Noto Sans JP ExtraBold"/>
                    <a:ea typeface="Noto Sans JP ExtraBold"/>
                  </a:rPr>
                  <a:t>定理</a:t>
                </a:r>
                <a:r>
                  <a:rPr lang="en-US" altLang="ja-JP" dirty="0">
                    <a:solidFill>
                      <a:schemeClr val="tx1"/>
                    </a:solidFill>
                    <a:latin typeface="Noto Sans JP ExtraBold"/>
                    <a:ea typeface="Noto Sans JP ExtraBold"/>
                  </a:rPr>
                  <a:t>4</a:t>
                </a:r>
                <a:r>
                  <a:rPr lang="en-US" altLang="ja-JP" dirty="0">
                    <a:solidFill>
                      <a:schemeClr val="tx1"/>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𝟑</m:t>
                    </m:r>
                  </m:oMath>
                </a14:m>
                <a:r>
                  <a:rPr lang="ja-JP" altLang="en-US" sz="2000" dirty="0">
                    <a:solidFill>
                      <a:srgbClr val="2A2E33"/>
                    </a:solidFill>
                  </a:rPr>
                  <a:t>とし，</a:t>
                </a:r>
                <a14:m>
                  <m:oMath xmlns:m="http://schemas.openxmlformats.org/officeDocument/2006/math">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𝟏</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は包含に関してコンパクト性を持つ．</a:t>
                </a:r>
                <a:endParaRPr lang="en-US" altLang="ja-JP" dirty="0">
                  <a:latin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4"/>
                <a:ext cx="11431588" cy="5796297"/>
              </a:xfrm>
              <a:blipFill>
                <a:blip r:embed="rId3"/>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23" name="矢印: 右 22">
            <a:extLst>
              <a:ext uri="{FF2B5EF4-FFF2-40B4-BE49-F238E27FC236}">
                <a16:creationId xmlns:a16="http://schemas.microsoft.com/office/drawing/2014/main" id="{9E5B3B0D-B8C5-4E06-A89E-B14CDF4BBCF1}"/>
              </a:ext>
            </a:extLst>
          </p:cNvPr>
          <p:cNvSpPr/>
          <p:nvPr/>
        </p:nvSpPr>
        <p:spPr>
          <a:xfrm rot="5400000">
            <a:off x="5825969" y="3889185"/>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146CD5BD-2EA7-437D-AF68-9AE9939C1949}"/>
              </a:ext>
            </a:extLst>
          </p:cNvPr>
          <p:cNvSpPr>
            <a:spLocks noGrp="1"/>
          </p:cNvSpPr>
          <p:nvPr>
            <p:ph type="sldNum" sz="quarter" idx="12"/>
          </p:nvPr>
        </p:nvSpPr>
        <p:spPr/>
        <p:txBody>
          <a:bodyPr/>
          <a:lstStyle/>
          <a:p>
            <a:fld id="{F570F3E5-FDBB-4464-A890-BAA1FABE4FEA}"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1C5C32EC-F6A6-41AE-A298-C70621D7470B}"/>
              </a:ext>
            </a:extLst>
          </p:cNvPr>
          <p:cNvPicPr>
            <a:picLocks noChangeAspect="1"/>
          </p:cNvPicPr>
          <p:nvPr/>
        </p:nvPicPr>
        <p:blipFill>
          <a:blip r:embed="rId4"/>
          <a:stretch>
            <a:fillRect/>
          </a:stretch>
        </p:blipFill>
        <p:spPr>
          <a:xfrm>
            <a:off x="3294412" y="2121366"/>
            <a:ext cx="728937" cy="376379"/>
          </a:xfrm>
          <a:prstGeom prst="rect">
            <a:avLst/>
          </a:prstGeom>
        </p:spPr>
      </p:pic>
      <p:pic>
        <p:nvPicPr>
          <p:cNvPr id="8" name="図 7">
            <a:extLst>
              <a:ext uri="{FF2B5EF4-FFF2-40B4-BE49-F238E27FC236}">
                <a16:creationId xmlns:a16="http://schemas.microsoft.com/office/drawing/2014/main" id="{98461CC7-40FB-499E-913C-ECBC0B4323FE}"/>
              </a:ext>
            </a:extLst>
          </p:cNvPr>
          <p:cNvPicPr>
            <a:picLocks noChangeAspect="1"/>
          </p:cNvPicPr>
          <p:nvPr/>
        </p:nvPicPr>
        <p:blipFill>
          <a:blip r:embed="rId4"/>
          <a:stretch>
            <a:fillRect/>
          </a:stretch>
        </p:blipFill>
        <p:spPr>
          <a:xfrm>
            <a:off x="8249516" y="2121366"/>
            <a:ext cx="728937" cy="376379"/>
          </a:xfrm>
          <a:prstGeom prst="rect">
            <a:avLst/>
          </a:prstGeom>
        </p:spPr>
      </p:pic>
      <p:pic>
        <p:nvPicPr>
          <p:cNvPr id="9" name="図 8">
            <a:extLst>
              <a:ext uri="{FF2B5EF4-FFF2-40B4-BE49-F238E27FC236}">
                <a16:creationId xmlns:a16="http://schemas.microsoft.com/office/drawing/2014/main" id="{95F1C31C-02ED-474B-B9EF-8AC29C0F6C3B}"/>
              </a:ext>
            </a:extLst>
          </p:cNvPr>
          <p:cNvPicPr>
            <a:picLocks noChangeAspect="1"/>
          </p:cNvPicPr>
          <p:nvPr/>
        </p:nvPicPr>
        <p:blipFill>
          <a:blip r:embed="rId4"/>
          <a:stretch>
            <a:fillRect/>
          </a:stretch>
        </p:blipFill>
        <p:spPr>
          <a:xfrm>
            <a:off x="1248908" y="3520673"/>
            <a:ext cx="728937" cy="376379"/>
          </a:xfrm>
          <a:prstGeom prst="rect">
            <a:avLst/>
          </a:prstGeom>
        </p:spPr>
      </p:pic>
      <p:pic>
        <p:nvPicPr>
          <p:cNvPr id="10" name="図 9">
            <a:extLst>
              <a:ext uri="{FF2B5EF4-FFF2-40B4-BE49-F238E27FC236}">
                <a16:creationId xmlns:a16="http://schemas.microsoft.com/office/drawing/2014/main" id="{FB808EBD-CA9E-4332-AB84-A154225F17D1}"/>
              </a:ext>
            </a:extLst>
          </p:cNvPr>
          <p:cNvPicPr>
            <a:picLocks noChangeAspect="1"/>
          </p:cNvPicPr>
          <p:nvPr/>
        </p:nvPicPr>
        <p:blipFill>
          <a:blip r:embed="rId4"/>
          <a:stretch>
            <a:fillRect/>
          </a:stretch>
        </p:blipFill>
        <p:spPr>
          <a:xfrm>
            <a:off x="600836" y="3592680"/>
            <a:ext cx="728937" cy="376379"/>
          </a:xfrm>
          <a:prstGeom prst="rect">
            <a:avLst/>
          </a:prstGeom>
        </p:spPr>
      </p:pic>
      <p:pic>
        <p:nvPicPr>
          <p:cNvPr id="11" name="図 10">
            <a:extLst>
              <a:ext uri="{FF2B5EF4-FFF2-40B4-BE49-F238E27FC236}">
                <a16:creationId xmlns:a16="http://schemas.microsoft.com/office/drawing/2014/main" id="{DBA2AB45-28A9-47E0-A2D4-990EED710E3E}"/>
              </a:ext>
            </a:extLst>
          </p:cNvPr>
          <p:cNvPicPr>
            <a:picLocks noChangeAspect="1"/>
          </p:cNvPicPr>
          <p:nvPr/>
        </p:nvPicPr>
        <p:blipFill>
          <a:blip r:embed="rId4"/>
          <a:stretch>
            <a:fillRect/>
          </a:stretch>
        </p:blipFill>
        <p:spPr>
          <a:xfrm>
            <a:off x="4619836" y="3499534"/>
            <a:ext cx="728937" cy="376379"/>
          </a:xfrm>
          <a:prstGeom prst="rect">
            <a:avLst/>
          </a:prstGeom>
        </p:spPr>
      </p:pic>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9487C246-2CDD-43FA-A7C5-091CB36E35E8}"/>
                  </a:ext>
                </a:extLst>
              </p:cNvPr>
              <p:cNvSpPr/>
              <p:nvPr/>
            </p:nvSpPr>
            <p:spPr>
              <a:xfrm>
                <a:off x="481013" y="4581128"/>
                <a:ext cx="11195050" cy="791179"/>
              </a:xfrm>
              <a:prstGeom prst="rect">
                <a:avLst/>
              </a:prstGeom>
            </p:spPr>
            <p:txBody>
              <a:bodyPr wrap="square">
                <a:spAutoFit/>
              </a:bodyPr>
              <a:lstStyle/>
              <a:p>
                <a:pPr algn="ct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p>
                      <m:sSupPr>
                        <m:ctrlPr>
                          <a:rPr lang="en-US" altLang="ja-JP" b="1" i="1">
                            <a:solidFill>
                              <a:srgbClr val="2A2E33"/>
                            </a:solidFill>
                            <a:latin typeface="Cambria Math" panose="02040503050406030204" pitchFamily="18" charset="0"/>
                          </a:rPr>
                        </m:ctrlPr>
                      </m:sSupPr>
                      <m:e>
                        <m:r>
                          <a:rPr lang="en-US" altLang="ja-JP" b="1" i="1">
                            <a:solidFill>
                              <a:srgbClr val="2A2E33"/>
                            </a:solidFill>
                            <a:latin typeface="Cambria Math" panose="02040503050406030204" pitchFamily="18" charset="0"/>
                          </a:rPr>
                          <m:t>𝓟</m:t>
                        </m:r>
                      </m:e>
                      <m:sup>
                        <m:r>
                          <a:rPr lang="en-US" altLang="ja-JP" b="1" i="1">
                            <a:solidFill>
                              <a:srgbClr val="2A2E33"/>
                            </a:solidFill>
                            <a:latin typeface="Cambria Math" panose="02040503050406030204" pitchFamily="18" charset="0"/>
                          </a:rPr>
                          <m:t>𝒌</m:t>
                        </m:r>
                      </m:sup>
                    </m:sSup>
                  </m:oMath>
                </a14:m>
                <a:r>
                  <a:rPr lang="ja-JP" altLang="en-US" b="1" dirty="0"/>
                  <a:t>に対して，</a:t>
                </a:r>
                <a:endParaRPr lang="en-US" altLang="ja-JP" b="1" dirty="0"/>
              </a:p>
              <a:p>
                <a:pPr algn="ctr">
                  <a:lnSpc>
                    <a:spcPct val="130000"/>
                  </a:lnSpc>
                </a:pP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12" name="正方形/長方形 11">
                <a:extLst>
                  <a:ext uri="{FF2B5EF4-FFF2-40B4-BE49-F238E27FC236}">
                    <a16:creationId xmlns:a16="http://schemas.microsoft.com/office/drawing/2014/main" id="{9487C246-2CDD-43FA-A7C5-091CB36E35E8}"/>
                  </a:ext>
                </a:extLst>
              </p:cNvPr>
              <p:cNvSpPr>
                <a:spLocks noRot="1" noChangeAspect="1" noMove="1" noResize="1" noEditPoints="1" noAdjustHandles="1" noChangeArrowheads="1" noChangeShapeType="1" noTextEdit="1"/>
              </p:cNvSpPr>
              <p:nvPr/>
            </p:nvSpPr>
            <p:spPr>
              <a:xfrm>
                <a:off x="481013" y="4581128"/>
                <a:ext cx="11195050" cy="791179"/>
              </a:xfrm>
              <a:prstGeom prst="rect">
                <a:avLst/>
              </a:prstGeom>
              <a:blipFill>
                <a:blip r:embed="rId6"/>
                <a:stretch>
                  <a:fillRect b="-11538"/>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3BB2221B-EA78-408D-B0A7-8C1694B19165}"/>
              </a:ext>
            </a:extLst>
          </p:cNvPr>
          <p:cNvSpPr/>
          <p:nvPr/>
        </p:nvSpPr>
        <p:spPr>
          <a:xfrm>
            <a:off x="2459596" y="4581128"/>
            <a:ext cx="7236804" cy="865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4091E8-1775-41DD-A88B-0B9885EE671B}"/>
                  </a:ext>
                </a:extLst>
              </p:cNvPr>
              <p:cNvSpPr/>
              <p:nvPr/>
            </p:nvSpPr>
            <p:spPr>
              <a:xfrm>
                <a:off x="1198369" y="6309531"/>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4" name="正方形/長方形 13">
                <a:extLst>
                  <a:ext uri="{FF2B5EF4-FFF2-40B4-BE49-F238E27FC236}">
                    <a16:creationId xmlns:a16="http://schemas.microsoft.com/office/drawing/2014/main" id="{9C4091E8-1775-41DD-A88B-0B9885EE671B}"/>
                  </a:ext>
                </a:extLst>
              </p:cNvPr>
              <p:cNvSpPr>
                <a:spLocks noRot="1" noChangeAspect="1" noMove="1" noResize="1" noEditPoints="1" noAdjustHandles="1" noChangeArrowheads="1" noChangeShapeType="1" noTextEdit="1"/>
              </p:cNvSpPr>
              <p:nvPr/>
            </p:nvSpPr>
            <p:spPr>
              <a:xfrm>
                <a:off x="1198369" y="6309531"/>
                <a:ext cx="9807172" cy="366319"/>
              </a:xfrm>
              <a:prstGeom prst="rect">
                <a:avLst/>
              </a:prstGeom>
              <a:blipFill>
                <a:blip r:embed="rId7"/>
                <a:stretch>
                  <a:fillRect b="-2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256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4"/>
                <a:ext cx="11431588" cy="5796297"/>
              </a:xfrm>
            </p:spPr>
            <p:txBody>
              <a:bodyPr>
                <a:normAutofit/>
              </a:bodyPr>
              <a:lstStyle/>
              <a:p>
                <a:pPr marL="0" lvl="0" indent="0" defTabSz="914400">
                  <a:lnSpc>
                    <a:spcPct val="150000"/>
                  </a:lnSpc>
                  <a:spcBef>
                    <a:spcPts val="0"/>
                  </a:spcBef>
                  <a:buNone/>
                </a:pPr>
                <a:r>
                  <a:rPr lang="ja-JP" altLang="en-US" dirty="0">
                    <a:solidFill>
                      <a:schemeClr val="tx1"/>
                    </a:solidFill>
                    <a:latin typeface="Noto Sans JP ExtraBold"/>
                    <a:ea typeface="Noto Sans JP ExtraBold"/>
                  </a:rPr>
                  <a:t>補題</a:t>
                </a:r>
                <a:r>
                  <a:rPr lang="en-US" altLang="ja-JP" dirty="0">
                    <a:solidFill>
                      <a:schemeClr val="tx1"/>
                    </a:solidFill>
                    <a:latin typeface="Noto Sans JP ExtraBold"/>
                    <a:ea typeface="Noto Sans JP ExtraBold"/>
                  </a:rPr>
                  <a:t>9. </a:t>
                </a:r>
              </a:p>
              <a:p>
                <a:pPr marL="0" lvl="0" indent="0" defTabSz="914400">
                  <a:lnSpc>
                    <a:spcPct val="15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𝑘</m:t>
                    </m:r>
                    <m:r>
                      <a:rPr lang="en-US" altLang="ja-JP" sz="2000" i="1">
                        <a:solidFill>
                          <a:schemeClr val="tx1"/>
                        </a:solidFill>
                        <a:latin typeface="Cambria Math" panose="02040503050406030204" pitchFamily="18" charset="0"/>
                      </a:rPr>
                      <m:t>≥1</m:t>
                    </m:r>
                    <m:r>
                      <a:rPr lang="ja-JP" altLang="en-US" sz="2000"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𝜮</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𝒌</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𝟐</m:t>
                    </m:r>
                    <m:r>
                      <a:rPr lang="ja-JP" altLang="en-US"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ℛ</m:t>
                    </m:r>
                    <m:sSup>
                      <m:sSupPr>
                        <m:ctrlPr>
                          <a:rPr lang="en-US" altLang="ja-JP" sz="2000" i="1">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𝒫</m:t>
                        </m:r>
                      </m:e>
                      <m:sup>
                        <m:r>
                          <a:rPr lang="en-US" altLang="ja-JP" sz="2000" i="1">
                            <a:solidFill>
                              <a:schemeClr val="tx1"/>
                            </a:solidFill>
                            <a:latin typeface="Cambria Math" panose="02040503050406030204" pitchFamily="18" charset="0"/>
                          </a:rPr>
                          <m:t>+</m:t>
                        </m:r>
                      </m:sup>
                    </m:sSup>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𝑄</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ℛ</m:t>
                    </m:r>
                    <m:sSup>
                      <m:sSupPr>
                        <m:ctrlPr>
                          <a:rPr lang="en-US" altLang="ja-JP" sz="2000" i="1">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𝒫</m:t>
                        </m:r>
                      </m:e>
                      <m:sup>
                        <m:r>
                          <a:rPr lang="en-US" altLang="ja-JP" sz="2000" i="1">
                            <a:solidFill>
                              <a:schemeClr val="tx1"/>
                            </a:solidFill>
                            <a:latin typeface="Cambria Math" panose="02040503050406030204" pitchFamily="18" charset="0"/>
                          </a:rPr>
                          <m:t>𝑘</m:t>
                        </m:r>
                      </m:sup>
                    </m:sSup>
                  </m:oMath>
                </a14:m>
                <a:r>
                  <a:rPr lang="ja-JP" altLang="en-US" sz="2000" dirty="0">
                    <a:solidFill>
                      <a:schemeClr val="tx1"/>
                    </a:solidFill>
                  </a:rPr>
                  <a:t>とする．任意の定数記号</a:t>
                </a:r>
                <a14:m>
                  <m:oMath xmlns:m="http://schemas.openxmlformats.org/officeDocument/2006/math">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𝑏</m:t>
                    </m:r>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oMath>
                </a14:m>
                <a:r>
                  <a:rPr lang="ja-JP" altLang="en-US" sz="2000" dirty="0">
                    <a:solidFill>
                      <a:schemeClr val="tx1"/>
                    </a:solidFill>
                  </a:rPr>
                  <a:t>に対し，ある正規パターン</a:t>
                </a:r>
                <a14:m>
                  <m:oMath xmlns:m="http://schemas.openxmlformats.org/officeDocument/2006/math">
                    <m:r>
                      <a:rPr lang="en-US" altLang="ja-JP" sz="2000" i="1">
                        <a:solidFill>
                          <a:schemeClr val="tx1"/>
                        </a:solidFill>
                        <a:latin typeface="Cambria Math" panose="02040503050406030204" pitchFamily="18" charset="0"/>
                      </a:rPr>
                      <m:t>𝑞</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𝑄</m:t>
                    </m:r>
                  </m:oMath>
                </a14:m>
                <a:r>
                  <a:rPr lang="ja-JP" altLang="en-US" sz="2000" dirty="0" err="1">
                    <a:solidFill>
                      <a:schemeClr val="tx1"/>
                    </a:solidFill>
                  </a:rPr>
                  <a:t>が存</a:t>
                </a:r>
                <a:r>
                  <a:rPr lang="ja-JP" altLang="en-US" sz="2000" dirty="0">
                    <a:solidFill>
                      <a:schemeClr val="tx1"/>
                    </a:solidFill>
                  </a:rPr>
                  <a:t>在し，</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𝑎𝑏</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ならば，ある</a:t>
                </a:r>
                <a14:m>
                  <m:oMath xmlns:m="http://schemas.openxmlformats.org/officeDocument/2006/math">
                    <m:r>
                      <a:rPr lang="en-US" altLang="ja-JP" sz="2000" i="1">
                        <a:solidFill>
                          <a:schemeClr val="tx1"/>
                        </a:solidFill>
                        <a:latin typeface="Cambria Math" panose="02040503050406030204" pitchFamily="18" charset="0"/>
                      </a:rPr>
                      <m:t>𝑞</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𝑄</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𝑥𝑦</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dirty="0">
                  <a:solidFill>
                    <a:schemeClr val="tx1"/>
                  </a:solidFill>
                  <a:latin typeface="+mj-ea"/>
                  <a:ea typeface="+mj-ea"/>
                </a:endParaRPr>
              </a:p>
              <a:p>
                <a:pPr marL="0" lvl="0" indent="0" defTabSz="914400">
                  <a:lnSpc>
                    <a:spcPct val="150000"/>
                  </a:lnSpc>
                  <a:spcBef>
                    <a:spcPts val="0"/>
                  </a:spcBef>
                  <a:buNone/>
                </a:pPr>
                <a:r>
                  <a:rPr lang="ja-JP" altLang="en-US" dirty="0">
                    <a:solidFill>
                      <a:schemeClr val="tx1"/>
                    </a:solidFill>
                    <a:latin typeface="+mj-ea"/>
                    <a:ea typeface="+mj-ea"/>
                  </a:rPr>
                  <a:t>補題</a:t>
                </a:r>
                <a:r>
                  <a:rPr lang="en-US" altLang="ja-JP" dirty="0">
                    <a:solidFill>
                      <a:schemeClr val="tx1"/>
                    </a:solidFill>
                    <a:latin typeface="+mj-ea"/>
                    <a:ea typeface="+mj-ea"/>
                  </a:rPr>
                  <a:t>10. </a:t>
                </a:r>
              </a:p>
              <a:p>
                <a:pPr marL="0" lvl="0" indent="0" defTabSz="914400">
                  <a:lnSpc>
                    <a:spcPct val="15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r>
                      <a:rPr lang="en-US" altLang="ja-JP" sz="2000" i="1">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3</m:t>
                    </m:r>
                  </m:oMath>
                </a14:m>
                <a:r>
                  <a:rPr lang="ja-JP" altLang="en-US" sz="2000" dirty="0">
                    <a:solidFill>
                      <a:schemeClr val="tx1"/>
                    </a:solidFill>
                  </a:rPr>
                  <a:t>とし，</a:t>
                </a:r>
                <a14:m>
                  <m:oMath xmlns:m="http://schemas.openxmlformats.org/officeDocument/2006/math">
                    <m:r>
                      <a:rPr lang="en-US" altLang="ja-JP" sz="2000" b="0" i="1" smtClean="0">
                        <a:solidFill>
                          <a:schemeClr val="tx1"/>
                        </a:solidFill>
                        <a:latin typeface="Cambria Math" panose="02040503050406030204" pitchFamily="18" charset="0"/>
                      </a:rPr>
                      <m:t>𝑝</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𝑞</m:t>
                    </m:r>
                  </m:oMath>
                </a14:m>
                <a:r>
                  <a:rPr lang="ja-JP" altLang="en-US" sz="2000" dirty="0">
                    <a:solidFill>
                      <a:schemeClr val="tx1"/>
                    </a:solidFill>
                  </a:rPr>
                  <a:t>を正規パターンとする．このとき，ある</a:t>
                </a:r>
                <a14:m>
                  <m:oMath xmlns:m="http://schemas.openxmlformats.org/officeDocument/2006/math">
                    <m:r>
                      <a:rPr lang="en-US" altLang="ja-JP" sz="2000" i="1">
                        <a:solidFill>
                          <a:schemeClr val="tx1"/>
                        </a:solidFill>
                        <a:latin typeface="Cambria Math" panose="02040503050406030204" pitchFamily="18" charset="0"/>
                      </a:rPr>
                      <m:t>𝑎</m:t>
                    </m:r>
                    <m:r>
                      <a:rPr lang="en-US" altLang="ja-JP" sz="2000" i="1">
                        <a:solidFill>
                          <a:schemeClr val="tx1"/>
                        </a:solidFill>
                        <a:latin typeface="Cambria Math" panose="02040503050406030204" pitchFamily="18" charset="0"/>
                      </a:rPr>
                      <m:t>∈</m:t>
                    </m:r>
                    <m:r>
                      <m:rPr>
                        <m:sty m:val="p"/>
                      </m:rPr>
                      <a:rPr lang="en-US" altLang="ja-JP" sz="2000">
                        <a:solidFill>
                          <a:schemeClr val="tx1"/>
                        </a:solidFill>
                        <a:latin typeface="Cambria Math" panose="02040503050406030204" pitchFamily="18" charset="0"/>
                      </a:rPr>
                      <m:t>Σ</m:t>
                    </m:r>
                  </m:oMath>
                </a14:m>
                <a:r>
                  <a:rPr lang="ja-JP" altLang="en-US" sz="2000" dirty="0">
                    <a:solidFill>
                      <a:schemeClr val="tx1"/>
                    </a:solidFill>
                  </a:rPr>
                  <a:t>に対し，</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𝑎</m:t>
                        </m:r>
                      </m:e>
                    </m:d>
                    <m:r>
                      <a:rPr lang="en-US" altLang="ja-JP" sz="2000" i="1">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かつ</a:t>
                </a:r>
                <a14:m>
                  <m:oMath xmlns:m="http://schemas.openxmlformats.org/officeDocument/2006/math">
                    <m:r>
                      <a:rPr lang="en-US" altLang="ja-JP" sz="2000" i="1">
                        <a:solidFill>
                          <a:schemeClr val="tx1"/>
                        </a:solidFill>
                        <a:latin typeface="Cambria Math" panose="02040503050406030204" pitchFamily="18" charset="0"/>
                      </a:rPr>
                      <m:t>𝑝</m:t>
                    </m:r>
                    <m:d>
                      <m:dPr>
                        <m:begChr m:val="{"/>
                        <m:endChr m:val="}"/>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𝑥</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𝑥𝑦</m:t>
                        </m:r>
                      </m:e>
                    </m:d>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𝑞</m:t>
                    </m:r>
                  </m:oMath>
                </a14:m>
                <a:r>
                  <a:rPr lang="ja-JP" altLang="en-US" sz="2000" dirty="0">
                    <a:solidFill>
                      <a:schemeClr val="tx1"/>
                    </a:solidFill>
                  </a:rPr>
                  <a:t>ならば</a:t>
                </a:r>
                <a14:m>
                  <m:oMath xmlns:m="http://schemas.openxmlformats.org/officeDocument/2006/math">
                    <m:r>
                      <a:rPr lang="en-US" altLang="ja-JP" sz="2000" b="0" i="1" dirty="0" smtClean="0">
                        <a:solidFill>
                          <a:schemeClr val="tx1"/>
                        </a:solidFill>
                        <a:latin typeface="Cambria Math" panose="02040503050406030204" pitchFamily="18" charset="0"/>
                      </a:rPr>
                      <m:t>𝑝</m:t>
                    </m:r>
                    <m:r>
                      <a:rPr lang="en-US" altLang="ja-JP" sz="2000" b="0" i="1" dirty="0" smtClean="0">
                        <a:solidFill>
                          <a:schemeClr val="tx1"/>
                        </a:solidFill>
                        <a:latin typeface="Cambria Math" panose="02040503050406030204" pitchFamily="18" charset="0"/>
                      </a:rPr>
                      <m:t>     </m:t>
                    </m:r>
                    <m:r>
                      <a:rPr lang="en-US" altLang="ja-JP" sz="2000" b="0" i="1" dirty="0" smtClean="0">
                        <a:solidFill>
                          <a:schemeClr val="tx1"/>
                        </a:solidFill>
                        <a:latin typeface="Cambria Math" panose="02040503050406030204" pitchFamily="18" charset="0"/>
                      </a:rPr>
                      <m:t>𝑞</m:t>
                    </m:r>
                  </m:oMath>
                </a14:m>
                <a:r>
                  <a:rPr lang="ja-JP" altLang="en-US" sz="2000" dirty="0">
                    <a:solidFill>
                      <a:schemeClr val="tx1"/>
                    </a:solidFill>
                  </a:rPr>
                  <a:t>である．</a:t>
                </a:r>
                <a:endParaRPr lang="en-US" altLang="ja-JP" sz="2000" dirty="0">
                  <a:solidFill>
                    <a:schemeClr val="tx1"/>
                  </a:solidFill>
                </a:endParaRPr>
              </a:p>
              <a:p>
                <a:pPr marL="0" lvl="0" indent="0" defTabSz="914400">
                  <a:lnSpc>
                    <a:spcPct val="150000"/>
                  </a:lnSpc>
                  <a:spcBef>
                    <a:spcPts val="0"/>
                  </a:spcBef>
                  <a:buNone/>
                </a:pPr>
                <a:endParaRPr lang="en-US" altLang="ja-JP" sz="2000" dirty="0">
                  <a:solidFill>
                    <a:schemeClr val="tx1"/>
                  </a:solidFill>
                </a:endParaRPr>
              </a:p>
              <a:p>
                <a:pPr marL="0" lvl="0" indent="0" defTabSz="914400">
                  <a:lnSpc>
                    <a:spcPct val="150000"/>
                  </a:lnSpc>
                  <a:spcBef>
                    <a:spcPts val="0"/>
                  </a:spcBef>
                  <a:buNone/>
                </a:pPr>
                <a:endParaRPr lang="en-US" altLang="ja-JP" dirty="0">
                  <a:latin typeface="Noto Sans JP ExtraBold"/>
                  <a:ea typeface="Noto Sans JP ExtraBold"/>
                </a:endParaRPr>
              </a:p>
              <a:p>
                <a:pPr marL="0" lvl="0" indent="0" defTabSz="914400">
                  <a:lnSpc>
                    <a:spcPct val="150000"/>
                  </a:lnSpc>
                  <a:spcBef>
                    <a:spcPts val="0"/>
                  </a:spcBef>
                  <a:buNone/>
                </a:pPr>
                <a:r>
                  <a:rPr lang="en-US" altLang="ja-JP" sz="1600" dirty="0" err="1">
                    <a:solidFill>
                      <a:schemeClr val="bg1"/>
                    </a:solidFill>
                    <a:latin typeface="Noto Sans JP ExtraBold"/>
                    <a:ea typeface="Noto Sans JP ExtraBold"/>
                  </a:rPr>
                  <a:t>Jkafa</a:t>
                </a:r>
                <a:endParaRPr lang="en-US" altLang="ja-JP" dirty="0">
                  <a:solidFill>
                    <a:schemeClr val="bg1"/>
                  </a:solidFill>
                  <a:latin typeface="Noto Sans JP ExtraBold"/>
                  <a:ea typeface="Noto Sans JP ExtraBold"/>
                </a:endParaRPr>
              </a:p>
              <a:p>
                <a:pPr marL="0" lvl="0" indent="0" defTabSz="914400">
                  <a:lnSpc>
                    <a:spcPct val="150000"/>
                  </a:lnSpc>
                  <a:spcBef>
                    <a:spcPts val="0"/>
                  </a:spcBef>
                  <a:buNone/>
                </a:pPr>
                <a:r>
                  <a:rPr lang="ja-JP" altLang="en-US" dirty="0">
                    <a:solidFill>
                      <a:schemeClr val="tx1"/>
                    </a:solidFill>
                    <a:latin typeface="Noto Sans JP ExtraBold"/>
                    <a:ea typeface="Noto Sans JP ExtraBold"/>
                  </a:rPr>
                  <a:t>系</a:t>
                </a:r>
                <a:r>
                  <a:rPr lang="en-US" altLang="ja-JP" dirty="0">
                    <a:latin typeface="Noto Sans JP ExtraBold"/>
                    <a:ea typeface="Noto Sans JP ExtraBold"/>
                  </a:rPr>
                  <a:t>5</a:t>
                </a:r>
                <a:r>
                  <a:rPr lang="en-US" altLang="ja-JP" dirty="0">
                    <a:solidFill>
                      <a:schemeClr val="tx1"/>
                    </a:solidFill>
                  </a:rPr>
                  <a:t>. </a:t>
                </a:r>
              </a:p>
              <a:p>
                <a:pPr marL="0" lvl="0" indent="0" defTabSz="914400">
                  <a:lnSpc>
                    <a:spcPct val="150000"/>
                  </a:lnSpc>
                  <a:spcBef>
                    <a:spcPts val="0"/>
                  </a:spcBef>
                  <a:buNone/>
                </a:pPr>
                <a14:m>
                  <m:oMath xmlns:m="http://schemas.openxmlformats.org/officeDocument/2006/math">
                    <m:r>
                      <a:rPr lang="en-US" altLang="ja-JP" sz="2000" b="1" i="1" smtClean="0">
                        <a:solidFill>
                          <a:srgbClr val="FF0000"/>
                        </a:solidFill>
                        <a:latin typeface="Cambria Math" panose="02040503050406030204" pitchFamily="18" charset="0"/>
                      </a:rPr>
                      <m:t>#</m:t>
                    </m:r>
                    <m:r>
                      <a:rPr lang="en-US" altLang="ja-JP" sz="2000" b="1" i="1" smtClean="0">
                        <a:solidFill>
                          <a:srgbClr val="FF0000"/>
                        </a:solidFill>
                        <a:latin typeface="Cambria Math" panose="02040503050406030204" pitchFamily="18" charset="0"/>
                      </a:rPr>
                      <m:t>𝜮</m:t>
                    </m:r>
                    <m:r>
                      <a:rPr lang="en-US" altLang="ja-JP" sz="2000" b="1" i="1" smtClean="0">
                        <a:solidFill>
                          <a:srgbClr val="FF0000"/>
                        </a:solidFill>
                        <a:latin typeface="Cambria Math" panose="02040503050406030204" pitchFamily="18" charset="0"/>
                      </a:rPr>
                      <m:t>≥</m:t>
                    </m:r>
                    <m:r>
                      <a:rPr lang="en-US" altLang="ja-JP" sz="2000" b="1" i="1" smtClean="0">
                        <a:solidFill>
                          <a:srgbClr val="FF0000"/>
                        </a:solidFill>
                        <a:latin typeface="Cambria Math" panose="02040503050406030204" pitchFamily="18" charset="0"/>
                      </a:rPr>
                      <m:t>𝟒</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b="1" i="1" smtClean="0">
                        <a:solidFill>
                          <a:schemeClr val="accent2"/>
                        </a:solidFill>
                        <a:latin typeface="Cambria Math" panose="02040503050406030204" pitchFamily="18" charset="0"/>
                      </a:rPr>
                      <m:t>𝓡</m:t>
                    </m:r>
                    <m:sSup>
                      <m:sSupPr>
                        <m:ctrlPr>
                          <a:rPr lang="en-US" altLang="ja-JP" sz="2000" b="1" i="1">
                            <a:solidFill>
                              <a:schemeClr val="accent2"/>
                            </a:solidFill>
                            <a:latin typeface="Cambria Math" panose="02040503050406030204" pitchFamily="18" charset="0"/>
                          </a:rPr>
                        </m:ctrlPr>
                      </m:sSupPr>
                      <m:e>
                        <m:r>
                          <a:rPr lang="en-US" altLang="ja-JP" sz="2000" b="1" i="1">
                            <a:solidFill>
                              <a:schemeClr val="accent2"/>
                            </a:solidFill>
                            <a:latin typeface="Cambria Math" panose="02040503050406030204" pitchFamily="18" charset="0"/>
                          </a:rPr>
                          <m:t>𝓟</m:t>
                        </m:r>
                      </m:e>
                      <m:sup>
                        <m:r>
                          <a:rPr lang="en-US" altLang="ja-JP" sz="2000" b="1" i="1" smtClean="0">
                            <a:solidFill>
                              <a:schemeClr val="accent2"/>
                            </a:solidFill>
                            <a:latin typeface="Cambria Math" panose="02040503050406030204" pitchFamily="18" charset="0"/>
                          </a:rPr>
                          <m:t>𝟐</m:t>
                        </m:r>
                      </m:sup>
                    </m:sSup>
                  </m:oMath>
                </a14:m>
                <a:r>
                  <a:rPr lang="ja-JP" altLang="en-US" sz="2000" dirty="0">
                    <a:solidFill>
                      <a:srgbClr val="2A2E33"/>
                    </a:solidFill>
                  </a:rPr>
                  <a:t>は包含に関してコンパクト性を持つ．</a:t>
                </a:r>
                <a:endParaRPr lang="en-US" altLang="ja-JP" dirty="0">
                  <a:latin typeface="+mj-ea"/>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4"/>
                <a:ext cx="11431588" cy="5796297"/>
              </a:xfrm>
              <a:blipFill>
                <a:blip r:embed="rId3"/>
                <a:stretch>
                  <a:fillRect l="-170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3.</a:t>
            </a:r>
            <a:r>
              <a:rPr lang="ja-JP" altLang="en-US" dirty="0">
                <a:solidFill>
                  <a:schemeClr val="tx1"/>
                </a:solidFill>
              </a:rPr>
              <a:t> 正規パターン集合のコンパクト性</a:t>
            </a:r>
            <a:endParaRPr kumimoji="1" lang="ja-JP" altLang="en-US" dirty="0">
              <a:solidFill>
                <a:schemeClr val="tx1"/>
              </a:solidFill>
            </a:endParaRPr>
          </a:p>
        </p:txBody>
      </p:sp>
      <p:sp>
        <p:nvSpPr>
          <p:cNvPr id="23" name="矢印: 右 22">
            <a:extLst>
              <a:ext uri="{FF2B5EF4-FFF2-40B4-BE49-F238E27FC236}">
                <a16:creationId xmlns:a16="http://schemas.microsoft.com/office/drawing/2014/main" id="{9E5B3B0D-B8C5-4E06-A89E-B14CDF4BBCF1}"/>
              </a:ext>
            </a:extLst>
          </p:cNvPr>
          <p:cNvSpPr/>
          <p:nvPr/>
        </p:nvSpPr>
        <p:spPr>
          <a:xfrm rot="5400000">
            <a:off x="5825969" y="3889185"/>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146CD5BD-2EA7-437D-AF68-9AE9939C1949}"/>
              </a:ext>
            </a:extLst>
          </p:cNvPr>
          <p:cNvSpPr>
            <a:spLocks noGrp="1"/>
          </p:cNvSpPr>
          <p:nvPr>
            <p:ph type="sldNum" sz="quarter" idx="12"/>
          </p:nvPr>
        </p:nvSpPr>
        <p:spPr/>
        <p:txBody>
          <a:bodyPr/>
          <a:lstStyle/>
          <a:p>
            <a:fld id="{F570F3E5-FDBB-4464-A890-BAA1FABE4FEA}"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1C5C32EC-F6A6-41AE-A298-C70621D7470B}"/>
              </a:ext>
            </a:extLst>
          </p:cNvPr>
          <p:cNvPicPr>
            <a:picLocks noChangeAspect="1"/>
          </p:cNvPicPr>
          <p:nvPr/>
        </p:nvPicPr>
        <p:blipFill>
          <a:blip r:embed="rId4"/>
          <a:stretch>
            <a:fillRect/>
          </a:stretch>
        </p:blipFill>
        <p:spPr>
          <a:xfrm>
            <a:off x="3294412" y="2121366"/>
            <a:ext cx="728937" cy="376379"/>
          </a:xfrm>
          <a:prstGeom prst="rect">
            <a:avLst/>
          </a:prstGeom>
        </p:spPr>
      </p:pic>
      <p:pic>
        <p:nvPicPr>
          <p:cNvPr id="8" name="図 7">
            <a:extLst>
              <a:ext uri="{FF2B5EF4-FFF2-40B4-BE49-F238E27FC236}">
                <a16:creationId xmlns:a16="http://schemas.microsoft.com/office/drawing/2014/main" id="{98461CC7-40FB-499E-913C-ECBC0B4323FE}"/>
              </a:ext>
            </a:extLst>
          </p:cNvPr>
          <p:cNvPicPr>
            <a:picLocks noChangeAspect="1"/>
          </p:cNvPicPr>
          <p:nvPr/>
        </p:nvPicPr>
        <p:blipFill>
          <a:blip r:embed="rId4"/>
          <a:stretch>
            <a:fillRect/>
          </a:stretch>
        </p:blipFill>
        <p:spPr>
          <a:xfrm>
            <a:off x="8249516" y="2121366"/>
            <a:ext cx="728937" cy="376379"/>
          </a:xfrm>
          <a:prstGeom prst="rect">
            <a:avLst/>
          </a:prstGeom>
        </p:spPr>
      </p:pic>
      <p:pic>
        <p:nvPicPr>
          <p:cNvPr id="9" name="図 8">
            <a:extLst>
              <a:ext uri="{FF2B5EF4-FFF2-40B4-BE49-F238E27FC236}">
                <a16:creationId xmlns:a16="http://schemas.microsoft.com/office/drawing/2014/main" id="{95F1C31C-02ED-474B-B9EF-8AC29C0F6C3B}"/>
              </a:ext>
            </a:extLst>
          </p:cNvPr>
          <p:cNvPicPr>
            <a:picLocks noChangeAspect="1"/>
          </p:cNvPicPr>
          <p:nvPr/>
        </p:nvPicPr>
        <p:blipFill>
          <a:blip r:embed="rId4"/>
          <a:stretch>
            <a:fillRect/>
          </a:stretch>
        </p:blipFill>
        <p:spPr>
          <a:xfrm>
            <a:off x="9349808" y="3127520"/>
            <a:ext cx="728937" cy="376379"/>
          </a:xfrm>
          <a:prstGeom prst="rect">
            <a:avLst/>
          </a:prstGeom>
        </p:spPr>
      </p:pic>
      <p:pic>
        <p:nvPicPr>
          <p:cNvPr id="10" name="図 9">
            <a:extLst>
              <a:ext uri="{FF2B5EF4-FFF2-40B4-BE49-F238E27FC236}">
                <a16:creationId xmlns:a16="http://schemas.microsoft.com/office/drawing/2014/main" id="{FB808EBD-CA9E-4332-AB84-A154225F17D1}"/>
              </a:ext>
            </a:extLst>
          </p:cNvPr>
          <p:cNvPicPr>
            <a:picLocks noChangeAspect="1"/>
          </p:cNvPicPr>
          <p:nvPr/>
        </p:nvPicPr>
        <p:blipFill>
          <a:blip r:embed="rId4"/>
          <a:stretch>
            <a:fillRect/>
          </a:stretch>
        </p:blipFill>
        <p:spPr>
          <a:xfrm>
            <a:off x="600836" y="3592680"/>
            <a:ext cx="728937" cy="376379"/>
          </a:xfrm>
          <a:prstGeom prst="rect">
            <a:avLst/>
          </a:prstGeom>
        </p:spPr>
      </p:pic>
      <p:pic>
        <p:nvPicPr>
          <p:cNvPr id="11" name="図 10">
            <a:extLst>
              <a:ext uri="{FF2B5EF4-FFF2-40B4-BE49-F238E27FC236}">
                <a16:creationId xmlns:a16="http://schemas.microsoft.com/office/drawing/2014/main" id="{DBA2AB45-28A9-47E0-A2D4-990EED710E3E}"/>
              </a:ext>
            </a:extLst>
          </p:cNvPr>
          <p:cNvPicPr>
            <a:picLocks noChangeAspect="1"/>
          </p:cNvPicPr>
          <p:nvPr/>
        </p:nvPicPr>
        <p:blipFill>
          <a:blip r:embed="rId4"/>
          <a:stretch>
            <a:fillRect/>
          </a:stretch>
        </p:blipFill>
        <p:spPr>
          <a:xfrm>
            <a:off x="1896980" y="3592679"/>
            <a:ext cx="728937" cy="376379"/>
          </a:xfrm>
          <a:prstGeom prst="rect">
            <a:avLst/>
          </a:prstGeom>
        </p:spPr>
      </p:pic>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9487C246-2CDD-43FA-A7C5-091CB36E35E8}"/>
                  </a:ext>
                </a:extLst>
              </p:cNvPr>
              <p:cNvSpPr/>
              <p:nvPr/>
            </p:nvSpPr>
            <p:spPr>
              <a:xfrm>
                <a:off x="481013" y="4581128"/>
                <a:ext cx="11195050" cy="808363"/>
              </a:xfrm>
              <a:prstGeom prst="rect">
                <a:avLst/>
              </a:prstGeom>
            </p:spPr>
            <p:txBody>
              <a:bodyPr wrap="square">
                <a:spAutoFit/>
              </a:bodyPr>
              <a:lstStyle/>
              <a:p>
                <a:pPr algn="ct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p>
                      <m:sSupPr>
                        <m:ctrlPr>
                          <a:rPr lang="en-US" altLang="ja-JP" b="1" i="1">
                            <a:solidFill>
                              <a:srgbClr val="2A2E33"/>
                            </a:solidFill>
                            <a:latin typeface="Cambria Math" panose="02040503050406030204" pitchFamily="18" charset="0"/>
                          </a:rPr>
                        </m:ctrlPr>
                      </m:sSupPr>
                      <m:e>
                        <m:r>
                          <a:rPr lang="en-US" altLang="ja-JP" b="1" i="1">
                            <a:solidFill>
                              <a:srgbClr val="2A2E33"/>
                            </a:solidFill>
                            <a:latin typeface="Cambria Math" panose="02040503050406030204" pitchFamily="18" charset="0"/>
                          </a:rPr>
                          <m:t>𝓟</m:t>
                        </m:r>
                      </m:e>
                      <m:sup>
                        <m:r>
                          <a:rPr lang="en-US" altLang="ja-JP" b="1" i="1" smtClean="0">
                            <a:solidFill>
                              <a:srgbClr val="2A2E33"/>
                            </a:solidFill>
                            <a:latin typeface="Cambria Math" panose="02040503050406030204" pitchFamily="18" charset="0"/>
                          </a:rPr>
                          <m:t>𝟐</m:t>
                        </m:r>
                      </m:sup>
                    </m:sSup>
                  </m:oMath>
                </a14:m>
                <a:r>
                  <a:rPr lang="ja-JP" altLang="en-US" b="1" dirty="0"/>
                  <a:t>に対して，</a:t>
                </a:r>
                <a:endParaRPr lang="en-US" altLang="ja-JP" b="1" dirty="0"/>
              </a:p>
              <a:p>
                <a:pPr algn="ctr">
                  <a:lnSpc>
                    <a:spcPct val="130000"/>
                  </a:lnSpc>
                </a:pP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12" name="正方形/長方形 11">
                <a:extLst>
                  <a:ext uri="{FF2B5EF4-FFF2-40B4-BE49-F238E27FC236}">
                    <a16:creationId xmlns:a16="http://schemas.microsoft.com/office/drawing/2014/main" id="{9487C246-2CDD-43FA-A7C5-091CB36E35E8}"/>
                  </a:ext>
                </a:extLst>
              </p:cNvPr>
              <p:cNvSpPr>
                <a:spLocks noRot="1" noChangeAspect="1" noMove="1" noResize="1" noEditPoints="1" noAdjustHandles="1" noChangeArrowheads="1" noChangeShapeType="1" noTextEdit="1"/>
              </p:cNvSpPr>
              <p:nvPr/>
            </p:nvSpPr>
            <p:spPr>
              <a:xfrm>
                <a:off x="481013" y="4581128"/>
                <a:ext cx="11195050" cy="808363"/>
              </a:xfrm>
              <a:prstGeom prst="rect">
                <a:avLst/>
              </a:prstGeom>
              <a:blipFill>
                <a:blip r:embed="rId5"/>
                <a:stretch>
                  <a:fillRect b="-8271"/>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3BB2221B-EA78-408D-B0A7-8C1694B19165}"/>
              </a:ext>
            </a:extLst>
          </p:cNvPr>
          <p:cNvSpPr/>
          <p:nvPr/>
        </p:nvSpPr>
        <p:spPr>
          <a:xfrm>
            <a:off x="2459596" y="4581128"/>
            <a:ext cx="7236804" cy="865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27D94FB-307F-4134-8435-A13A48828ACE}"/>
                  </a:ext>
                </a:extLst>
              </p:cNvPr>
              <p:cNvSpPr/>
              <p:nvPr/>
            </p:nvSpPr>
            <p:spPr>
              <a:xfrm>
                <a:off x="1566220" y="6309531"/>
                <a:ext cx="9075626" cy="362407"/>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2</m:t>
                        </m:r>
                      </m:sup>
                    </m:sSup>
                    <m:r>
                      <a:rPr lang="en-US" altLang="ja-JP" sz="1600" b="0" i="1" smtClean="0">
                        <a:solidFill>
                          <a:srgbClr val="2A2E33"/>
                        </a:solidFill>
                        <a:latin typeface="Cambria Math" panose="02040503050406030204" pitchFamily="18" charset="0"/>
                      </a:rPr>
                      <m:t>: </m:t>
                    </m:r>
                  </m:oMath>
                </a14:m>
                <a:r>
                  <a:rPr lang="ja-JP" altLang="en-US" sz="1600" dirty="0"/>
                  <a:t>高々</a:t>
                </a:r>
                <a:r>
                  <a:rPr lang="en-US" altLang="ja-JP" sz="1600" dirty="0"/>
                  <a:t>2</a:t>
                </a:r>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4" name="正方形/長方形 13">
                <a:extLst>
                  <a:ext uri="{FF2B5EF4-FFF2-40B4-BE49-F238E27FC236}">
                    <a16:creationId xmlns:a16="http://schemas.microsoft.com/office/drawing/2014/main" id="{F27D94FB-307F-4134-8435-A13A48828ACE}"/>
                  </a:ext>
                </a:extLst>
              </p:cNvPr>
              <p:cNvSpPr>
                <a:spLocks noRot="1" noChangeAspect="1" noMove="1" noResize="1" noEditPoints="1" noAdjustHandles="1" noChangeArrowheads="1" noChangeShapeType="1" noTextEdit="1"/>
              </p:cNvSpPr>
              <p:nvPr/>
            </p:nvSpPr>
            <p:spPr>
              <a:xfrm>
                <a:off x="1566220" y="6309531"/>
                <a:ext cx="9075626" cy="362407"/>
              </a:xfrm>
              <a:prstGeom prst="rect">
                <a:avLst/>
              </a:prstGeom>
              <a:blipFill>
                <a:blip r:embed="rId6"/>
                <a:stretch>
                  <a:fillRect b="-220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208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E077975-C9D0-462C-BF1F-D8C154F28B22}"/>
              </a:ext>
            </a:extLst>
          </p:cNvPr>
          <p:cNvSpPr txBox="1"/>
          <p:nvPr/>
        </p:nvSpPr>
        <p:spPr>
          <a:xfrm>
            <a:off x="3472117" y="514417"/>
            <a:ext cx="2492990" cy="646331"/>
          </a:xfrm>
          <a:prstGeom prst="rect">
            <a:avLst/>
          </a:prstGeom>
          <a:noFill/>
        </p:spPr>
        <p:txBody>
          <a:bodyPr wrap="none" rtlCol="0">
            <a:spAutoFit/>
          </a:bodyPr>
          <a:lstStyle/>
          <a:p>
            <a:r>
              <a:rPr lang="ja-JP" altLang="en-US" sz="3600" dirty="0">
                <a:latin typeface="+mj-ea"/>
                <a:ea typeface="+mj-ea"/>
              </a:rPr>
              <a:t>発表の流れ</a:t>
            </a:r>
            <a:endParaRPr kumimoji="1" lang="ja-JP" altLang="en-US" sz="3600" dirty="0">
              <a:latin typeface="+mj-ea"/>
              <a:ea typeface="+mj-ea"/>
            </a:endParaRPr>
          </a:p>
        </p:txBody>
      </p:sp>
      <p:graphicFrame>
        <p:nvGraphicFramePr>
          <p:cNvPr id="7" name="Group 55">
            <a:extLst>
              <a:ext uri="{FF2B5EF4-FFF2-40B4-BE49-F238E27FC236}">
                <a16:creationId xmlns:a16="http://schemas.microsoft.com/office/drawing/2014/main" id="{68C10164-D0CA-496D-A350-04052E966B30}"/>
              </a:ext>
            </a:extLst>
          </p:cNvPr>
          <p:cNvGraphicFramePr>
            <a:graphicFrameLocks noGrp="1"/>
          </p:cNvGraphicFramePr>
          <p:nvPr>
            <p:extLst>
              <p:ext uri="{D42A27DB-BD31-4B8C-83A1-F6EECF244321}">
                <p14:modId xmlns:p14="http://schemas.microsoft.com/office/powerpoint/2010/main" val="1908032043"/>
              </p:ext>
            </p:extLst>
          </p:nvPr>
        </p:nvGraphicFramePr>
        <p:xfrm>
          <a:off x="1811524" y="1520788"/>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1</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背景と目的</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47AB1DA4-A487-45C4-A3CE-A23A923896CD}"/>
              </a:ext>
            </a:extLst>
          </p:cNvPr>
          <p:cNvGraphicFramePr>
            <a:graphicFrameLocks noGrp="1"/>
          </p:cNvGraphicFramePr>
          <p:nvPr>
            <p:extLst>
              <p:ext uri="{D42A27DB-BD31-4B8C-83A1-F6EECF244321}">
                <p14:modId xmlns:p14="http://schemas.microsoft.com/office/powerpoint/2010/main" val="397531001"/>
              </p:ext>
            </p:extLst>
          </p:nvPr>
        </p:nvGraphicFramePr>
        <p:xfrm>
          <a:off x="1811524" y="2519147"/>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2</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準備</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5">
            <a:extLst>
              <a:ext uri="{FF2B5EF4-FFF2-40B4-BE49-F238E27FC236}">
                <a16:creationId xmlns:a16="http://schemas.microsoft.com/office/drawing/2014/main" id="{6D76F035-F004-4AC1-9614-CF2F47B6E775}"/>
              </a:ext>
            </a:extLst>
          </p:cNvPr>
          <p:cNvGraphicFramePr>
            <a:graphicFrameLocks noGrp="1"/>
          </p:cNvGraphicFramePr>
          <p:nvPr>
            <p:extLst>
              <p:ext uri="{D42A27DB-BD31-4B8C-83A1-F6EECF244321}">
                <p14:modId xmlns:p14="http://schemas.microsoft.com/office/powerpoint/2010/main" val="2587834895"/>
              </p:ext>
            </p:extLst>
          </p:nvPr>
        </p:nvGraphicFramePr>
        <p:xfrm>
          <a:off x="1667508" y="3462855"/>
          <a:ext cx="7308812" cy="670560"/>
        </p:xfrm>
        <a:graphic>
          <a:graphicData uri="http://schemas.openxmlformats.org/drawingml/2006/table">
            <a:tbl>
              <a:tblPr/>
              <a:tblGrid>
                <a:gridCol w="704847">
                  <a:extLst>
                    <a:ext uri="{9D8B030D-6E8A-4147-A177-3AD203B41FA5}">
                      <a16:colId xmlns:a16="http://schemas.microsoft.com/office/drawing/2014/main" val="20000"/>
                    </a:ext>
                  </a:extLst>
                </a:gridCol>
                <a:gridCol w="6603965">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rPr>
                        <a:t> </a:t>
                      </a: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3</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dirty="0">
                          <a:solidFill>
                            <a:schemeClr val="tx1"/>
                          </a:solidFill>
                          <a:latin typeface="+mn-ea"/>
                          <a:ea typeface="+mn-ea"/>
                        </a:rPr>
                        <a:t>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F98678CF-3504-4EAC-9042-8050E1259B7B}"/>
              </a:ext>
            </a:extLst>
          </p:cNvPr>
          <p:cNvGraphicFramePr>
            <a:graphicFrameLocks noGrp="1"/>
          </p:cNvGraphicFramePr>
          <p:nvPr>
            <p:extLst>
              <p:ext uri="{D42A27DB-BD31-4B8C-83A1-F6EECF244321}">
                <p14:modId xmlns:p14="http://schemas.microsoft.com/office/powerpoint/2010/main" val="587792361"/>
              </p:ext>
            </p:extLst>
          </p:nvPr>
        </p:nvGraphicFramePr>
        <p:xfrm>
          <a:off x="3188912" y="4424514"/>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srgbClr val="002060"/>
                          </a:solidFill>
                          <a:effectLst/>
                          <a:uLnTx/>
                          <a:uFillTx/>
                          <a:latin typeface="+mn-ea"/>
                          <a:ea typeface="+mn-ea"/>
                          <a:cs typeface="メイリオ" pitchFamily="50" charset="-128"/>
                        </a:rPr>
                        <a:t>4</a:t>
                      </a:r>
                      <a:endPar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1" i="0" u="none" strike="noStrike" kern="1200" cap="none" spc="0" normalizeH="0" baseline="0" noProof="0" dirty="0">
                          <a:ln>
                            <a:noFill/>
                          </a:ln>
                          <a:solidFill>
                            <a:srgbClr val="002060"/>
                          </a:solidFill>
                          <a:effectLst/>
                          <a:uLnTx/>
                          <a:uFillTx/>
                          <a:latin typeface="+mn-ea"/>
                          <a:ea typeface="+mn-ea"/>
                          <a:cs typeface="メイリオ" pitchFamily="50" charset="-128"/>
                        </a:rPr>
                        <a:t>非隣接変数正規パターン</a:t>
                      </a:r>
                      <a:endParaRPr kumimoji="1" lang="en-US" altLang="ja-JP" sz="32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C0334BC6-A84F-450A-B985-546DC33CDA74}"/>
              </a:ext>
            </a:extLst>
          </p:cNvPr>
          <p:cNvGraphicFramePr>
            <a:graphicFrameLocks noGrp="1"/>
          </p:cNvGraphicFramePr>
          <p:nvPr>
            <p:extLst>
              <p:ext uri="{D42A27DB-BD31-4B8C-83A1-F6EECF244321}">
                <p14:modId xmlns:p14="http://schemas.microsoft.com/office/powerpoint/2010/main" val="919220219"/>
              </p:ext>
            </p:extLst>
          </p:nvPr>
        </p:nvGraphicFramePr>
        <p:xfrm>
          <a:off x="1811524" y="5394569"/>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5</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まとめ</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55">
            <a:extLst>
              <a:ext uri="{FF2B5EF4-FFF2-40B4-BE49-F238E27FC236}">
                <a16:creationId xmlns:a16="http://schemas.microsoft.com/office/drawing/2014/main" id="{A94456A0-8A52-4C8C-A6EF-7735F19DEE1C}"/>
              </a:ext>
            </a:extLst>
          </p:cNvPr>
          <p:cNvGraphicFramePr>
            <a:graphicFrameLocks noGrp="1"/>
          </p:cNvGraphicFramePr>
          <p:nvPr>
            <p:extLst>
              <p:ext uri="{D42A27DB-BD31-4B8C-83A1-F6EECF244321}">
                <p14:modId xmlns:p14="http://schemas.microsoft.com/office/powerpoint/2010/main" val="491640288"/>
              </p:ext>
            </p:extLst>
          </p:nvPr>
        </p:nvGraphicFramePr>
        <p:xfrm>
          <a:off x="1739516" y="4401108"/>
          <a:ext cx="9613068" cy="670560"/>
        </p:xfrm>
        <a:graphic>
          <a:graphicData uri="http://schemas.openxmlformats.org/drawingml/2006/table">
            <a:tbl>
              <a:tblPr/>
              <a:tblGrid>
                <a:gridCol w="612068">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schemeClr val="tx1"/>
                          </a:solidFill>
                          <a:effectLst/>
                          <a:uLnTx/>
                          <a:uFillTx/>
                          <a:latin typeface="+mn-ea"/>
                          <a:ea typeface="+mn-ea"/>
                          <a:cs typeface="メイリオ" pitchFamily="50" charset="-128"/>
                        </a:rPr>
                        <a:t>4</a:t>
                      </a:r>
                      <a:endParaRPr kumimoji="1" lang="ja-JP" altLang="en-US" sz="4400" b="1"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1" i="0" u="none" strike="noStrike" kern="1200" cap="none" spc="0" normalizeH="0" baseline="0" noProof="0" dirty="0">
                          <a:ln>
                            <a:noFill/>
                          </a:ln>
                          <a:solidFill>
                            <a:schemeClr val="tx1"/>
                          </a:solidFill>
                          <a:effectLst/>
                          <a:uLnTx/>
                          <a:uFillTx/>
                          <a:latin typeface="+mn-ea"/>
                          <a:ea typeface="+mn-ea"/>
                          <a:cs typeface="メイリオ" pitchFamily="50" charset="-128"/>
                        </a:rPr>
                        <a:t>非隣接変数正規パターン集合のコンパクト性</a:t>
                      </a:r>
                      <a:endParaRPr kumimoji="1" lang="en-US" altLang="ja-JP" sz="3200" b="1"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815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2FDB6-68FD-4973-96B3-3CD96AD26A4E}"/>
              </a:ext>
            </a:extLst>
          </p:cNvPr>
          <p:cNvSpPr>
            <a:spLocks noGrp="1"/>
          </p:cNvSpPr>
          <p:nvPr>
            <p:ph type="title"/>
          </p:nvPr>
        </p:nvSpPr>
        <p:spPr/>
        <p:txBody>
          <a:bodyPr/>
          <a:lstStyle/>
          <a:p>
            <a:r>
              <a:rPr kumimoji="1" lang="en-US" altLang="ja-JP" dirty="0"/>
              <a:t>4.</a:t>
            </a:r>
            <a:r>
              <a:rPr lang="ja-JP" altLang="en-US" dirty="0"/>
              <a:t>非隣接変数正規パターン集合のコンパクト性</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F8355A-8B8E-42A7-A305-ED38E511E26B}"/>
                  </a:ext>
                </a:extLst>
              </p:cNvPr>
              <p:cNvSpPr>
                <a:spLocks noGrp="1"/>
              </p:cNvSpPr>
              <p:nvPr>
                <p:ph idx="1"/>
              </p:nvPr>
            </p:nvSpPr>
            <p:spPr/>
            <p:txBody>
              <a:bodyPr>
                <a:normAutofit/>
              </a:bodyPr>
              <a:lstStyle/>
              <a:p>
                <a:pPr marL="0" lvl="0" indent="0">
                  <a:buClr>
                    <a:srgbClr val="002060"/>
                  </a:buClr>
                  <a:buNone/>
                </a:pPr>
                <a:r>
                  <a:rPr lang="ja-JP" altLang="en-US" dirty="0">
                    <a:solidFill>
                      <a:srgbClr val="2A2E33"/>
                    </a:solidFill>
                    <a:latin typeface="Noto Sans JP ExtraBold"/>
                    <a:ea typeface="Noto Sans JP ExtraBold"/>
                  </a:rPr>
                  <a:t>非隣接変数正規パターン</a:t>
                </a:r>
                <a:r>
                  <a:rPr lang="en-US" altLang="ja-JP" dirty="0">
                    <a:solidFill>
                      <a:srgbClr val="2A2E33"/>
                    </a:solidFill>
                    <a:latin typeface="Noto Sans JP ExtraBold"/>
                    <a:ea typeface="Noto Sans JP ExtraBold"/>
                  </a:rPr>
                  <a:t>(</a:t>
                </a:r>
                <a:r>
                  <a:rPr lang="en-US" altLang="ja-JP" dirty="0">
                    <a:latin typeface="+mj-ea"/>
                    <a:ea typeface="+mj-ea"/>
                  </a:rPr>
                  <a:t>Non-adjacent Regular Pattern)</a:t>
                </a:r>
                <a:endParaRPr lang="en-US" altLang="ja-JP" dirty="0">
                  <a:solidFill>
                    <a:srgbClr val="2A2E33"/>
                  </a:solidFill>
                  <a:latin typeface="+mj-ea"/>
                  <a:ea typeface="+mj-ea"/>
                </a:endParaRPr>
              </a:p>
              <a:p>
                <a:pPr lvl="1">
                  <a:buClr>
                    <a:srgbClr val="5B9BD5"/>
                  </a:buClr>
                  <a:buFont typeface="Wingdings" panose="05000000000000000000" pitchFamily="2" charset="2"/>
                  <a:buChar char="l"/>
                </a:pPr>
                <a:r>
                  <a:rPr lang="ja-JP" altLang="en-US" sz="2000" dirty="0">
                    <a:solidFill>
                      <a:srgbClr val="2A2E33"/>
                    </a:solidFill>
                  </a:rPr>
                  <a:t>隣接した変数記号を持たない正規パターンを</a:t>
                </a:r>
                <a:r>
                  <a:rPr lang="ja-JP" altLang="en-US" sz="2000" b="1" dirty="0">
                    <a:solidFill>
                      <a:srgbClr val="2A2E33"/>
                    </a:solidFill>
                  </a:rPr>
                  <a:t>非隣接変数正規パターン</a:t>
                </a:r>
                <a:r>
                  <a:rPr lang="ja-JP" altLang="en-US" sz="2000" dirty="0">
                    <a:solidFill>
                      <a:srgbClr val="2A2E33"/>
                    </a:solidFill>
                  </a:rPr>
                  <a:t>という．</a:t>
                </a:r>
                <a:endParaRPr lang="en-US" altLang="ja-JP" sz="2000" dirty="0">
                  <a:solidFill>
                    <a:srgbClr val="2A2E33"/>
                  </a:solidFill>
                </a:endParaRPr>
              </a:p>
              <a:p>
                <a:pPr marL="914377" lvl="2" indent="0">
                  <a:buClr>
                    <a:srgbClr val="5B9BD5"/>
                  </a:buClr>
                  <a:buNone/>
                </a:pPr>
                <a:r>
                  <a:rPr lang="ja-JP" altLang="en-US" sz="2000" b="1" dirty="0">
                    <a:solidFill>
                      <a:srgbClr val="2A2E33"/>
                    </a:solidFill>
                  </a:rPr>
                  <a:t>例</a:t>
                </a:r>
                <a:r>
                  <a:rPr lang="en-US" altLang="ja-JP" sz="2000" b="1" dirty="0">
                    <a:solidFill>
                      <a:srgbClr val="2A2E33"/>
                    </a:solidFill>
                  </a:rPr>
                  <a:t>.</a:t>
                </a:r>
                <a:r>
                  <a:rPr lang="en-US" altLang="ja-JP" sz="2000" dirty="0">
                    <a:solidFill>
                      <a:srgbClr val="2A2E33"/>
                    </a:solidFill>
                  </a:rPr>
                  <a:t>  </a:t>
                </a:r>
                <a14:m>
                  <m:oMath xmlns:m="http://schemas.openxmlformats.org/officeDocument/2006/math">
                    <m:r>
                      <a:rPr lang="en-US" altLang="ja-JP" i="1">
                        <a:solidFill>
                          <a:srgbClr val="2A2E33"/>
                        </a:solidFill>
                        <a:latin typeface="Cambria Math" panose="02040503050406030204" pitchFamily="18" charset="0"/>
                      </a:rPr>
                      <m:t>𝑝</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𝑎𝑏𝑥𝑦𝑏</m:t>
                    </m:r>
                    <m:r>
                      <a:rPr lang="en-US" altLang="ja-JP" i="1">
                        <a:solidFill>
                          <a:srgbClr val="2A2E33"/>
                        </a:solidFill>
                        <a:latin typeface="Cambria Math" panose="02040503050406030204" pitchFamily="18" charset="0"/>
                      </a:rPr>
                      <m:t>,  </m:t>
                    </m:r>
                    <m:sSup>
                      <m:sSupPr>
                        <m:ctrlPr>
                          <a:rPr lang="en-US" altLang="ja-JP" i="1">
                            <a:solidFill>
                              <a:srgbClr val="2A2E33"/>
                            </a:solidFill>
                            <a:latin typeface="Cambria Math" panose="02040503050406030204" pitchFamily="18" charset="0"/>
                          </a:rPr>
                        </m:ctrlPr>
                      </m:sSupPr>
                      <m:e>
                        <m:r>
                          <a:rPr lang="en-US" altLang="ja-JP" i="1">
                            <a:solidFill>
                              <a:srgbClr val="2A2E33"/>
                            </a:solidFill>
                            <a:latin typeface="Cambria Math" panose="02040503050406030204" pitchFamily="18" charset="0"/>
                          </a:rPr>
                          <m:t>𝑝</m:t>
                        </m:r>
                      </m:e>
                      <m:sup>
                        <m:r>
                          <a:rPr lang="en-US" altLang="ja-JP" i="1">
                            <a:solidFill>
                              <a:srgbClr val="2A2E33"/>
                            </a:solidFill>
                            <a:latin typeface="Cambria Math" panose="02040503050406030204" pitchFamily="18" charset="0"/>
                          </a:rPr>
                          <m:t>′</m:t>
                        </m:r>
                      </m:sup>
                    </m:sSup>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𝑎𝑏𝑥𝑏𝑦</m:t>
                    </m:r>
                  </m:oMath>
                </a14:m>
                <a:r>
                  <a:rPr lang="en-US" altLang="ja-JP" sz="2000" dirty="0">
                    <a:solidFill>
                      <a:srgbClr val="2A2E33"/>
                    </a:solidFill>
                  </a:rPr>
                  <a:t>.</a:t>
                </a:r>
              </a:p>
              <a:p>
                <a:pPr lvl="1">
                  <a:buClr>
                    <a:srgbClr val="5B9BD5"/>
                  </a:buClr>
                  <a:buFont typeface="Wingdings" panose="05000000000000000000" pitchFamily="2" charset="2"/>
                  <a:buChar char="l"/>
                </a:pPr>
                <a:endParaRPr lang="en-US" altLang="ja-JP" sz="2000" dirty="0">
                  <a:solidFill>
                    <a:srgbClr val="2A2E33"/>
                  </a:solidFill>
                </a:endParaRPr>
              </a:p>
              <a:p>
                <a:pPr lvl="1">
                  <a:buClr>
                    <a:srgbClr val="5B9BD5"/>
                  </a:buClr>
                  <a:buFont typeface="Wingdings" panose="05000000000000000000" pitchFamily="2" charset="2"/>
                  <a:buChar char="l"/>
                </a:pPr>
                <a:r>
                  <a:rPr lang="ja-JP" altLang="en-US" sz="2000" dirty="0">
                    <a:solidFill>
                      <a:srgbClr val="2A2E33"/>
                    </a:solidFill>
                  </a:rPr>
                  <a:t>すべての非隣接変数正規パターンの集合を</a:t>
                </a:r>
                <a14:m>
                  <m:oMath xmlns:m="http://schemas.openxmlformats.org/officeDocument/2006/math">
                    <m:r>
                      <a:rPr lang="en-US" altLang="ja-JP" sz="2000" i="1" smtClean="0">
                        <a:solidFill>
                          <a:srgbClr val="2A2E33"/>
                        </a:solidFill>
                        <a:latin typeface="Cambria Math" panose="02040503050406030204" pitchFamily="18" charset="0"/>
                        <a:ea typeface="Cambria Math" panose="02040503050406030204" pitchFamily="18" charset="0"/>
                      </a:rPr>
                      <m:t>ℛ</m:t>
                    </m:r>
                    <m:sSub>
                      <m:sSubPr>
                        <m:ctrlPr>
                          <a:rPr lang="en-US" altLang="ja-JP" sz="2000" b="0" i="1" smtClean="0">
                            <a:solidFill>
                              <a:srgbClr val="2A2E33"/>
                            </a:solidFill>
                            <a:latin typeface="Cambria Math" panose="02040503050406030204" pitchFamily="18" charset="0"/>
                            <a:ea typeface="Cambria Math" panose="02040503050406030204" pitchFamily="18" charset="0"/>
                          </a:rPr>
                        </m:ctrlPr>
                      </m:sSubPr>
                      <m:e>
                        <m:r>
                          <a:rPr lang="ja-JP" altLang="en-US" sz="2000" i="1" smtClean="0">
                            <a:solidFill>
                              <a:srgbClr val="2A2E33"/>
                            </a:solidFill>
                            <a:latin typeface="Cambria Math" panose="02040503050406030204" pitchFamily="18" charset="0"/>
                            <a:ea typeface="Cambria Math" panose="02040503050406030204" pitchFamily="18" charset="0"/>
                          </a:rPr>
                          <m:t>𝒫</m:t>
                        </m:r>
                      </m:e>
                      <m:sub>
                        <m:r>
                          <a:rPr lang="en-US" altLang="ja-JP" sz="2000" b="0" i="1" smtClean="0">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で表す．</a:t>
                </a:r>
                <a:endParaRPr lang="en-US" altLang="ja-JP" sz="2000" dirty="0">
                  <a:solidFill>
                    <a:srgbClr val="2A2E33"/>
                  </a:solidFill>
                </a:endParaRPr>
              </a:p>
              <a:p>
                <a:pPr lvl="1">
                  <a:buClr>
                    <a:srgbClr val="5B9BD5"/>
                  </a:buClr>
                  <a:buFont typeface="Wingdings" panose="05000000000000000000" pitchFamily="2" charset="2"/>
                  <a:buChar char="l"/>
                </a:pP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
                      <m:sSubPr>
                        <m:ctrlPr>
                          <a:rPr lang="en-US" altLang="ja-JP" sz="2000" i="1">
                            <a:solidFill>
                              <a:srgbClr val="2A2E33"/>
                            </a:solidFill>
                            <a:latin typeface="Cambria Math" panose="02040503050406030204" pitchFamily="18" charset="0"/>
                            <a:ea typeface="Cambria Math" panose="02040503050406030204" pitchFamily="18" charset="0"/>
                          </a:rPr>
                        </m:ctrlPr>
                      </m:sSub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の空でない有限部分集合の全体を</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m:t>
                        </m:r>
                      </m:sup>
                    </m:sSubSup>
                  </m:oMath>
                </a14:m>
                <a:r>
                  <a:rPr lang="ja-JP" altLang="en-US" sz="2000" dirty="0" err="1">
                    <a:solidFill>
                      <a:srgbClr val="2A2E33"/>
                    </a:solidFill>
                  </a:rPr>
                  <a:t>で</a:t>
                </a:r>
                <a:r>
                  <a:rPr lang="ja-JP" altLang="en-US" sz="2000" dirty="0">
                    <a:solidFill>
                      <a:srgbClr val="2A2E33"/>
                    </a:solidFill>
                  </a:rPr>
                  <a:t>表す．</a:t>
                </a:r>
                <a:endParaRPr lang="en-US" altLang="ja-JP" sz="2000" dirty="0">
                  <a:solidFill>
                    <a:srgbClr val="2A2E33"/>
                  </a:solidFill>
                </a:endParaRPr>
              </a:p>
              <a:p>
                <a:pPr lvl="1">
                  <a:buClr>
                    <a:srgbClr val="5B9BD5"/>
                  </a:buClr>
                  <a:buFont typeface="Wingdings" panose="05000000000000000000" pitchFamily="2" charset="2"/>
                  <a:buChar char="l"/>
                </a:pPr>
                <a:r>
                  <a:rPr lang="ja-JP" altLang="en-US" sz="2000" dirty="0">
                    <a:solidFill>
                      <a:srgbClr val="2A2E33"/>
                    </a:solidFill>
                  </a:rPr>
                  <a:t>高々</a:t>
                </a:r>
                <a14:m>
                  <m:oMath xmlns:m="http://schemas.openxmlformats.org/officeDocument/2006/math">
                    <m:r>
                      <a:rPr lang="en-US" altLang="ja-JP" sz="2000" b="0" i="1" smtClean="0">
                        <a:solidFill>
                          <a:srgbClr val="2A2E33"/>
                        </a:solidFill>
                        <a:latin typeface="Cambria Math" panose="02040503050406030204" pitchFamily="18" charset="0"/>
                      </a:rPr>
                      <m:t>𝑘</m:t>
                    </m:r>
                    <m:r>
                      <a:rPr lang="en-US" altLang="ja-JP" sz="2000" b="0" i="1" smtClean="0">
                        <a:solidFill>
                          <a:srgbClr val="2A2E33"/>
                        </a:solidFill>
                        <a:latin typeface="Cambria Math" panose="02040503050406030204" pitchFamily="18" charset="0"/>
                      </a:rPr>
                      <m:t> </m:t>
                    </m:r>
                    <m:d>
                      <m:dPr>
                        <m:ctrlPr>
                          <a:rPr lang="en-US" altLang="ja-JP" sz="2000" b="0" i="1" smtClean="0">
                            <a:solidFill>
                              <a:srgbClr val="2A2E33"/>
                            </a:solidFill>
                            <a:latin typeface="Cambria Math" panose="02040503050406030204" pitchFamily="18" charset="0"/>
                          </a:rPr>
                        </m:ctrlPr>
                      </m:dPr>
                      <m:e>
                        <m:r>
                          <a:rPr lang="en-US" altLang="ja-JP" sz="2000" b="0" i="1" smtClean="0">
                            <a:solidFill>
                              <a:srgbClr val="2A2E33"/>
                            </a:solidFill>
                            <a:latin typeface="Cambria Math" panose="02040503050406030204" pitchFamily="18" charset="0"/>
                          </a:rPr>
                          <m:t>𝑘</m:t>
                        </m:r>
                        <m:r>
                          <a:rPr lang="en-US" altLang="ja-JP" sz="2000" b="0" i="1" smtClean="0">
                            <a:solidFill>
                              <a:srgbClr val="2A2E33"/>
                            </a:solidFill>
                            <a:latin typeface="Cambria Math" panose="02040503050406030204" pitchFamily="18" charset="0"/>
                          </a:rPr>
                          <m:t>≥1</m:t>
                        </m:r>
                      </m:e>
                    </m:d>
                  </m:oMath>
                </a14:m>
                <a:r>
                  <a:rPr lang="ja-JP" altLang="en-US" sz="2000" dirty="0">
                    <a:solidFill>
                      <a:srgbClr val="2A2E33"/>
                    </a:solidFill>
                  </a:rPr>
                  <a:t>個のパターンからなる</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
                      <m:sSubPr>
                        <m:ctrlPr>
                          <a:rPr lang="en-US" altLang="ja-JP" sz="2000" i="1">
                            <a:solidFill>
                              <a:srgbClr val="2A2E33"/>
                            </a:solidFill>
                            <a:latin typeface="Cambria Math" panose="02040503050406030204" pitchFamily="18" charset="0"/>
                            <a:ea typeface="Cambria Math" panose="02040503050406030204" pitchFamily="18" charset="0"/>
                          </a:rPr>
                        </m:ctrlPr>
                      </m:sSub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の部分集合の全体</a:t>
                </a:r>
                <a14:m>
                  <m:oMath xmlns:m="http://schemas.openxmlformats.org/officeDocument/2006/math">
                    <m:r>
                      <a:rPr lang="en-US" altLang="ja-JP" sz="2000" b="0" i="0"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𝑃</m:t>
                    </m:r>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m:t>
                        </m:r>
                      </m:sup>
                    </m:sSubSup>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𝑃</m:t>
                    </m:r>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𝑘</m:t>
                    </m:r>
                    <m:r>
                      <a:rPr lang="en-US" altLang="ja-JP" sz="2000" b="0" i="1" smtClean="0">
                        <a:solidFill>
                          <a:srgbClr val="2A2E33"/>
                        </a:solidFill>
                        <a:latin typeface="Cambria Math" panose="02040503050406030204" pitchFamily="18" charset="0"/>
                        <a:ea typeface="Cambria Math" panose="02040503050406030204" pitchFamily="18" charset="0"/>
                      </a:rPr>
                      <m:t>}</m:t>
                    </m:r>
                  </m:oMath>
                </a14:m>
                <a:r>
                  <a:rPr lang="ja-JP" altLang="en-US" sz="2000" dirty="0">
                    <a:solidFill>
                      <a:srgbClr val="2A2E33"/>
                    </a:solidFill>
                  </a:rPr>
                  <a:t>を</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𝑘</m:t>
                        </m:r>
                      </m:sup>
                    </m:sSubSup>
                  </m:oMath>
                </a14:m>
                <a:r>
                  <a:rPr lang="ja-JP" altLang="en-US" sz="2000" dirty="0">
                    <a:solidFill>
                      <a:srgbClr val="2A2E33"/>
                    </a:solidFill>
                  </a:rPr>
                  <a:t>で表す．</a:t>
                </a:r>
                <a:endParaRPr lang="en-US" altLang="ja-JP" sz="2000" dirty="0">
                  <a:solidFill>
                    <a:srgbClr val="2A2E33"/>
                  </a:solidFill>
                </a:endParaRPr>
              </a:p>
              <a:p>
                <a:pPr marL="0" lvl="0" indent="0" defTabSz="914400">
                  <a:lnSpc>
                    <a:spcPct val="150000"/>
                  </a:lnSpc>
                  <a:spcBef>
                    <a:spcPts val="0"/>
                  </a:spcBef>
                  <a:buNone/>
                </a:pPr>
                <a:r>
                  <a:rPr lang="ja-JP" altLang="en-US" dirty="0">
                    <a:solidFill>
                      <a:srgbClr val="2A2E33"/>
                    </a:solidFill>
                    <a:latin typeface="Noto Sans JP ExtraBold"/>
                    <a:ea typeface="Noto Sans JP ExtraBold"/>
                  </a:rPr>
                  <a:t>定理</a:t>
                </a:r>
                <a:r>
                  <a:rPr lang="en-US" altLang="ja-JP" dirty="0">
                    <a:solidFill>
                      <a:srgbClr val="2A2E33"/>
                    </a:solidFill>
                    <a:latin typeface="Noto Sans JP ExtraBold"/>
                    <a:ea typeface="Noto Sans JP ExtraBold"/>
                  </a:rPr>
                  <a:t>7</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𝟐</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bSup>
                      <m:sSubSupPr>
                        <m:ctrlPr>
                          <a:rPr lang="en-US" altLang="ja-JP" sz="2000" i="1">
                            <a:solidFill>
                              <a:srgbClr val="2A2E33"/>
                            </a:solidFill>
                            <a:latin typeface="Cambria Math" panose="02040503050406030204" pitchFamily="18" charset="0"/>
                          </a:rPr>
                        </m:ctrlPr>
                      </m:sSubSupPr>
                      <m:e>
                        <m:r>
                          <a:rPr lang="en-US" altLang="ja-JP" sz="2000" i="1">
                            <a:solidFill>
                              <a:srgbClr val="2A2E33"/>
                            </a:solidFill>
                            <a:latin typeface="Cambria Math" panose="02040503050406030204" pitchFamily="18" charset="0"/>
                          </a:rPr>
                          <m:t>𝒫</m:t>
                        </m:r>
                      </m:e>
                      <m:sub>
                        <m:r>
                          <a:rPr lang="en-US" altLang="ja-JP" sz="2000" i="1">
                            <a:solidFill>
                              <a:srgbClr val="2A2E33"/>
                            </a:solidFill>
                            <a:latin typeface="Cambria Math" panose="02040503050406030204" pitchFamily="18" charset="0"/>
                          </a:rPr>
                          <m:t>𝑁𝐴𝑉</m:t>
                        </m:r>
                      </m:sub>
                      <m:sup>
                        <m:r>
                          <a:rPr lang="en-US" altLang="ja-JP" sz="2000" i="1">
                            <a:solidFill>
                              <a:srgbClr val="2A2E33"/>
                            </a:solidFill>
                            <a:latin typeface="Cambria Math" panose="02040503050406030204" pitchFamily="18" charset="0"/>
                          </a:rPr>
                          <m:t>𝑘</m:t>
                        </m:r>
                      </m:sup>
                    </m:sSubSup>
                  </m:oMath>
                </a14:m>
                <a:r>
                  <a:rPr lang="ja-JP" altLang="en-US" sz="2000" dirty="0">
                    <a:solidFill>
                      <a:srgbClr val="2A2E33"/>
                    </a:solidFill>
                  </a:rPr>
                  <a:t>は包含に関してコンパクト性を持つ．</a:t>
                </a:r>
                <a:endParaRPr lang="en-US" altLang="ja-JP" sz="2000" dirty="0">
                  <a:solidFill>
                    <a:srgbClr val="2A2E33"/>
                  </a:solidFill>
                </a:endParaRPr>
              </a:p>
            </p:txBody>
          </p:sp>
        </mc:Choice>
        <mc:Fallback xmlns="">
          <p:sp>
            <p:nvSpPr>
              <p:cNvPr id="3" name="コンテンツ プレースホルダー 2">
                <a:extLst>
                  <a:ext uri="{FF2B5EF4-FFF2-40B4-BE49-F238E27FC236}">
                    <a16:creationId xmlns:a16="http://schemas.microsoft.com/office/drawing/2014/main" id="{11F8355A-8B8E-42A7-A305-ED38E511E26B}"/>
                  </a:ext>
                </a:extLst>
              </p:cNvPr>
              <p:cNvSpPr>
                <a:spLocks noGrp="1" noRot="1" noChangeAspect="1" noMove="1" noResize="1" noEditPoints="1" noAdjustHandles="1" noChangeArrowheads="1" noChangeShapeType="1" noTextEdit="1"/>
              </p:cNvSpPr>
              <p:nvPr>
                <p:ph idx="1"/>
              </p:nvPr>
            </p:nvSpPr>
            <p:spPr>
              <a:blipFill>
                <a:blip r:embed="rId3"/>
                <a:stretch>
                  <a:fillRect l="-1653" t="-1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50D6FB77-9A6A-4285-8391-88537FCCB49E}"/>
                  </a:ext>
                </a:extLst>
              </p:cNvPr>
              <p:cNvSpPr/>
              <p:nvPr/>
            </p:nvSpPr>
            <p:spPr>
              <a:xfrm>
                <a:off x="5906121" y="1979810"/>
                <a:ext cx="4310795" cy="729110"/>
              </a:xfrm>
              <a:prstGeom prst="rect">
                <a:avLst/>
              </a:prstGeom>
            </p:spPr>
            <p:txBody>
              <a:bodyPr wrap="square">
                <a:spAutoFit/>
              </a:bodyPr>
              <a:lstStyle/>
              <a:p>
                <a:pPr>
                  <a:lnSpc>
                    <a:spcPct val="120000"/>
                  </a:lnSpc>
                </a:pPr>
                <a14:m>
                  <m:oMath xmlns:m="http://schemas.openxmlformats.org/officeDocument/2006/math">
                    <m:r>
                      <a:rPr lang="en-US" altLang="ja-JP" b="1" i="1">
                        <a:latin typeface="Cambria Math" panose="02040503050406030204" pitchFamily="18" charset="0"/>
                      </a:rPr>
                      <m:t>𝒑</m:t>
                    </m:r>
                  </m:oMath>
                </a14:m>
                <a:r>
                  <a:rPr lang="ja-JP" altLang="en-US" b="1" dirty="0"/>
                  <a:t>は非隣接変数正規パターンでないが，</a:t>
                </a:r>
                <a:endParaRPr lang="en-US" altLang="ja-JP" b="1" dirty="0"/>
              </a:p>
              <a:p>
                <a:pPr>
                  <a:lnSpc>
                    <a:spcPct val="120000"/>
                  </a:lnSpc>
                </a:pP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oMath>
                </a14:m>
                <a:r>
                  <a:rPr lang="ja-JP" altLang="en-US" b="1" dirty="0"/>
                  <a:t>は非隣接変数正規パターンである．</a:t>
                </a:r>
              </a:p>
            </p:txBody>
          </p:sp>
        </mc:Choice>
        <mc:Fallback xmlns="">
          <p:sp>
            <p:nvSpPr>
              <p:cNvPr id="4" name="正方形/長方形 3">
                <a:extLst>
                  <a:ext uri="{FF2B5EF4-FFF2-40B4-BE49-F238E27FC236}">
                    <a16:creationId xmlns:a16="http://schemas.microsoft.com/office/drawing/2014/main" id="{50D6FB77-9A6A-4285-8391-88537FCCB49E}"/>
                  </a:ext>
                </a:extLst>
              </p:cNvPr>
              <p:cNvSpPr>
                <a:spLocks noRot="1" noChangeAspect="1" noMove="1" noResize="1" noEditPoints="1" noAdjustHandles="1" noChangeArrowheads="1" noChangeShapeType="1" noTextEdit="1"/>
              </p:cNvSpPr>
              <p:nvPr/>
            </p:nvSpPr>
            <p:spPr>
              <a:xfrm>
                <a:off x="5906121" y="1979810"/>
                <a:ext cx="4310795" cy="729110"/>
              </a:xfrm>
              <a:prstGeom prst="rect">
                <a:avLst/>
              </a:prstGeom>
              <a:blipFill>
                <a:blip r:embed="rId4"/>
                <a:stretch>
                  <a:fillRect l="-566" t="-840" b="-13445"/>
                </a:stretch>
              </a:blipFill>
            </p:spPr>
            <p:txBody>
              <a:bodyPr/>
              <a:lstStyle/>
              <a:p>
                <a:r>
                  <a:rPr lang="ja-JP" altLang="en-US">
                    <a:noFill/>
                  </a:rPr>
                  <a:t> </a:t>
                </a:r>
              </a:p>
            </p:txBody>
          </p:sp>
        </mc:Fallback>
      </mc:AlternateContent>
      <p:sp>
        <p:nvSpPr>
          <p:cNvPr id="5" name="吹き出し: 四角形 4">
            <a:extLst>
              <a:ext uri="{FF2B5EF4-FFF2-40B4-BE49-F238E27FC236}">
                <a16:creationId xmlns:a16="http://schemas.microsoft.com/office/drawing/2014/main" id="{BE7722E8-9EBF-458D-AA85-FFC5700D8497}"/>
              </a:ext>
            </a:extLst>
          </p:cNvPr>
          <p:cNvSpPr/>
          <p:nvPr/>
        </p:nvSpPr>
        <p:spPr>
          <a:xfrm>
            <a:off x="5663952" y="1916832"/>
            <a:ext cx="4464496" cy="832607"/>
          </a:xfrm>
          <a:prstGeom prst="wedgeRectCallout">
            <a:avLst>
              <a:gd name="adj1" fmla="val -60186"/>
              <a:gd name="adj2" fmla="val -224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781BD0EC-5F5F-4E92-9342-E423DD21D37D}"/>
              </a:ext>
            </a:extLst>
          </p:cNvPr>
          <p:cNvSpPr>
            <a:spLocks noGrp="1"/>
          </p:cNvSpPr>
          <p:nvPr>
            <p:ph type="sldNum" sz="quarter" idx="12"/>
          </p:nvPr>
        </p:nvSpPr>
        <p:spPr/>
        <p:txBody>
          <a:bodyPr/>
          <a:lstStyle/>
          <a:p>
            <a:fld id="{F570F3E5-FDBB-4464-A890-BAA1FABE4FEA}" type="slidenum">
              <a:rPr kumimoji="1" lang="ja-JP" altLang="en-US" smtClean="0"/>
              <a:t>29</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3ED49527-0813-4484-AF2B-D7FD9CC97841}"/>
                  </a:ext>
                </a:extLst>
              </p:cNvPr>
              <p:cNvSpPr/>
              <p:nvPr/>
            </p:nvSpPr>
            <p:spPr>
              <a:xfrm>
                <a:off x="481013" y="5738860"/>
                <a:ext cx="11195050" cy="807785"/>
              </a:xfrm>
              <a:prstGeom prst="rect">
                <a:avLst/>
              </a:prstGeom>
            </p:spPr>
            <p:txBody>
              <a:bodyPr wrap="square">
                <a:spAutoFit/>
              </a:bodyPr>
              <a:lstStyle/>
              <a:p>
                <a:pPr algn="ct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bSup>
                      <m:sSubSupPr>
                        <m:ctrlPr>
                          <a:rPr lang="en-US" altLang="ja-JP" b="1" i="1" smtClean="0">
                            <a:solidFill>
                              <a:srgbClr val="2A2E33"/>
                            </a:solidFill>
                            <a:latin typeface="Cambria Math" panose="02040503050406030204" pitchFamily="18" charset="0"/>
                          </a:rPr>
                        </m:ctrlPr>
                      </m:sSubSupPr>
                      <m:e>
                        <m:r>
                          <a:rPr lang="en-US" altLang="ja-JP" b="1" i="1">
                            <a:solidFill>
                              <a:srgbClr val="2A2E33"/>
                            </a:solidFill>
                            <a:latin typeface="Cambria Math" panose="02040503050406030204" pitchFamily="18" charset="0"/>
                          </a:rPr>
                          <m:t>𝓟</m:t>
                        </m:r>
                      </m:e>
                      <m:sub>
                        <m:r>
                          <a:rPr lang="en-US" altLang="ja-JP" b="1" i="1" smtClean="0">
                            <a:solidFill>
                              <a:srgbClr val="2A2E33"/>
                            </a:solidFill>
                            <a:latin typeface="Cambria Math" panose="02040503050406030204" pitchFamily="18" charset="0"/>
                          </a:rPr>
                          <m:t>𝑵𝑨𝑽</m:t>
                        </m:r>
                      </m:sub>
                      <m:sup>
                        <m:r>
                          <a:rPr lang="en-US" altLang="ja-JP" b="1" i="1">
                            <a:solidFill>
                              <a:srgbClr val="2A2E33"/>
                            </a:solidFill>
                            <a:latin typeface="Cambria Math" panose="02040503050406030204" pitchFamily="18" charset="0"/>
                          </a:rPr>
                          <m:t>𝒌</m:t>
                        </m:r>
                      </m:sup>
                    </m:sSubSup>
                  </m:oMath>
                </a14:m>
                <a:r>
                  <a:rPr lang="ja-JP" altLang="en-US" b="1" dirty="0"/>
                  <a:t>に対して，</a:t>
                </a:r>
                <a:endParaRPr lang="en-US" altLang="ja-JP" b="1" dirty="0"/>
              </a:p>
              <a:p>
                <a:pPr algn="ctr">
                  <a:lnSpc>
                    <a:spcPct val="130000"/>
                  </a:lnSpc>
                </a:pP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7" name="正方形/長方形 6">
                <a:extLst>
                  <a:ext uri="{FF2B5EF4-FFF2-40B4-BE49-F238E27FC236}">
                    <a16:creationId xmlns:a16="http://schemas.microsoft.com/office/drawing/2014/main" id="{3ED49527-0813-4484-AF2B-D7FD9CC97841}"/>
                  </a:ext>
                </a:extLst>
              </p:cNvPr>
              <p:cNvSpPr>
                <a:spLocks noRot="1" noChangeAspect="1" noMove="1" noResize="1" noEditPoints="1" noAdjustHandles="1" noChangeArrowheads="1" noChangeShapeType="1" noTextEdit="1"/>
              </p:cNvSpPr>
              <p:nvPr/>
            </p:nvSpPr>
            <p:spPr>
              <a:xfrm>
                <a:off x="481013" y="5738860"/>
                <a:ext cx="11195050" cy="807785"/>
              </a:xfrm>
              <a:prstGeom prst="rect">
                <a:avLst/>
              </a:prstGeom>
              <a:blipFill>
                <a:blip r:embed="rId5"/>
                <a:stretch>
                  <a:fillRect b="-105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6F7C55C2-514B-4E39-A325-AE3CCD1118B8}"/>
              </a:ext>
            </a:extLst>
          </p:cNvPr>
          <p:cNvSpPr/>
          <p:nvPr/>
        </p:nvSpPr>
        <p:spPr>
          <a:xfrm>
            <a:off x="2459596" y="5738860"/>
            <a:ext cx="7236804" cy="865216"/>
          </a:xfrm>
          <a:prstGeom prst="wedgeRectCallout">
            <a:avLst>
              <a:gd name="adj1" fmla="val 4809"/>
              <a:gd name="adj2" fmla="val -773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75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5D84F-7F87-434C-9905-406CF4A3F86D}"/>
              </a:ext>
            </a:extLst>
          </p:cNvPr>
          <p:cNvSpPr>
            <a:spLocks noGrp="1"/>
          </p:cNvSpPr>
          <p:nvPr>
            <p:ph type="title"/>
          </p:nvPr>
        </p:nvSpPr>
        <p:spPr/>
        <p:txBody>
          <a:bodyPr/>
          <a:lstStyle/>
          <a:p>
            <a:r>
              <a:rPr lang="en-US" altLang="ja-JP" dirty="0">
                <a:solidFill>
                  <a:schemeClr val="tx1"/>
                </a:solidFill>
              </a:rPr>
              <a:t>1. </a:t>
            </a:r>
            <a:r>
              <a:rPr kumimoji="1" lang="ja-JP" altLang="en-US" dirty="0">
                <a:solidFill>
                  <a:schemeClr val="tx1"/>
                </a:solidFill>
              </a:rPr>
              <a:t>背景と目的 ①</a:t>
            </a:r>
          </a:p>
        </p:txBody>
      </p:sp>
      <p:sp>
        <p:nvSpPr>
          <p:cNvPr id="3" name="コンテンツ プレースホルダー 2">
            <a:extLst>
              <a:ext uri="{FF2B5EF4-FFF2-40B4-BE49-F238E27FC236}">
                <a16:creationId xmlns:a16="http://schemas.microsoft.com/office/drawing/2014/main" id="{1FDBFBBE-4347-4CFE-B82C-12088D59B4F5}"/>
              </a:ext>
            </a:extLst>
          </p:cNvPr>
          <p:cNvSpPr>
            <a:spLocks noGrp="1"/>
          </p:cNvSpPr>
          <p:nvPr>
            <p:ph idx="1"/>
          </p:nvPr>
        </p:nvSpPr>
        <p:spPr/>
        <p:txBody>
          <a:bodyPr>
            <a:normAutofit/>
          </a:bodyPr>
          <a:lstStyle/>
          <a:p>
            <a:pPr marL="0" indent="0">
              <a:buNone/>
            </a:pPr>
            <a:r>
              <a:rPr kumimoji="1" lang="ja-JP" altLang="en-US" sz="2000" dirty="0">
                <a:solidFill>
                  <a:schemeClr val="tx1"/>
                </a:solidFill>
              </a:rPr>
              <a:t>深層学習は内部構造が理解し</a:t>
            </a:r>
            <a:r>
              <a:rPr lang="ja-JP" altLang="en-US" sz="2000" dirty="0"/>
              <a:t>づ</a:t>
            </a:r>
            <a:r>
              <a:rPr kumimoji="1" lang="ja-JP" altLang="en-US" sz="2000" dirty="0">
                <a:solidFill>
                  <a:schemeClr val="tx1"/>
                </a:solidFill>
              </a:rPr>
              <a:t>らく，予測根拠が不明であることが多い学習モデル</a:t>
            </a:r>
            <a:r>
              <a:rPr lang="ja-JP" altLang="en-US" sz="2000" dirty="0"/>
              <a:t>である．</a:t>
            </a:r>
            <a:endParaRPr lang="en-US" altLang="ja-JP" sz="2000" dirty="0"/>
          </a:p>
          <a:p>
            <a:pPr marL="0" indent="0">
              <a:buNone/>
            </a:pPr>
            <a:r>
              <a:rPr kumimoji="1" lang="ja-JP" altLang="en-US" sz="2000" dirty="0">
                <a:solidFill>
                  <a:schemeClr val="tx1"/>
                </a:solidFill>
              </a:rPr>
              <a:t>近年，このブラックボックス型の学習モデルから，予測根拠を人間に理解可能なモデルで可視化し，高い信頼性が要求される分野に応用しようという研究が盛んに行われている．</a:t>
            </a:r>
            <a:endParaRPr kumimoji="1" lang="en-US" altLang="ja-JP" sz="2000" dirty="0">
              <a:solidFill>
                <a:schemeClr val="tx1"/>
              </a:solidFill>
            </a:endParaRPr>
          </a:p>
          <a:p>
            <a:pPr marL="0" indent="0">
              <a:buNone/>
            </a:pPr>
            <a:r>
              <a:rPr lang="ja-JP" altLang="en-US" sz="2000" dirty="0"/>
              <a:t>我々は論文</a:t>
            </a:r>
            <a:r>
              <a:rPr lang="en-US" altLang="ja-JP" sz="2000" dirty="0">
                <a:solidFill>
                  <a:schemeClr val="tx1"/>
                </a:solidFill>
              </a:rPr>
              <a:t>[1]</a:t>
            </a:r>
            <a:r>
              <a:rPr lang="ja-JP" altLang="en-US" sz="2000" dirty="0">
                <a:solidFill>
                  <a:schemeClr val="tx1"/>
                </a:solidFill>
              </a:rPr>
              <a:t>で，自然言語処理で広く利用されている深層学習モデルである</a:t>
            </a:r>
            <a:r>
              <a:rPr lang="en-US" altLang="ja-JP" sz="2000" dirty="0">
                <a:solidFill>
                  <a:schemeClr val="tx1"/>
                </a:solidFill>
              </a:rPr>
              <a:t>LSTM</a:t>
            </a:r>
            <a:r>
              <a:rPr lang="ja-JP" altLang="en-US" sz="2000" dirty="0">
                <a:solidFill>
                  <a:schemeClr val="tx1"/>
                </a:solidFill>
              </a:rPr>
              <a:t>に対し，</a:t>
            </a:r>
            <a:r>
              <a:rPr kumimoji="1" lang="ja-JP" altLang="en-US" sz="2000" dirty="0">
                <a:solidFill>
                  <a:schemeClr val="tx1"/>
                </a:solidFill>
              </a:rPr>
              <a:t>自然言語のモデルであるパターン言語に対する質問学習アルゴリズムを応用した可視化手法を提案した．</a:t>
            </a:r>
            <a:endParaRPr kumimoji="1" lang="en-US" altLang="ja-JP" sz="2000" dirty="0">
              <a:solidFill>
                <a:schemeClr val="tx1"/>
              </a:solidFill>
            </a:endParaRPr>
          </a:p>
          <a:p>
            <a:pPr marL="0" indent="0">
              <a:buNone/>
            </a:pPr>
            <a:endParaRPr lang="en-US" altLang="ja-JP" sz="2000" dirty="0">
              <a:solidFill>
                <a:schemeClr val="tx1"/>
              </a:solidFill>
            </a:endParaRPr>
          </a:p>
          <a:p>
            <a:pPr marL="0" indent="0">
              <a:buNone/>
            </a:pPr>
            <a:endParaRPr lang="en-US" altLang="ja-JP" sz="2000" dirty="0"/>
          </a:p>
          <a:p>
            <a:pPr marL="0" indent="0">
              <a:buNone/>
            </a:pPr>
            <a:endParaRPr lang="en-US" altLang="ja-JP" sz="2000" dirty="0">
              <a:solidFill>
                <a:schemeClr val="tx1"/>
              </a:solidFill>
            </a:endParaRPr>
          </a:p>
          <a:p>
            <a:pPr marL="0" indent="0">
              <a:buNone/>
            </a:pPr>
            <a:endParaRPr lang="en-US" altLang="ja-JP" sz="2000" dirty="0"/>
          </a:p>
          <a:p>
            <a:pPr marL="0" indent="0">
              <a:buNone/>
            </a:pPr>
            <a:endParaRPr lang="en-US" altLang="ja-JP" sz="2000" dirty="0"/>
          </a:p>
          <a:p>
            <a:pPr marL="0" indent="0">
              <a:buNone/>
            </a:pPr>
            <a:r>
              <a:rPr lang="ja-JP" altLang="en-US" sz="2000" dirty="0">
                <a:solidFill>
                  <a:schemeClr val="tx1"/>
                </a:solidFill>
              </a:rPr>
              <a:t>予測根拠を</a:t>
            </a:r>
            <a:r>
              <a:rPr lang="en-US" altLang="ja-JP" sz="2000" dirty="0">
                <a:solidFill>
                  <a:schemeClr val="tx1"/>
                </a:solidFill>
              </a:rPr>
              <a:t>1</a:t>
            </a:r>
            <a:r>
              <a:rPr lang="ja-JP" altLang="en-US" sz="2000" dirty="0" err="1">
                <a:solidFill>
                  <a:schemeClr val="tx1"/>
                </a:solidFill>
              </a:rPr>
              <a:t>つの</a:t>
            </a:r>
            <a:r>
              <a:rPr lang="ja-JP" altLang="en-US" sz="2000" dirty="0">
                <a:solidFill>
                  <a:schemeClr val="tx1"/>
                </a:solidFill>
              </a:rPr>
              <a:t>パターン言語のみで表現することは，難しい場合が多いため，パターン言語の有限和に拡張していくことは重要である．</a:t>
            </a:r>
            <a:r>
              <a:rPr kumimoji="1" lang="ja-JP" altLang="en-US" sz="2000" dirty="0">
                <a:solidFill>
                  <a:schemeClr val="tx1"/>
                </a:solidFill>
              </a:rPr>
              <a:t>本</a:t>
            </a:r>
            <a:r>
              <a:rPr lang="ja-JP" altLang="en-US" sz="2000" dirty="0"/>
              <a:t>研究</a:t>
            </a:r>
            <a:r>
              <a:rPr kumimoji="1" lang="ja-JP" altLang="en-US" sz="2000" dirty="0">
                <a:solidFill>
                  <a:schemeClr val="tx1"/>
                </a:solidFill>
              </a:rPr>
              <a:t>では，パターン言語の有限和について考える．</a:t>
            </a:r>
          </a:p>
        </p:txBody>
      </p:sp>
      <p:pic>
        <p:nvPicPr>
          <p:cNvPr id="8" name="図 7">
            <a:extLst>
              <a:ext uri="{FF2B5EF4-FFF2-40B4-BE49-F238E27FC236}">
                <a16:creationId xmlns:a16="http://schemas.microsoft.com/office/drawing/2014/main" id="{E77C1C19-A169-4986-A148-FD6540335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06" y="3906622"/>
            <a:ext cx="7848747" cy="782518"/>
          </a:xfrm>
          <a:prstGeom prst="rect">
            <a:avLst/>
          </a:prstGeom>
        </p:spPr>
      </p:pic>
      <p:sp>
        <p:nvSpPr>
          <p:cNvPr id="9" name="吹き出し: 四角形 8">
            <a:extLst>
              <a:ext uri="{FF2B5EF4-FFF2-40B4-BE49-F238E27FC236}">
                <a16:creationId xmlns:a16="http://schemas.microsoft.com/office/drawing/2014/main" id="{E25F6B9B-C1B3-4F05-BE25-3F93C55D4607}"/>
              </a:ext>
            </a:extLst>
          </p:cNvPr>
          <p:cNvSpPr/>
          <p:nvPr/>
        </p:nvSpPr>
        <p:spPr>
          <a:xfrm>
            <a:off x="482901" y="3157982"/>
            <a:ext cx="2052228" cy="567670"/>
          </a:xfrm>
          <a:prstGeom prst="wedgeRectCallout">
            <a:avLst>
              <a:gd name="adj1" fmla="val -3397"/>
              <a:gd name="adj2" fmla="val 7300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5B89465-040D-48B0-8A7D-1513DB08FDC0}"/>
                  </a:ext>
                </a:extLst>
              </p:cNvPr>
              <p:cNvSpPr/>
              <p:nvPr/>
            </p:nvSpPr>
            <p:spPr>
              <a:xfrm>
                <a:off x="722874" y="3253848"/>
                <a:ext cx="1680204" cy="375937"/>
              </a:xfrm>
              <a:prstGeom prst="rect">
                <a:avLst/>
              </a:prstGeom>
            </p:spPr>
            <p:txBody>
              <a:bodyPr wrap="none">
                <a:spAutoFit/>
              </a:bodyPr>
              <a:lstStyle/>
              <a:p>
                <a:pPr lvl="0" algn="just">
                  <a:lnSpc>
                    <a:spcPct val="110000"/>
                  </a:lnSpc>
                  <a:spcBef>
                    <a:spcPct val="0"/>
                  </a:spcBef>
                  <a:spcAft>
                    <a:spcPts val="300"/>
                  </a:spcAft>
                </a:pPr>
                <a:r>
                  <a:rPr lang="ja-JP" altLang="en-US" b="1" dirty="0">
                    <a:solidFill>
                      <a:schemeClr val="tx1"/>
                    </a:solidFill>
                    <a:latin typeface="+mn-ea"/>
                    <a:cs typeface="メイリオ" pitchFamily="50" charset="-128"/>
                  </a:rPr>
                  <a:t>目標言語</a:t>
                </a:r>
                <a14:m>
                  <m:oMath xmlns:m="http://schemas.openxmlformats.org/officeDocument/2006/math">
                    <m:r>
                      <a:rPr lang="en-US" altLang="ja-JP" b="1" i="1">
                        <a:solidFill>
                          <a:schemeClr val="tx1"/>
                        </a:solidFill>
                        <a:latin typeface="Cambria Math" panose="02040503050406030204" pitchFamily="18" charset="0"/>
                        <a:cs typeface="メイリオ" pitchFamily="50" charset="-128"/>
                      </a:rPr>
                      <m:t>𝑳</m:t>
                    </m:r>
                    <m:r>
                      <a:rPr lang="en-US" altLang="ja-JP" b="1" i="1">
                        <a:solidFill>
                          <a:schemeClr val="tx1"/>
                        </a:solidFill>
                        <a:latin typeface="Cambria Math" panose="02040503050406030204" pitchFamily="18" charset="0"/>
                        <a:cs typeface="メイリオ" pitchFamily="50" charset="-128"/>
                      </a:rPr>
                      <m:t>(</m:t>
                    </m:r>
                    <m:sSub>
                      <m:sSubPr>
                        <m:ctrlPr>
                          <a:rPr lang="en-US" altLang="ja-JP" b="1" i="1">
                            <a:solidFill>
                              <a:schemeClr val="tx1"/>
                            </a:solidFill>
                            <a:latin typeface="Cambria Math" panose="02040503050406030204" pitchFamily="18" charset="0"/>
                          </a:rPr>
                        </m:ctrlPr>
                      </m:sSubPr>
                      <m:e>
                        <m:r>
                          <a:rPr lang="ja-JP" altLang="en-US" b="1" i="1">
                            <a:solidFill>
                              <a:schemeClr val="tx1"/>
                            </a:solidFill>
                            <a:latin typeface="Cambria Math" panose="02040503050406030204" pitchFamily="18" charset="0"/>
                          </a:rPr>
                          <m:t>𝝅</m:t>
                        </m:r>
                      </m:e>
                      <m:sub>
                        <m:r>
                          <a:rPr lang="en-US" altLang="ja-JP" b="1" i="1">
                            <a:solidFill>
                              <a:schemeClr val="tx1"/>
                            </a:solidFill>
                            <a:latin typeface="Cambria Math" panose="02040503050406030204" pitchFamily="18" charset="0"/>
                          </a:rPr>
                          <m:t>∗</m:t>
                        </m:r>
                      </m:sub>
                    </m:sSub>
                    <m:r>
                      <a:rPr lang="en-US" altLang="ja-JP" b="1" i="1">
                        <a:solidFill>
                          <a:schemeClr val="tx1"/>
                        </a:solidFill>
                        <a:latin typeface="Cambria Math" panose="02040503050406030204" pitchFamily="18" charset="0"/>
                      </a:rPr>
                      <m:t>)</m:t>
                    </m:r>
                  </m:oMath>
                </a14:m>
                <a:endParaRPr lang="en-US" altLang="ja-JP" b="1" dirty="0">
                  <a:solidFill>
                    <a:schemeClr val="tx1"/>
                  </a:solidFill>
                  <a:latin typeface="+mn-ea"/>
                  <a:cs typeface="メイリオ" pitchFamily="50" charset="-128"/>
                </a:endParaRPr>
              </a:p>
            </p:txBody>
          </p:sp>
        </mc:Choice>
        <mc:Fallback xmlns="">
          <p:sp>
            <p:nvSpPr>
              <p:cNvPr id="10" name="正方形/長方形 9">
                <a:extLst>
                  <a:ext uri="{FF2B5EF4-FFF2-40B4-BE49-F238E27FC236}">
                    <a16:creationId xmlns:a16="http://schemas.microsoft.com/office/drawing/2014/main" id="{55B89465-040D-48B0-8A7D-1513DB08FDC0}"/>
                  </a:ext>
                </a:extLst>
              </p:cNvPr>
              <p:cNvSpPr>
                <a:spLocks noRot="1" noChangeAspect="1" noMove="1" noResize="1" noEditPoints="1" noAdjustHandles="1" noChangeArrowheads="1" noChangeShapeType="1" noTextEdit="1"/>
              </p:cNvSpPr>
              <p:nvPr/>
            </p:nvSpPr>
            <p:spPr>
              <a:xfrm>
                <a:off x="722874" y="3253848"/>
                <a:ext cx="1680204" cy="375937"/>
              </a:xfrm>
              <a:prstGeom prst="rect">
                <a:avLst/>
              </a:prstGeom>
              <a:blipFill>
                <a:blip r:embed="rId5"/>
                <a:stretch>
                  <a:fillRect l="-3273" t="-8197" r="-1455" b="-26230"/>
                </a:stretch>
              </a:blipFill>
            </p:spPr>
            <p:txBody>
              <a:bodyPr/>
              <a:lstStyle/>
              <a:p>
                <a:r>
                  <a:rPr lang="ja-JP" altLang="en-US">
                    <a:noFill/>
                  </a:rPr>
                  <a:t> </a:t>
                </a:r>
              </a:p>
            </p:txBody>
          </p:sp>
        </mc:Fallback>
      </mc:AlternateContent>
      <p:sp>
        <p:nvSpPr>
          <p:cNvPr id="11" name="吹き出し: 四角形 10">
            <a:extLst>
              <a:ext uri="{FF2B5EF4-FFF2-40B4-BE49-F238E27FC236}">
                <a16:creationId xmlns:a16="http://schemas.microsoft.com/office/drawing/2014/main" id="{A8073AB4-210D-4EF2-9DB1-F4300EAD7A03}"/>
              </a:ext>
            </a:extLst>
          </p:cNvPr>
          <p:cNvSpPr/>
          <p:nvPr/>
        </p:nvSpPr>
        <p:spPr>
          <a:xfrm>
            <a:off x="3215680" y="4841551"/>
            <a:ext cx="2430315" cy="567669"/>
          </a:xfrm>
          <a:prstGeom prst="wedgeRectCallout">
            <a:avLst>
              <a:gd name="adj1" fmla="val 28252"/>
              <a:gd name="adj2" fmla="val -820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1626F1E-8B53-4ED8-ACC8-9165122A7842}"/>
              </a:ext>
            </a:extLst>
          </p:cNvPr>
          <p:cNvSpPr/>
          <p:nvPr/>
        </p:nvSpPr>
        <p:spPr>
          <a:xfrm>
            <a:off x="3239153" y="4941168"/>
            <a:ext cx="2388795" cy="369332"/>
          </a:xfrm>
          <a:prstGeom prst="rect">
            <a:avLst/>
          </a:prstGeom>
        </p:spPr>
        <p:txBody>
          <a:bodyPr wrap="none">
            <a:spAutoFit/>
          </a:bodyPr>
          <a:lstStyle/>
          <a:p>
            <a:r>
              <a:rPr lang="ja-JP" altLang="en-US" b="1" dirty="0">
                <a:latin typeface="+mn-ea"/>
                <a:cs typeface="メイリオ" pitchFamily="50" charset="-128"/>
              </a:rPr>
              <a:t>予測根拠を知りたい </a:t>
            </a:r>
            <a:r>
              <a:rPr lang="en-US" altLang="ja-JP" b="1" dirty="0">
                <a:latin typeface="+mn-ea"/>
                <a:cs typeface="メイリオ" pitchFamily="50" charset="-128"/>
              </a:rPr>
              <a:t>!</a:t>
            </a:r>
            <a:endParaRPr lang="ja-JP" altLang="en-US" b="1" dirty="0"/>
          </a:p>
        </p:txBody>
      </p:sp>
      <p:sp>
        <p:nvSpPr>
          <p:cNvPr id="13" name="吹き出し: 四角形 12">
            <a:extLst>
              <a:ext uri="{FF2B5EF4-FFF2-40B4-BE49-F238E27FC236}">
                <a16:creationId xmlns:a16="http://schemas.microsoft.com/office/drawing/2014/main" id="{B5E75820-B6DA-4804-BBAB-01FF00F8CC0D}"/>
              </a:ext>
            </a:extLst>
          </p:cNvPr>
          <p:cNvSpPr/>
          <p:nvPr/>
        </p:nvSpPr>
        <p:spPr>
          <a:xfrm>
            <a:off x="8736202" y="3173220"/>
            <a:ext cx="3084434" cy="2308008"/>
          </a:xfrm>
          <a:prstGeom prst="wedgeRectCallout">
            <a:avLst>
              <a:gd name="adj1" fmla="val -60024"/>
              <a:gd name="adj2" fmla="val 99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E79A232D-1CC3-4BC4-BDDE-96F1143C49D9}"/>
              </a:ext>
            </a:extLst>
          </p:cNvPr>
          <p:cNvPicPr>
            <a:picLocks noChangeAspect="1"/>
          </p:cNvPicPr>
          <p:nvPr/>
        </p:nvPicPr>
        <p:blipFill>
          <a:blip r:embed="rId6"/>
          <a:stretch>
            <a:fillRect/>
          </a:stretch>
        </p:blipFill>
        <p:spPr>
          <a:xfrm>
            <a:off x="9533457" y="3731261"/>
            <a:ext cx="1584176" cy="1588367"/>
          </a:xfrm>
          <a:prstGeom prst="rect">
            <a:avLst/>
          </a:prstGeom>
        </p:spPr>
      </p:pic>
      <p:sp>
        <p:nvSpPr>
          <p:cNvPr id="16" name="AutoShape 3">
            <a:extLst>
              <a:ext uri="{FF2B5EF4-FFF2-40B4-BE49-F238E27FC236}">
                <a16:creationId xmlns:a16="http://schemas.microsoft.com/office/drawing/2014/main" id="{D10EF363-0264-4485-A982-4DC721D0249F}"/>
              </a:ext>
            </a:extLst>
          </p:cNvPr>
          <p:cNvSpPr>
            <a:spLocks noChangeArrowheads="1"/>
          </p:cNvSpPr>
          <p:nvPr/>
        </p:nvSpPr>
        <p:spPr bwMode="auto">
          <a:xfrm>
            <a:off x="479376" y="6417912"/>
            <a:ext cx="11195050" cy="20005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300" dirty="0">
                <a:latin typeface="+mn-ea"/>
                <a:cs typeface="メイリオ" pitchFamily="50" charset="-128"/>
              </a:rPr>
              <a:t>[1]</a:t>
            </a:r>
            <a:r>
              <a:rPr lang="en-US" altLang="ja-JP" sz="1300" dirty="0">
                <a:latin typeface="+mn-ea"/>
              </a:rPr>
              <a:t> </a:t>
            </a:r>
            <a:r>
              <a:rPr lang="ja-JP" altLang="en-US" sz="1300" dirty="0">
                <a:latin typeface="+mn-ea"/>
              </a:rPr>
              <a:t>武田直人 他</a:t>
            </a:r>
            <a:r>
              <a:rPr lang="en-US" altLang="ja-JP" sz="1300" dirty="0">
                <a:latin typeface="+mn-ea"/>
                <a:cs typeface="メイリオ" pitchFamily="50" charset="-128"/>
              </a:rPr>
              <a:t>,</a:t>
            </a:r>
            <a:r>
              <a:rPr lang="ja-JP" altLang="en-US" sz="1300" dirty="0">
                <a:latin typeface="+mn-ea"/>
                <a:cs typeface="メイリオ" pitchFamily="50" charset="-128"/>
              </a:rPr>
              <a:t>「線形パターンの質問学習アルゴリズムによる深層学習モデルの予測根拠の可視化」</a:t>
            </a:r>
            <a:r>
              <a:rPr lang="en-US" altLang="ja-JP" sz="1300" dirty="0">
                <a:latin typeface="+mn-ea"/>
                <a:cs typeface="メイリオ" pitchFamily="50" charset="-128"/>
              </a:rPr>
              <a:t>, 2022</a:t>
            </a:r>
            <a:r>
              <a:rPr lang="ja-JP" altLang="en-US" sz="1300" dirty="0">
                <a:latin typeface="+mn-ea"/>
                <a:cs typeface="メイリオ" pitchFamily="50" charset="-128"/>
              </a:rPr>
              <a:t>年度人工知能学会全国大会</a:t>
            </a:r>
            <a:r>
              <a:rPr lang="en-US" altLang="ja-JP" sz="1300" dirty="0">
                <a:latin typeface="+mn-ea"/>
                <a:cs typeface="メイリオ" pitchFamily="50" charset="-128"/>
              </a:rPr>
              <a:t>(</a:t>
            </a:r>
            <a:r>
              <a:rPr lang="ja-JP" altLang="en-US" sz="1300" dirty="0">
                <a:latin typeface="+mn-ea"/>
                <a:cs typeface="メイリオ" pitchFamily="50" charset="-128"/>
              </a:rPr>
              <a:t>第</a:t>
            </a:r>
            <a:r>
              <a:rPr lang="en-US" altLang="ja-JP" sz="1300" dirty="0">
                <a:latin typeface="+mn-ea"/>
                <a:cs typeface="メイリオ" pitchFamily="50" charset="-128"/>
              </a:rPr>
              <a:t>36</a:t>
            </a:r>
            <a:r>
              <a:rPr lang="ja-JP" altLang="en-US" sz="1300" dirty="0">
                <a:latin typeface="+mn-ea"/>
                <a:cs typeface="メイリオ" pitchFamily="50" charset="-128"/>
              </a:rPr>
              <a:t>回</a:t>
            </a:r>
            <a:r>
              <a:rPr lang="en-US" altLang="ja-JP" sz="1300" dirty="0">
                <a:latin typeface="+mn-ea"/>
                <a:cs typeface="メイリオ" pitchFamily="50" charset="-128"/>
              </a:rPr>
              <a:t>), (2022).</a:t>
            </a:r>
          </a:p>
        </p:txBody>
      </p:sp>
      <p:sp>
        <p:nvSpPr>
          <p:cNvPr id="4" name="スライド番号プレースホルダー 3">
            <a:extLst>
              <a:ext uri="{FF2B5EF4-FFF2-40B4-BE49-F238E27FC236}">
                <a16:creationId xmlns:a16="http://schemas.microsoft.com/office/drawing/2014/main" id="{1001B95C-CC44-4375-AEAB-857CA9FF8E11}"/>
              </a:ext>
            </a:extLst>
          </p:cNvPr>
          <p:cNvSpPr>
            <a:spLocks noGrp="1"/>
          </p:cNvSpPr>
          <p:nvPr>
            <p:ph type="sldNum" sz="quarter" idx="12"/>
          </p:nvPr>
        </p:nvSpPr>
        <p:spPr/>
        <p:txBody>
          <a:bodyPr/>
          <a:lstStyle/>
          <a:p>
            <a:fld id="{F570F3E5-FDBB-4464-A890-BAA1FABE4FEA}" type="slidenum">
              <a:rPr kumimoji="1" lang="ja-JP" altLang="en-US" smtClean="0"/>
              <a:t>3</a:t>
            </a:fld>
            <a:endParaRPr kumimoji="1" lang="ja-JP" altLang="en-US"/>
          </a:p>
        </p:txBody>
      </p:sp>
      <p:sp>
        <p:nvSpPr>
          <p:cNvPr id="18" name="吹き出し: 四角形 17">
            <a:extLst>
              <a:ext uri="{FF2B5EF4-FFF2-40B4-BE49-F238E27FC236}">
                <a16:creationId xmlns:a16="http://schemas.microsoft.com/office/drawing/2014/main" id="{7526D53E-E352-493F-BC82-79468D0B2927}"/>
              </a:ext>
            </a:extLst>
          </p:cNvPr>
          <p:cNvSpPr/>
          <p:nvPr/>
        </p:nvSpPr>
        <p:spPr>
          <a:xfrm>
            <a:off x="6528047" y="3157982"/>
            <a:ext cx="1368153" cy="567670"/>
          </a:xfrm>
          <a:prstGeom prst="wedgeRectCallout">
            <a:avLst>
              <a:gd name="adj1" fmla="val -3397"/>
              <a:gd name="adj2" fmla="val 73005"/>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1B330D1-DFA7-48C9-80EA-33CC58A5047C}"/>
              </a:ext>
            </a:extLst>
          </p:cNvPr>
          <p:cNvSpPr/>
          <p:nvPr/>
        </p:nvSpPr>
        <p:spPr>
          <a:xfrm>
            <a:off x="6666028" y="3253848"/>
            <a:ext cx="1107996" cy="375937"/>
          </a:xfrm>
          <a:prstGeom prst="rect">
            <a:avLst/>
          </a:prstGeom>
        </p:spPr>
        <p:txBody>
          <a:bodyPr wrap="none">
            <a:spAutoFit/>
          </a:bodyPr>
          <a:lstStyle/>
          <a:p>
            <a:pPr lvl="0" algn="just">
              <a:lnSpc>
                <a:spcPct val="110000"/>
              </a:lnSpc>
              <a:spcBef>
                <a:spcPct val="0"/>
              </a:spcBef>
              <a:spcAft>
                <a:spcPts val="300"/>
              </a:spcAft>
            </a:pPr>
            <a:r>
              <a:rPr lang="ja-JP" altLang="en-US" b="1" dirty="0">
                <a:solidFill>
                  <a:schemeClr val="tx1"/>
                </a:solidFill>
                <a:latin typeface="+mn-ea"/>
                <a:cs typeface="メイリオ" pitchFamily="50" charset="-128"/>
              </a:rPr>
              <a:t>予測根拠</a:t>
            </a:r>
            <a:endParaRPr lang="en-US" altLang="ja-JP" b="1" dirty="0">
              <a:solidFill>
                <a:schemeClr val="tx1"/>
              </a:solidFill>
              <a:latin typeface="+mn-ea"/>
              <a:cs typeface="メイリオ" pitchFamily="50" charset="-128"/>
            </a:endParaRP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4DE93F9-DF96-4806-A7FB-0516EB0C8207}"/>
                  </a:ext>
                </a:extLst>
              </p:cNvPr>
              <p:cNvSpPr/>
              <p:nvPr/>
            </p:nvSpPr>
            <p:spPr>
              <a:xfrm>
                <a:off x="9096461" y="3241031"/>
                <a:ext cx="2363917" cy="369973"/>
              </a:xfrm>
              <a:prstGeom prst="rect">
                <a:avLst/>
              </a:prstGeom>
            </p:spPr>
            <p:txBody>
              <a:bodyPr wrap="none">
                <a:spAutoFit/>
              </a:bodyPr>
              <a:lstStyle/>
              <a:p>
                <a:pPr lvl="0" algn="just">
                  <a:lnSpc>
                    <a:spcPct val="110000"/>
                  </a:lnSpc>
                  <a:spcBef>
                    <a:spcPct val="0"/>
                  </a:spcBef>
                  <a:spcAft>
                    <a:spcPts val="300"/>
                  </a:spcAft>
                </a:pPr>
                <a14:m>
                  <m:oMath xmlns:m="http://schemas.openxmlformats.org/officeDocument/2006/math">
                    <m:r>
                      <a:rPr lang="en-US" altLang="ja-JP" b="1" i="1" smtClean="0">
                        <a:latin typeface="Cambria Math" panose="02040503050406030204" pitchFamily="18" charset="0"/>
                        <a:cs typeface="メイリオ" pitchFamily="50" charset="-128"/>
                      </a:rPr>
                      <m:t>𝑳</m:t>
                    </m:r>
                    <m:d>
                      <m:dPr>
                        <m:ctrlPr>
                          <a:rPr lang="en-US" altLang="ja-JP" b="1" i="1">
                            <a:latin typeface="Cambria Math" panose="02040503050406030204" pitchFamily="18" charset="0"/>
                            <a:cs typeface="メイリオ" pitchFamily="50" charset="-128"/>
                          </a:rPr>
                        </m:ctrlPr>
                      </m:dPr>
                      <m:e>
                        <m:sSub>
                          <m:sSubPr>
                            <m:ctrlPr>
                              <a:rPr lang="en-US" altLang="ja-JP" b="1" i="1">
                                <a:latin typeface="Cambria Math" panose="02040503050406030204" pitchFamily="18" charset="0"/>
                              </a:rPr>
                            </m:ctrlPr>
                          </m:sSubPr>
                          <m:e>
                            <m:r>
                              <a:rPr lang="ja-JP" altLang="en-US" b="1" i="1">
                                <a:latin typeface="Cambria Math" panose="02040503050406030204" pitchFamily="18" charset="0"/>
                              </a:rPr>
                              <m:t>𝝅</m:t>
                            </m:r>
                          </m:e>
                          <m:sub>
                            <m:r>
                              <a:rPr lang="en-US" altLang="ja-JP" b="1" i="1">
                                <a:latin typeface="Cambria Math" panose="02040503050406030204" pitchFamily="18" charset="0"/>
                              </a:rPr>
                              <m:t>∗</m:t>
                            </m:r>
                          </m:sub>
                        </m:sSub>
                      </m:e>
                    </m:d>
                    <m:r>
                      <a:rPr lang="en-US" altLang="ja-JP" b="1" i="1" smtClean="0">
                        <a:latin typeface="Cambria Math" panose="02040503050406030204" pitchFamily="18" charset="0"/>
                      </a:rPr>
                      <m:t>=</m:t>
                    </m:r>
                    <m:r>
                      <a:rPr lang="en-US" altLang="ja-JP" b="1" i="1" smtClean="0">
                        <a:latin typeface="Cambria Math" panose="02040503050406030204" pitchFamily="18" charset="0"/>
                        <a:cs typeface="メイリオ" pitchFamily="50" charset="-128"/>
                      </a:rPr>
                      <m:t>𝑳</m:t>
                    </m:r>
                    <m:r>
                      <a:rPr lang="en-US" altLang="ja-JP" b="1" i="1" smtClean="0">
                        <a:latin typeface="Cambria Math" panose="02040503050406030204" pitchFamily="18" charset="0"/>
                        <a:cs typeface="メイリオ" pitchFamily="50" charset="-128"/>
                      </a:rPr>
                      <m:t>(</m:t>
                    </m:r>
                    <m:r>
                      <a:rPr lang="en-US" altLang="ja-JP" b="1" i="1" smtClean="0">
                        <a:latin typeface="Cambria Math" panose="02040503050406030204" pitchFamily="18" charset="0"/>
                        <a:cs typeface="メイリオ" pitchFamily="50" charset="-128"/>
                      </a:rPr>
                      <m:t>𝝅</m:t>
                    </m:r>
                    <m:r>
                      <a:rPr lang="en-US" altLang="ja-JP" b="1" i="1">
                        <a:latin typeface="Cambria Math" panose="02040503050406030204" pitchFamily="18" charset="0"/>
                      </a:rPr>
                      <m:t>)</m:t>
                    </m:r>
                  </m:oMath>
                </a14:m>
                <a:r>
                  <a:rPr lang="ja-JP" altLang="en-US" b="1" dirty="0">
                    <a:latin typeface="HGP創英ﾌﾟﾚｾﾞﾝｽEB" panose="02020800000000000000" pitchFamily="18" charset="-128"/>
                    <a:ea typeface="HGP創英ﾌﾟﾚｾﾞﾝｽEB" panose="02020800000000000000" pitchFamily="18" charset="-128"/>
                    <a:cs typeface="メイリオ" pitchFamily="50" charset="-128"/>
                  </a:rPr>
                  <a:t>の表現</a:t>
                </a:r>
                <a14:m>
                  <m:oMath xmlns:m="http://schemas.openxmlformats.org/officeDocument/2006/math">
                    <m:r>
                      <a:rPr lang="en-US" altLang="ja-JP" b="1" i="1">
                        <a:latin typeface="Cambria Math" panose="02040503050406030204" pitchFamily="18" charset="0"/>
                        <a:cs typeface="メイリオ" pitchFamily="50" charset="-128"/>
                      </a:rPr>
                      <m:t>𝝅</m:t>
                    </m:r>
                  </m:oMath>
                </a14:m>
                <a:endParaRPr lang="en-US" altLang="ja-JP" b="1" dirty="0">
                  <a:latin typeface="HGP創英ﾌﾟﾚｾﾞﾝｽEB" panose="02020800000000000000" pitchFamily="18" charset="-128"/>
                  <a:ea typeface="HGP創英ﾌﾟﾚｾﾞﾝｽEB" panose="02020800000000000000" pitchFamily="18" charset="-128"/>
                  <a:cs typeface="メイリオ" pitchFamily="50" charset="-128"/>
                </a:endParaRPr>
              </a:p>
            </p:txBody>
          </p:sp>
        </mc:Choice>
        <mc:Fallback xmlns="">
          <p:sp>
            <p:nvSpPr>
              <p:cNvPr id="20" name="正方形/長方形 19">
                <a:extLst>
                  <a:ext uri="{FF2B5EF4-FFF2-40B4-BE49-F238E27FC236}">
                    <a16:creationId xmlns:a16="http://schemas.microsoft.com/office/drawing/2014/main" id="{14DE93F9-DF96-4806-A7FB-0516EB0C8207}"/>
                  </a:ext>
                </a:extLst>
              </p:cNvPr>
              <p:cNvSpPr>
                <a:spLocks noRot="1" noChangeAspect="1" noMove="1" noResize="1" noEditPoints="1" noAdjustHandles="1" noChangeArrowheads="1" noChangeShapeType="1" noTextEdit="1"/>
              </p:cNvSpPr>
              <p:nvPr/>
            </p:nvSpPr>
            <p:spPr>
              <a:xfrm>
                <a:off x="9096461" y="3241031"/>
                <a:ext cx="2363917" cy="369973"/>
              </a:xfrm>
              <a:prstGeom prst="rect">
                <a:avLst/>
              </a:prstGeom>
              <a:blipFill>
                <a:blip r:embed="rId7"/>
                <a:stretch>
                  <a:fillRect t="-13333" b="-23333"/>
                </a:stretch>
              </a:blipFill>
            </p:spPr>
            <p:txBody>
              <a:bodyPr/>
              <a:lstStyle/>
              <a:p>
                <a:r>
                  <a:rPr lang="ja-JP" altLang="en-US">
                    <a:noFill/>
                  </a:rPr>
                  <a:t> </a:t>
                </a:r>
              </a:p>
            </p:txBody>
          </p:sp>
        </mc:Fallback>
      </mc:AlternateContent>
      <p:sp>
        <p:nvSpPr>
          <p:cNvPr id="21" name="吹き出し: 円形 20">
            <a:extLst>
              <a:ext uri="{FF2B5EF4-FFF2-40B4-BE49-F238E27FC236}">
                <a16:creationId xmlns:a16="http://schemas.microsoft.com/office/drawing/2014/main" id="{B2893E74-DCAD-44DE-A6A0-8755D258B7ED}"/>
              </a:ext>
            </a:extLst>
          </p:cNvPr>
          <p:cNvSpPr/>
          <p:nvPr/>
        </p:nvSpPr>
        <p:spPr>
          <a:xfrm>
            <a:off x="2675620" y="3173220"/>
            <a:ext cx="2700300" cy="634682"/>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dirty="0"/>
              <a:t>正例＋</a:t>
            </a:r>
            <a:endParaRPr kumimoji="1" lang="en-US" altLang="ja-JP" dirty="0"/>
          </a:p>
          <a:p>
            <a:pPr algn="ctr"/>
            <a:r>
              <a:rPr lang="ja-JP" altLang="en-US" dirty="0"/>
              <a:t>所属性質問</a:t>
            </a:r>
            <a:endParaRPr kumimoji="1" lang="ja-JP" altLang="en-US" dirty="0"/>
          </a:p>
        </p:txBody>
      </p:sp>
    </p:spTree>
    <p:custDataLst>
      <p:tags r:id="rId1"/>
    </p:custDataLst>
    <p:extLst>
      <p:ext uri="{BB962C8B-B14F-4D97-AF65-F5344CB8AC3E}">
        <p14:creationId xmlns:p14="http://schemas.microsoft.com/office/powerpoint/2010/main" val="108382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2FDB6-68FD-4973-96B3-3CD96AD26A4E}"/>
              </a:ext>
            </a:extLst>
          </p:cNvPr>
          <p:cNvSpPr>
            <a:spLocks noGrp="1"/>
          </p:cNvSpPr>
          <p:nvPr>
            <p:ph type="title"/>
          </p:nvPr>
        </p:nvSpPr>
        <p:spPr/>
        <p:txBody>
          <a:bodyPr/>
          <a:lstStyle/>
          <a:p>
            <a:r>
              <a:rPr kumimoji="1" lang="en-US" altLang="ja-JP" dirty="0"/>
              <a:t>4.</a:t>
            </a:r>
            <a:r>
              <a:rPr lang="ja-JP" altLang="en-US" dirty="0"/>
              <a:t>非隣接変数正規パターン集合のコンパクト性</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F8355A-8B8E-42A7-A305-ED38E511E26B}"/>
                  </a:ext>
                </a:extLst>
              </p:cNvPr>
              <p:cNvSpPr>
                <a:spLocks noGrp="1"/>
              </p:cNvSpPr>
              <p:nvPr>
                <p:ph idx="1"/>
              </p:nvPr>
            </p:nvSpPr>
            <p:spPr/>
            <p:txBody>
              <a:bodyPr>
                <a:normAutofit fontScale="85000" lnSpcReduction="10000"/>
              </a:bodyPr>
              <a:lstStyle/>
              <a:p>
                <a:pPr marL="0" lvl="0" indent="0">
                  <a:buClr>
                    <a:srgbClr val="002060"/>
                  </a:buClr>
                  <a:buNone/>
                </a:pPr>
                <a:r>
                  <a:rPr lang="ja-JP" altLang="en-US" dirty="0">
                    <a:solidFill>
                      <a:srgbClr val="2A2E33"/>
                    </a:solidFill>
                    <a:latin typeface="Noto Sans JP ExtraBold"/>
                    <a:ea typeface="Noto Sans JP ExtraBold"/>
                  </a:rPr>
                  <a:t>非隣接変数正規パターン</a:t>
                </a:r>
                <a:r>
                  <a:rPr lang="en-US" altLang="ja-JP" dirty="0">
                    <a:solidFill>
                      <a:srgbClr val="2A2E33"/>
                    </a:solidFill>
                    <a:latin typeface="Noto Sans JP ExtraBold"/>
                    <a:ea typeface="Noto Sans JP ExtraBold"/>
                  </a:rPr>
                  <a:t>(</a:t>
                </a:r>
                <a:r>
                  <a:rPr lang="en-US" altLang="ja-JP" dirty="0">
                    <a:latin typeface="+mj-ea"/>
                    <a:ea typeface="+mj-ea"/>
                  </a:rPr>
                  <a:t>Non-adjacent Regular Pattern)</a:t>
                </a:r>
                <a:endParaRPr lang="en-US" altLang="ja-JP" dirty="0">
                  <a:solidFill>
                    <a:srgbClr val="2A2E33"/>
                  </a:solidFill>
                  <a:latin typeface="+mj-ea"/>
                  <a:ea typeface="+mj-ea"/>
                </a:endParaRPr>
              </a:p>
              <a:p>
                <a:pPr lvl="1">
                  <a:buClr>
                    <a:srgbClr val="5B9BD5"/>
                  </a:buClr>
                  <a:buFont typeface="Wingdings" panose="05000000000000000000" pitchFamily="2" charset="2"/>
                  <a:buChar char="l"/>
                </a:pPr>
                <a:r>
                  <a:rPr lang="ja-JP" altLang="en-US" sz="2000" dirty="0">
                    <a:solidFill>
                      <a:srgbClr val="2A2E33"/>
                    </a:solidFill>
                  </a:rPr>
                  <a:t>隣接した変数記号を持たない正規パターンを</a:t>
                </a:r>
                <a:r>
                  <a:rPr lang="ja-JP" altLang="en-US" sz="2000" b="1" dirty="0">
                    <a:solidFill>
                      <a:srgbClr val="2A2E33"/>
                    </a:solidFill>
                  </a:rPr>
                  <a:t>非隣接変数正規パターン</a:t>
                </a:r>
                <a:r>
                  <a:rPr lang="ja-JP" altLang="en-US" sz="2000" dirty="0">
                    <a:solidFill>
                      <a:srgbClr val="2A2E33"/>
                    </a:solidFill>
                  </a:rPr>
                  <a:t>という．</a:t>
                </a:r>
                <a:endParaRPr lang="en-US" altLang="ja-JP" sz="2000" dirty="0">
                  <a:solidFill>
                    <a:srgbClr val="2A2E33"/>
                  </a:solidFill>
                </a:endParaRPr>
              </a:p>
              <a:p>
                <a:pPr marL="914377" lvl="2" indent="0">
                  <a:buClr>
                    <a:srgbClr val="5B9BD5"/>
                  </a:buClr>
                  <a:buNone/>
                </a:pPr>
                <a:r>
                  <a:rPr lang="ja-JP" altLang="en-US" sz="2000" b="1" dirty="0">
                    <a:solidFill>
                      <a:srgbClr val="2A2E33"/>
                    </a:solidFill>
                  </a:rPr>
                  <a:t>例</a:t>
                </a:r>
                <a:r>
                  <a:rPr lang="en-US" altLang="ja-JP" sz="2000" b="1" dirty="0">
                    <a:solidFill>
                      <a:srgbClr val="2A2E33"/>
                    </a:solidFill>
                  </a:rPr>
                  <a:t>.</a:t>
                </a:r>
                <a:r>
                  <a:rPr lang="en-US" altLang="ja-JP" sz="2000" dirty="0">
                    <a:solidFill>
                      <a:srgbClr val="2A2E33"/>
                    </a:solidFill>
                  </a:rPr>
                  <a:t>  </a:t>
                </a:r>
                <a14:m>
                  <m:oMath xmlns:m="http://schemas.openxmlformats.org/officeDocument/2006/math">
                    <m:r>
                      <a:rPr lang="en-US" altLang="ja-JP" i="1">
                        <a:solidFill>
                          <a:srgbClr val="2A2E33"/>
                        </a:solidFill>
                        <a:latin typeface="Cambria Math" panose="02040503050406030204" pitchFamily="18" charset="0"/>
                      </a:rPr>
                      <m:t>𝑝</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𝑎𝑏𝑥𝑦𝑏</m:t>
                    </m:r>
                    <m:r>
                      <a:rPr lang="en-US" altLang="ja-JP" i="1">
                        <a:solidFill>
                          <a:srgbClr val="2A2E33"/>
                        </a:solidFill>
                        <a:latin typeface="Cambria Math" panose="02040503050406030204" pitchFamily="18" charset="0"/>
                      </a:rPr>
                      <m:t>,  </m:t>
                    </m:r>
                    <m:sSup>
                      <m:sSupPr>
                        <m:ctrlPr>
                          <a:rPr lang="en-US" altLang="ja-JP" i="1">
                            <a:solidFill>
                              <a:srgbClr val="2A2E33"/>
                            </a:solidFill>
                            <a:latin typeface="Cambria Math" panose="02040503050406030204" pitchFamily="18" charset="0"/>
                          </a:rPr>
                        </m:ctrlPr>
                      </m:sSupPr>
                      <m:e>
                        <m:r>
                          <a:rPr lang="en-US" altLang="ja-JP" i="1">
                            <a:solidFill>
                              <a:srgbClr val="2A2E33"/>
                            </a:solidFill>
                            <a:latin typeface="Cambria Math" panose="02040503050406030204" pitchFamily="18" charset="0"/>
                          </a:rPr>
                          <m:t>𝑝</m:t>
                        </m:r>
                      </m:e>
                      <m:sup>
                        <m:r>
                          <a:rPr lang="en-US" altLang="ja-JP" i="1">
                            <a:solidFill>
                              <a:srgbClr val="2A2E33"/>
                            </a:solidFill>
                            <a:latin typeface="Cambria Math" panose="02040503050406030204" pitchFamily="18" charset="0"/>
                          </a:rPr>
                          <m:t>′</m:t>
                        </m:r>
                      </m:sup>
                    </m:sSup>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𝑎𝑏𝑥𝑏𝑦</m:t>
                    </m:r>
                  </m:oMath>
                </a14:m>
                <a:r>
                  <a:rPr lang="en-US" altLang="ja-JP" sz="2000" dirty="0">
                    <a:solidFill>
                      <a:srgbClr val="2A2E33"/>
                    </a:solidFill>
                  </a:rPr>
                  <a:t>.</a:t>
                </a:r>
              </a:p>
              <a:p>
                <a:pPr lvl="1">
                  <a:buClr>
                    <a:srgbClr val="5B9BD5"/>
                  </a:buClr>
                  <a:buFont typeface="Wingdings" panose="05000000000000000000" pitchFamily="2" charset="2"/>
                  <a:buChar char="l"/>
                </a:pPr>
                <a:endParaRPr lang="en-US" altLang="ja-JP" sz="2000" dirty="0">
                  <a:solidFill>
                    <a:srgbClr val="2A2E33"/>
                  </a:solidFill>
                </a:endParaRPr>
              </a:p>
              <a:p>
                <a:pPr lvl="1">
                  <a:buClr>
                    <a:srgbClr val="5B9BD5"/>
                  </a:buClr>
                  <a:buFont typeface="Wingdings" panose="05000000000000000000" pitchFamily="2" charset="2"/>
                  <a:buChar char="l"/>
                </a:pPr>
                <a:r>
                  <a:rPr lang="ja-JP" altLang="en-US" sz="2000" dirty="0">
                    <a:solidFill>
                      <a:srgbClr val="2A2E33"/>
                    </a:solidFill>
                  </a:rPr>
                  <a:t>すべての非隣接変数正規パターンの集合を</a:t>
                </a:r>
                <a14:m>
                  <m:oMath xmlns:m="http://schemas.openxmlformats.org/officeDocument/2006/math">
                    <m:r>
                      <a:rPr lang="en-US" altLang="ja-JP" sz="2000" i="1" smtClean="0">
                        <a:solidFill>
                          <a:srgbClr val="2A2E33"/>
                        </a:solidFill>
                        <a:latin typeface="Cambria Math" panose="02040503050406030204" pitchFamily="18" charset="0"/>
                        <a:ea typeface="Cambria Math" panose="02040503050406030204" pitchFamily="18" charset="0"/>
                      </a:rPr>
                      <m:t>ℛ</m:t>
                    </m:r>
                    <m:sSub>
                      <m:sSubPr>
                        <m:ctrlPr>
                          <a:rPr lang="en-US" altLang="ja-JP" sz="2000" b="0" i="1" smtClean="0">
                            <a:solidFill>
                              <a:srgbClr val="2A2E33"/>
                            </a:solidFill>
                            <a:latin typeface="Cambria Math" panose="02040503050406030204" pitchFamily="18" charset="0"/>
                            <a:ea typeface="Cambria Math" panose="02040503050406030204" pitchFamily="18" charset="0"/>
                          </a:rPr>
                        </m:ctrlPr>
                      </m:sSubPr>
                      <m:e>
                        <m:r>
                          <a:rPr lang="ja-JP" altLang="en-US" sz="2000" i="1" smtClean="0">
                            <a:solidFill>
                              <a:srgbClr val="2A2E33"/>
                            </a:solidFill>
                            <a:latin typeface="Cambria Math" panose="02040503050406030204" pitchFamily="18" charset="0"/>
                            <a:ea typeface="Cambria Math" panose="02040503050406030204" pitchFamily="18" charset="0"/>
                          </a:rPr>
                          <m:t>𝒫</m:t>
                        </m:r>
                      </m:e>
                      <m:sub>
                        <m:r>
                          <a:rPr lang="en-US" altLang="ja-JP" sz="2000" b="0" i="1" smtClean="0">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で表す．</a:t>
                </a:r>
                <a:endParaRPr lang="en-US" altLang="ja-JP" sz="2000" dirty="0">
                  <a:solidFill>
                    <a:srgbClr val="2A2E33"/>
                  </a:solidFill>
                </a:endParaRPr>
              </a:p>
              <a:p>
                <a:pPr lvl="1">
                  <a:buClr>
                    <a:srgbClr val="5B9BD5"/>
                  </a:buClr>
                  <a:buFont typeface="Wingdings" panose="05000000000000000000" pitchFamily="2" charset="2"/>
                  <a:buChar char="l"/>
                </a:pP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
                      <m:sSubPr>
                        <m:ctrlPr>
                          <a:rPr lang="en-US" altLang="ja-JP" sz="2000" i="1">
                            <a:solidFill>
                              <a:srgbClr val="2A2E33"/>
                            </a:solidFill>
                            <a:latin typeface="Cambria Math" panose="02040503050406030204" pitchFamily="18" charset="0"/>
                            <a:ea typeface="Cambria Math" panose="02040503050406030204" pitchFamily="18" charset="0"/>
                          </a:rPr>
                        </m:ctrlPr>
                      </m:sSub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の空でない有限部分集合の全体を</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m:t>
                        </m:r>
                      </m:sup>
                    </m:sSubSup>
                  </m:oMath>
                </a14:m>
                <a:r>
                  <a:rPr lang="ja-JP" altLang="en-US" sz="2000" dirty="0" err="1">
                    <a:solidFill>
                      <a:srgbClr val="2A2E33"/>
                    </a:solidFill>
                  </a:rPr>
                  <a:t>で</a:t>
                </a:r>
                <a:r>
                  <a:rPr lang="ja-JP" altLang="en-US" sz="2000" dirty="0">
                    <a:solidFill>
                      <a:srgbClr val="2A2E33"/>
                    </a:solidFill>
                  </a:rPr>
                  <a:t>表す．</a:t>
                </a:r>
                <a:endParaRPr lang="en-US" altLang="ja-JP" sz="2000" dirty="0">
                  <a:solidFill>
                    <a:srgbClr val="2A2E33"/>
                  </a:solidFill>
                </a:endParaRPr>
              </a:p>
              <a:p>
                <a:pPr lvl="1">
                  <a:buClr>
                    <a:srgbClr val="5B9BD5"/>
                  </a:buClr>
                  <a:buFont typeface="Wingdings" panose="05000000000000000000" pitchFamily="2" charset="2"/>
                  <a:buChar char="l"/>
                </a:pPr>
                <a:r>
                  <a:rPr lang="ja-JP" altLang="en-US" sz="2000" dirty="0">
                    <a:solidFill>
                      <a:srgbClr val="2A2E33"/>
                    </a:solidFill>
                  </a:rPr>
                  <a:t>高々</a:t>
                </a:r>
                <a14:m>
                  <m:oMath xmlns:m="http://schemas.openxmlformats.org/officeDocument/2006/math">
                    <m:r>
                      <a:rPr lang="en-US" altLang="ja-JP" sz="2000" b="0" i="1" smtClean="0">
                        <a:solidFill>
                          <a:srgbClr val="2A2E33"/>
                        </a:solidFill>
                        <a:latin typeface="Cambria Math" panose="02040503050406030204" pitchFamily="18" charset="0"/>
                      </a:rPr>
                      <m:t>𝑘</m:t>
                    </m:r>
                    <m:r>
                      <a:rPr lang="en-US" altLang="ja-JP" sz="2000" b="0" i="1" smtClean="0">
                        <a:solidFill>
                          <a:srgbClr val="2A2E33"/>
                        </a:solidFill>
                        <a:latin typeface="Cambria Math" panose="02040503050406030204" pitchFamily="18" charset="0"/>
                      </a:rPr>
                      <m:t> </m:t>
                    </m:r>
                    <m:d>
                      <m:dPr>
                        <m:ctrlPr>
                          <a:rPr lang="en-US" altLang="ja-JP" sz="2000" b="0" i="1" smtClean="0">
                            <a:solidFill>
                              <a:srgbClr val="2A2E33"/>
                            </a:solidFill>
                            <a:latin typeface="Cambria Math" panose="02040503050406030204" pitchFamily="18" charset="0"/>
                          </a:rPr>
                        </m:ctrlPr>
                      </m:dPr>
                      <m:e>
                        <m:r>
                          <a:rPr lang="en-US" altLang="ja-JP" sz="2000" b="0" i="1" smtClean="0">
                            <a:solidFill>
                              <a:srgbClr val="2A2E33"/>
                            </a:solidFill>
                            <a:latin typeface="Cambria Math" panose="02040503050406030204" pitchFamily="18" charset="0"/>
                          </a:rPr>
                          <m:t>𝑘</m:t>
                        </m:r>
                        <m:r>
                          <a:rPr lang="en-US" altLang="ja-JP" sz="2000" b="0" i="1" smtClean="0">
                            <a:solidFill>
                              <a:srgbClr val="2A2E33"/>
                            </a:solidFill>
                            <a:latin typeface="Cambria Math" panose="02040503050406030204" pitchFamily="18" charset="0"/>
                          </a:rPr>
                          <m:t>≥1</m:t>
                        </m:r>
                      </m:e>
                    </m:d>
                  </m:oMath>
                </a14:m>
                <a:r>
                  <a:rPr lang="ja-JP" altLang="en-US" sz="2000" dirty="0">
                    <a:solidFill>
                      <a:srgbClr val="2A2E33"/>
                    </a:solidFill>
                  </a:rPr>
                  <a:t>個のパターンからなる</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
                      <m:sSubPr>
                        <m:ctrlPr>
                          <a:rPr lang="en-US" altLang="ja-JP" sz="2000" i="1">
                            <a:solidFill>
                              <a:srgbClr val="2A2E33"/>
                            </a:solidFill>
                            <a:latin typeface="Cambria Math" panose="02040503050406030204" pitchFamily="18" charset="0"/>
                            <a:ea typeface="Cambria Math" panose="02040503050406030204" pitchFamily="18" charset="0"/>
                          </a:rPr>
                        </m:ctrlPr>
                      </m:sSub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Sub>
                  </m:oMath>
                </a14:m>
                <a:r>
                  <a:rPr lang="ja-JP" altLang="en-US" sz="2000" dirty="0">
                    <a:solidFill>
                      <a:srgbClr val="2A2E33"/>
                    </a:solidFill>
                  </a:rPr>
                  <a:t>の部分集合の全体</a:t>
                </a:r>
                <a14:m>
                  <m:oMath xmlns:m="http://schemas.openxmlformats.org/officeDocument/2006/math">
                    <m:r>
                      <a:rPr lang="en-US" altLang="ja-JP" sz="2000" b="0" i="0"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𝑃</m:t>
                    </m:r>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m:t>
                        </m:r>
                      </m:sup>
                    </m:sSubSup>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𝑃</m:t>
                    </m:r>
                    <m:r>
                      <a:rPr lang="en-US" altLang="ja-JP" sz="2000" b="0" i="1" smtClean="0">
                        <a:solidFill>
                          <a:srgbClr val="2A2E33"/>
                        </a:solidFill>
                        <a:latin typeface="Cambria Math" panose="02040503050406030204" pitchFamily="18" charset="0"/>
                        <a:ea typeface="Cambria Math" panose="02040503050406030204" pitchFamily="18" charset="0"/>
                      </a:rPr>
                      <m:t>≤</m:t>
                    </m:r>
                    <m:r>
                      <a:rPr lang="en-US" altLang="ja-JP" sz="2000" b="0" i="1" smtClean="0">
                        <a:solidFill>
                          <a:srgbClr val="2A2E33"/>
                        </a:solidFill>
                        <a:latin typeface="Cambria Math" panose="02040503050406030204" pitchFamily="18" charset="0"/>
                        <a:ea typeface="Cambria Math" panose="02040503050406030204" pitchFamily="18" charset="0"/>
                      </a:rPr>
                      <m:t>𝑘</m:t>
                    </m:r>
                    <m:r>
                      <a:rPr lang="en-US" altLang="ja-JP" sz="2000" b="0" i="1" smtClean="0">
                        <a:solidFill>
                          <a:srgbClr val="2A2E33"/>
                        </a:solidFill>
                        <a:latin typeface="Cambria Math" panose="02040503050406030204" pitchFamily="18" charset="0"/>
                        <a:ea typeface="Cambria Math" panose="02040503050406030204" pitchFamily="18" charset="0"/>
                      </a:rPr>
                      <m:t>}</m:t>
                    </m:r>
                  </m:oMath>
                </a14:m>
                <a:r>
                  <a:rPr lang="ja-JP" altLang="en-US" sz="2000" dirty="0">
                    <a:solidFill>
                      <a:srgbClr val="2A2E33"/>
                    </a:solidFill>
                  </a:rPr>
                  <a:t>を</a:t>
                </a:r>
                <a14:m>
                  <m:oMath xmlns:m="http://schemas.openxmlformats.org/officeDocument/2006/math">
                    <m:r>
                      <a:rPr lang="en-US" altLang="ja-JP" sz="2000" i="1">
                        <a:solidFill>
                          <a:srgbClr val="2A2E33"/>
                        </a:solidFill>
                        <a:latin typeface="Cambria Math" panose="02040503050406030204" pitchFamily="18" charset="0"/>
                        <a:ea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ea typeface="Cambria Math" panose="02040503050406030204" pitchFamily="18" charset="0"/>
                          </a:rPr>
                        </m:ctrlPr>
                      </m:sSubSupPr>
                      <m:e>
                        <m:r>
                          <a:rPr lang="ja-JP" altLang="en-US" sz="2000" i="1">
                            <a:solidFill>
                              <a:srgbClr val="2A2E33"/>
                            </a:solidFill>
                            <a:latin typeface="Cambria Math" panose="02040503050406030204" pitchFamily="18" charset="0"/>
                            <a:ea typeface="Cambria Math" panose="02040503050406030204" pitchFamily="18" charset="0"/>
                          </a:rPr>
                          <m:t>𝒫</m:t>
                        </m:r>
                      </m:e>
                      <m:sub>
                        <m:r>
                          <a:rPr lang="en-US" altLang="ja-JP" sz="2000" i="1">
                            <a:solidFill>
                              <a:srgbClr val="2A2E33"/>
                            </a:solidFill>
                            <a:latin typeface="Cambria Math" panose="02040503050406030204" pitchFamily="18" charset="0"/>
                            <a:ea typeface="Cambria Math" panose="02040503050406030204" pitchFamily="18" charset="0"/>
                          </a:rPr>
                          <m:t>𝑁𝐴𝑉</m:t>
                        </m:r>
                      </m:sub>
                      <m:sup>
                        <m:r>
                          <a:rPr lang="en-US" altLang="ja-JP" sz="2000" b="0" i="1" smtClean="0">
                            <a:solidFill>
                              <a:srgbClr val="2A2E33"/>
                            </a:solidFill>
                            <a:latin typeface="Cambria Math" panose="02040503050406030204" pitchFamily="18" charset="0"/>
                            <a:ea typeface="Cambria Math" panose="02040503050406030204" pitchFamily="18" charset="0"/>
                          </a:rPr>
                          <m:t>𝑘</m:t>
                        </m:r>
                      </m:sup>
                    </m:sSubSup>
                  </m:oMath>
                </a14:m>
                <a:r>
                  <a:rPr lang="ja-JP" altLang="en-US" sz="2000" dirty="0">
                    <a:solidFill>
                      <a:srgbClr val="2A2E33"/>
                    </a:solidFill>
                  </a:rPr>
                  <a:t>で表す．</a:t>
                </a:r>
                <a:endParaRPr lang="en-US" altLang="ja-JP" sz="2000" dirty="0">
                  <a:solidFill>
                    <a:srgbClr val="2A2E33"/>
                  </a:solidFill>
                </a:endParaRPr>
              </a:p>
              <a:p>
                <a:pPr marL="457189" lvl="1" indent="0">
                  <a:buClr>
                    <a:srgbClr val="5B9BD5"/>
                  </a:buClr>
                  <a:buNone/>
                </a:pPr>
                <a:endParaRPr lang="en-US" altLang="ja-JP" sz="2000" dirty="0">
                  <a:solidFill>
                    <a:srgbClr val="2A2E33"/>
                  </a:solidFill>
                </a:endParaRPr>
              </a:p>
              <a:p>
                <a:pPr marL="0" lvl="0" indent="0" defTabSz="914400">
                  <a:lnSpc>
                    <a:spcPct val="150000"/>
                  </a:lnSpc>
                  <a:spcBef>
                    <a:spcPts val="0"/>
                  </a:spcBef>
                  <a:buNone/>
                </a:pPr>
                <a:r>
                  <a:rPr lang="ja-JP" altLang="en-US" sz="2800" dirty="0">
                    <a:solidFill>
                      <a:srgbClr val="2A2E33"/>
                    </a:solidFill>
                    <a:latin typeface="+mj-ea"/>
                  </a:rPr>
                  <a:t>定理</a:t>
                </a:r>
                <a:r>
                  <a:rPr lang="en-US" altLang="ja-JP" sz="2800" dirty="0">
                    <a:solidFill>
                      <a:srgbClr val="2A2E33"/>
                    </a:solidFill>
                    <a:latin typeface="+mj-ea"/>
                  </a:rPr>
                  <a:t>6[</a:t>
                </a:r>
                <a:r>
                  <a:rPr lang="ja-JP" altLang="en-US" sz="2800" dirty="0">
                    <a:solidFill>
                      <a:srgbClr val="2A2E33"/>
                    </a:solidFill>
                    <a:latin typeface="+mj-ea"/>
                  </a:rPr>
                  <a:t>本研究</a:t>
                </a:r>
                <a:r>
                  <a:rPr lang="en-US" altLang="ja-JP" sz="2800" dirty="0">
                    <a:solidFill>
                      <a:srgbClr val="2A2E33"/>
                    </a:solidFill>
                    <a:latin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b="1" i="1">
                        <a:solidFill>
                          <a:srgbClr val="2A2E33"/>
                        </a:solidFill>
                        <a:latin typeface="Cambria Math" panose="02040503050406030204" pitchFamily="18" charset="0"/>
                      </a:rPr>
                      <m:t>#</m:t>
                    </m:r>
                    <m:r>
                      <a:rPr lang="en-US" altLang="ja-JP" b="1" i="1">
                        <a:solidFill>
                          <a:srgbClr val="2A2E33"/>
                        </a:solidFill>
                        <a:latin typeface="Cambria Math" panose="02040503050406030204" pitchFamily="18" charset="0"/>
                      </a:rPr>
                      <m:t>𝜮</m:t>
                    </m:r>
                    <m:r>
                      <a:rPr lang="en-US" altLang="ja-JP" b="1" i="1">
                        <a:solidFill>
                          <a:srgbClr val="2A2E33"/>
                        </a:solidFill>
                        <a:latin typeface="Cambria Math" panose="02040503050406030204" pitchFamily="18" charset="0"/>
                      </a:rPr>
                      <m:t>≥</m:t>
                    </m:r>
                    <m:r>
                      <a:rPr lang="en-US" altLang="ja-JP" b="1" i="1" smtClean="0">
                        <a:solidFill>
                          <a:srgbClr val="2A2E33"/>
                        </a:solidFill>
                        <a:latin typeface="Cambria Math" panose="02040503050406030204" pitchFamily="18" charset="0"/>
                      </a:rPr>
                      <m:t>𝒌</m:t>
                    </m:r>
                    <m:r>
                      <a:rPr lang="en-US" altLang="ja-JP" b="1" i="1" smtClean="0">
                        <a:solidFill>
                          <a:srgbClr val="2A2E33"/>
                        </a:solidFill>
                        <a:latin typeface="Cambria Math" panose="02040503050406030204" pitchFamily="18" charset="0"/>
                      </a:rPr>
                      <m:t>+</m:t>
                    </m:r>
                    <m:r>
                      <a:rPr lang="en-US" altLang="ja-JP" b="1" i="1" smtClean="0">
                        <a:solidFill>
                          <a:srgbClr val="2A2E33"/>
                        </a:solidFill>
                        <a:latin typeface="Cambria Math" panose="02040503050406030204" pitchFamily="18" charset="0"/>
                      </a:rPr>
                      <m:t>𝟐</m:t>
                    </m:r>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ℛ</m:t>
                    </m:r>
                    <m:sSubSup>
                      <m:sSubSupPr>
                        <m:ctrlPr>
                          <a:rPr lang="en-US" altLang="ja-JP" i="1">
                            <a:solidFill>
                              <a:srgbClr val="2A2E33"/>
                            </a:solidFill>
                            <a:latin typeface="Cambria Math" panose="02040503050406030204" pitchFamily="18" charset="0"/>
                          </a:rPr>
                        </m:ctrlPr>
                      </m:sSubSupPr>
                      <m:e>
                        <m:r>
                          <a:rPr lang="en-US" altLang="ja-JP" i="1">
                            <a:solidFill>
                              <a:srgbClr val="2A2E33"/>
                            </a:solidFill>
                            <a:latin typeface="Cambria Math" panose="02040503050406030204" pitchFamily="18" charset="0"/>
                          </a:rPr>
                          <m:t>𝒫</m:t>
                        </m:r>
                      </m:e>
                      <m:sub>
                        <m:r>
                          <a:rPr lang="en-US" altLang="ja-JP" i="1">
                            <a:solidFill>
                              <a:srgbClr val="2A2E33"/>
                            </a:solidFill>
                            <a:latin typeface="Cambria Math" panose="02040503050406030204" pitchFamily="18" charset="0"/>
                          </a:rPr>
                          <m:t>𝑁𝐴𝑉</m:t>
                        </m:r>
                      </m:sub>
                      <m:sup>
                        <m:r>
                          <a:rPr lang="en-US" altLang="ja-JP" b="0" i="1" smtClean="0">
                            <a:solidFill>
                              <a:srgbClr val="2A2E33"/>
                            </a:solidFill>
                            <a:latin typeface="Cambria Math" panose="02040503050406030204" pitchFamily="18" charset="0"/>
                          </a:rPr>
                          <m:t>+</m:t>
                        </m:r>
                      </m:sup>
                    </m:sSubSup>
                    <m:r>
                      <a:rPr lang="en-US" altLang="ja-JP" i="1">
                        <a:solidFill>
                          <a:srgbClr val="2A2E33"/>
                        </a:solidFill>
                        <a:latin typeface="Cambria Math" panose="02040503050406030204" pitchFamily="18" charset="0"/>
                      </a:rPr>
                      <m:t>, </m:t>
                    </m:r>
                    <m:r>
                      <a:rPr lang="en-US" altLang="ja-JP" b="0" i="1" smtClean="0">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ℛ</m:t>
                    </m:r>
                    <m:sSubSup>
                      <m:sSubSupPr>
                        <m:ctrlPr>
                          <a:rPr lang="en-US" altLang="ja-JP" i="1">
                            <a:solidFill>
                              <a:srgbClr val="2A2E33"/>
                            </a:solidFill>
                            <a:latin typeface="Cambria Math" panose="02040503050406030204" pitchFamily="18" charset="0"/>
                          </a:rPr>
                        </m:ctrlPr>
                      </m:sSubSupPr>
                      <m:e>
                        <m:r>
                          <a:rPr lang="en-US" altLang="ja-JP" i="1">
                            <a:solidFill>
                              <a:srgbClr val="2A2E33"/>
                            </a:solidFill>
                            <a:latin typeface="Cambria Math" panose="02040503050406030204" pitchFamily="18" charset="0"/>
                          </a:rPr>
                          <m:t>𝒫</m:t>
                        </m:r>
                      </m:e>
                      <m:sub>
                        <m:r>
                          <a:rPr lang="en-US" altLang="ja-JP" i="1">
                            <a:solidFill>
                              <a:srgbClr val="2A2E33"/>
                            </a:solidFill>
                            <a:latin typeface="Cambria Math" panose="02040503050406030204" pitchFamily="18" charset="0"/>
                          </a:rPr>
                          <m:t>𝑁𝐴𝑉</m:t>
                        </m:r>
                      </m:sub>
                      <m:sup>
                        <m:r>
                          <a:rPr lang="en-US" altLang="ja-JP" i="1">
                            <a:solidFill>
                              <a:srgbClr val="2A2E33"/>
                            </a:solidFill>
                            <a:latin typeface="Cambria Math" panose="02040503050406030204" pitchFamily="18" charset="0"/>
                          </a:rPr>
                          <m:t>𝑘</m:t>
                        </m:r>
                      </m:sup>
                    </m:sSubSup>
                  </m:oMath>
                </a14:m>
                <a:r>
                  <a:rPr lang="ja-JP" altLang="en-US" dirty="0">
                    <a:solidFill>
                      <a:srgbClr val="2A2E33"/>
                    </a:solidFill>
                  </a:rPr>
                  <a:t>とする．このとき，次の</a:t>
                </a:r>
                <a14:m>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𝑖𝑖𝑖</m:t>
                    </m:r>
                    <m:r>
                      <a:rPr lang="en-US" altLang="ja-JP" i="1">
                        <a:solidFill>
                          <a:srgbClr val="2A2E33"/>
                        </a:solidFill>
                        <a:latin typeface="Cambria Math" panose="02040503050406030204" pitchFamily="18" charset="0"/>
                      </a:rPr>
                      <m:t>)</m:t>
                    </m:r>
                  </m:oMath>
                </a14:m>
                <a:r>
                  <a:rPr lang="ja-JP" altLang="en-US" dirty="0">
                    <a:solidFill>
                      <a:srgbClr val="2A2E33"/>
                    </a:solidFill>
                  </a:rPr>
                  <a:t>は同値である．</a:t>
                </a:r>
                <a:endParaRPr lang="en-US" altLang="ja-JP"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oMath>
                  </m:oMathPara>
                </a14:m>
                <a:endParaRPr lang="en-US" altLang="ja-JP" i="1" dirty="0">
                  <a:solidFill>
                    <a:srgbClr val="2A2E33"/>
                  </a:solidFill>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11F8355A-8B8E-42A7-A305-ED38E511E26B}"/>
                  </a:ext>
                </a:extLst>
              </p:cNvPr>
              <p:cNvSpPr>
                <a:spLocks noGrp="1" noRot="1" noChangeAspect="1" noMove="1" noResize="1" noEditPoints="1" noAdjustHandles="1" noChangeArrowheads="1" noChangeShapeType="1" noTextEdit="1"/>
              </p:cNvSpPr>
              <p:nvPr>
                <p:ph idx="1"/>
              </p:nvPr>
            </p:nvSpPr>
            <p:spPr>
              <a:blipFill>
                <a:blip r:embed="rId3"/>
                <a:stretch>
                  <a:fillRect l="-1653" t="-1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50D6FB77-9A6A-4285-8391-88537FCCB49E}"/>
                  </a:ext>
                </a:extLst>
              </p:cNvPr>
              <p:cNvSpPr/>
              <p:nvPr/>
            </p:nvSpPr>
            <p:spPr>
              <a:xfrm>
                <a:off x="6753171" y="1699099"/>
                <a:ext cx="4310795" cy="729110"/>
              </a:xfrm>
              <a:prstGeom prst="rect">
                <a:avLst/>
              </a:prstGeom>
            </p:spPr>
            <p:txBody>
              <a:bodyPr wrap="square">
                <a:spAutoFit/>
              </a:bodyPr>
              <a:lstStyle/>
              <a:p>
                <a:pPr>
                  <a:lnSpc>
                    <a:spcPct val="120000"/>
                  </a:lnSpc>
                </a:pPr>
                <a14:m>
                  <m:oMath xmlns:m="http://schemas.openxmlformats.org/officeDocument/2006/math">
                    <m:r>
                      <a:rPr lang="en-US" altLang="ja-JP" b="1" i="1">
                        <a:latin typeface="Cambria Math" panose="02040503050406030204" pitchFamily="18" charset="0"/>
                      </a:rPr>
                      <m:t>𝒑</m:t>
                    </m:r>
                  </m:oMath>
                </a14:m>
                <a:r>
                  <a:rPr lang="ja-JP" altLang="en-US" b="1" dirty="0"/>
                  <a:t>は非隣接変数正規パターンでないが，</a:t>
                </a:r>
                <a:endParaRPr lang="en-US" altLang="ja-JP" b="1" dirty="0"/>
              </a:p>
              <a:p>
                <a:pPr>
                  <a:lnSpc>
                    <a:spcPct val="120000"/>
                  </a:lnSpc>
                </a:pP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oMath>
                </a14:m>
                <a:r>
                  <a:rPr lang="ja-JP" altLang="en-US" b="1" dirty="0"/>
                  <a:t>は非隣接変数正規パターンである．</a:t>
                </a:r>
              </a:p>
            </p:txBody>
          </p:sp>
        </mc:Choice>
        <mc:Fallback xmlns="">
          <p:sp>
            <p:nvSpPr>
              <p:cNvPr id="4" name="正方形/長方形 3">
                <a:extLst>
                  <a:ext uri="{FF2B5EF4-FFF2-40B4-BE49-F238E27FC236}">
                    <a16:creationId xmlns:a16="http://schemas.microsoft.com/office/drawing/2014/main" id="{50D6FB77-9A6A-4285-8391-88537FCCB49E}"/>
                  </a:ext>
                </a:extLst>
              </p:cNvPr>
              <p:cNvSpPr>
                <a:spLocks noRot="1" noChangeAspect="1" noMove="1" noResize="1" noEditPoints="1" noAdjustHandles="1" noChangeArrowheads="1" noChangeShapeType="1" noTextEdit="1"/>
              </p:cNvSpPr>
              <p:nvPr/>
            </p:nvSpPr>
            <p:spPr>
              <a:xfrm>
                <a:off x="6753171" y="1699099"/>
                <a:ext cx="4310795" cy="729110"/>
              </a:xfrm>
              <a:prstGeom prst="rect">
                <a:avLst/>
              </a:prstGeom>
              <a:blipFill>
                <a:blip r:embed="rId4"/>
                <a:stretch>
                  <a:fillRect l="-566" t="-840" b="-13445"/>
                </a:stretch>
              </a:blipFill>
            </p:spPr>
            <p:txBody>
              <a:bodyPr/>
              <a:lstStyle/>
              <a:p>
                <a:r>
                  <a:rPr lang="ja-JP" altLang="en-US">
                    <a:noFill/>
                  </a:rPr>
                  <a:t> </a:t>
                </a:r>
              </a:p>
            </p:txBody>
          </p:sp>
        </mc:Fallback>
      </mc:AlternateContent>
      <p:sp>
        <p:nvSpPr>
          <p:cNvPr id="5" name="吹き出し: 四角形 4">
            <a:extLst>
              <a:ext uri="{FF2B5EF4-FFF2-40B4-BE49-F238E27FC236}">
                <a16:creationId xmlns:a16="http://schemas.microsoft.com/office/drawing/2014/main" id="{BE7722E8-9EBF-458D-AA85-FFC5700D8497}"/>
              </a:ext>
            </a:extLst>
          </p:cNvPr>
          <p:cNvSpPr/>
          <p:nvPr/>
        </p:nvSpPr>
        <p:spPr>
          <a:xfrm>
            <a:off x="6599470" y="1647350"/>
            <a:ext cx="4464496" cy="832607"/>
          </a:xfrm>
          <a:prstGeom prst="wedgeRectCallout">
            <a:avLst>
              <a:gd name="adj1" fmla="val -94443"/>
              <a:gd name="adj2" fmla="val -1952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781BD0EC-5F5F-4E92-9342-E423DD21D37D}"/>
              </a:ext>
            </a:extLst>
          </p:cNvPr>
          <p:cNvSpPr>
            <a:spLocks noGrp="1"/>
          </p:cNvSpPr>
          <p:nvPr>
            <p:ph type="sldNum" sz="quarter" idx="12"/>
          </p:nvPr>
        </p:nvSpPr>
        <p:spPr/>
        <p:txBody>
          <a:bodyPr/>
          <a:lstStyle/>
          <a:p>
            <a:fld id="{F570F3E5-FDBB-4464-A890-BAA1FABE4FEA}" type="slidenum">
              <a:rPr kumimoji="1" lang="ja-JP" altLang="en-US" smtClean="0"/>
              <a:t>30</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3ED49527-0813-4484-AF2B-D7FD9CC97841}"/>
                  </a:ext>
                </a:extLst>
              </p:cNvPr>
              <p:cNvSpPr/>
              <p:nvPr/>
            </p:nvSpPr>
            <p:spPr>
              <a:xfrm>
                <a:off x="2063552" y="5660639"/>
                <a:ext cx="7415187" cy="807785"/>
              </a:xfrm>
              <a:prstGeom prst="rect">
                <a:avLst/>
              </a:prstGeom>
            </p:spPr>
            <p:txBody>
              <a:bodyPr wrap="square">
                <a:spAutoFit/>
              </a:bodyPr>
              <a:lstStyle/>
              <a:p>
                <a:pPr algn="ct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bSup>
                      <m:sSubSupPr>
                        <m:ctrlPr>
                          <a:rPr lang="en-US" altLang="ja-JP" b="1" i="1" smtClean="0">
                            <a:solidFill>
                              <a:srgbClr val="2A2E33"/>
                            </a:solidFill>
                            <a:latin typeface="Cambria Math" panose="02040503050406030204" pitchFamily="18" charset="0"/>
                          </a:rPr>
                        </m:ctrlPr>
                      </m:sSubSupPr>
                      <m:e>
                        <m:r>
                          <a:rPr lang="en-US" altLang="ja-JP" b="1" i="1">
                            <a:solidFill>
                              <a:srgbClr val="2A2E33"/>
                            </a:solidFill>
                            <a:latin typeface="Cambria Math" panose="02040503050406030204" pitchFamily="18" charset="0"/>
                          </a:rPr>
                          <m:t>𝓟</m:t>
                        </m:r>
                      </m:e>
                      <m:sub>
                        <m:r>
                          <a:rPr lang="en-US" altLang="ja-JP" b="1" i="1" smtClean="0">
                            <a:solidFill>
                              <a:srgbClr val="2A2E33"/>
                            </a:solidFill>
                            <a:latin typeface="Cambria Math" panose="02040503050406030204" pitchFamily="18" charset="0"/>
                          </a:rPr>
                          <m:t>𝑵𝑨𝑽</m:t>
                        </m:r>
                      </m:sub>
                      <m:sup>
                        <m:r>
                          <a:rPr lang="en-US" altLang="ja-JP" b="1" i="1">
                            <a:solidFill>
                              <a:srgbClr val="2A2E33"/>
                            </a:solidFill>
                            <a:latin typeface="Cambria Math" panose="02040503050406030204" pitchFamily="18" charset="0"/>
                          </a:rPr>
                          <m:t>𝒌</m:t>
                        </m:r>
                      </m:sup>
                    </m:sSubSup>
                  </m:oMath>
                </a14:m>
                <a:r>
                  <a:rPr lang="ja-JP" altLang="en-US" b="1" dirty="0"/>
                  <a:t>に対して，</a:t>
                </a:r>
                <a:endParaRPr lang="en-US" altLang="ja-JP" b="1" dirty="0"/>
              </a:p>
              <a:p>
                <a:pPr algn="ctr">
                  <a:lnSpc>
                    <a:spcPct val="130000"/>
                  </a:lnSpc>
                </a:pP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7" name="正方形/長方形 6">
                <a:extLst>
                  <a:ext uri="{FF2B5EF4-FFF2-40B4-BE49-F238E27FC236}">
                    <a16:creationId xmlns:a16="http://schemas.microsoft.com/office/drawing/2014/main" id="{3ED49527-0813-4484-AF2B-D7FD9CC97841}"/>
                  </a:ext>
                </a:extLst>
              </p:cNvPr>
              <p:cNvSpPr>
                <a:spLocks noRot="1" noChangeAspect="1" noMove="1" noResize="1" noEditPoints="1" noAdjustHandles="1" noChangeArrowheads="1" noChangeShapeType="1" noTextEdit="1"/>
              </p:cNvSpPr>
              <p:nvPr/>
            </p:nvSpPr>
            <p:spPr>
              <a:xfrm>
                <a:off x="2063552" y="5660639"/>
                <a:ext cx="7415187" cy="807785"/>
              </a:xfrm>
              <a:prstGeom prst="rect">
                <a:avLst/>
              </a:prstGeom>
              <a:blipFill>
                <a:blip r:embed="rId5"/>
                <a:stretch>
                  <a:fillRect b="-11364"/>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6F7C55C2-514B-4E39-A325-AE3CCD1118B8}"/>
              </a:ext>
            </a:extLst>
          </p:cNvPr>
          <p:cNvSpPr/>
          <p:nvPr/>
        </p:nvSpPr>
        <p:spPr>
          <a:xfrm>
            <a:off x="2063552" y="5653367"/>
            <a:ext cx="7236804" cy="865216"/>
          </a:xfrm>
          <a:prstGeom prst="wedgeRectCallout">
            <a:avLst>
              <a:gd name="adj1" fmla="val 4809"/>
              <a:gd name="adj2" fmla="val -773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144B93B0-EB00-417C-A9D5-CDB291079A5B}"/>
              </a:ext>
            </a:extLst>
          </p:cNvPr>
          <p:cNvSpPr/>
          <p:nvPr/>
        </p:nvSpPr>
        <p:spPr>
          <a:xfrm>
            <a:off x="2999656" y="4104014"/>
            <a:ext cx="1426712" cy="36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297AAE86-C46F-46FE-ABBB-AD2C5A4FBA8B}"/>
              </a:ext>
            </a:extLst>
          </p:cNvPr>
          <p:cNvSpPr/>
          <p:nvPr/>
        </p:nvSpPr>
        <p:spPr>
          <a:xfrm>
            <a:off x="2999656" y="3772903"/>
            <a:ext cx="2050884" cy="36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E7DDBB2C-2C27-417C-B6CC-FFC689DEE35A}"/>
                  </a:ext>
                </a:extLst>
              </p:cNvPr>
              <p:cNvSpPr/>
              <p:nvPr/>
            </p:nvSpPr>
            <p:spPr>
              <a:xfrm>
                <a:off x="803412" y="3349931"/>
                <a:ext cx="1925719"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oMath>
                  </m:oMathPara>
                </a14:m>
                <a:endParaRPr lang="en-US" altLang="ja-JP" sz="2000" dirty="0">
                  <a:solidFill>
                    <a:srgbClr val="2A2E33"/>
                  </a:solidFill>
                </a:endParaRPr>
              </a:p>
            </p:txBody>
          </p:sp>
        </mc:Choice>
        <mc:Fallback xmlns="">
          <p:sp>
            <p:nvSpPr>
              <p:cNvPr id="14" name="正方形/長方形 13">
                <a:extLst>
                  <a:ext uri="{FF2B5EF4-FFF2-40B4-BE49-F238E27FC236}">
                    <a16:creationId xmlns:a16="http://schemas.microsoft.com/office/drawing/2014/main" id="{E7DDBB2C-2C27-417C-B6CC-FFC689DEE35A}"/>
                  </a:ext>
                </a:extLst>
              </p:cNvPr>
              <p:cNvSpPr>
                <a:spLocks noRot="1" noChangeAspect="1" noMove="1" noResize="1" noEditPoints="1" noAdjustHandles="1" noChangeArrowheads="1" noChangeShapeType="1" noTextEdit="1"/>
              </p:cNvSpPr>
              <p:nvPr/>
            </p:nvSpPr>
            <p:spPr>
              <a:xfrm>
                <a:off x="803412" y="3349931"/>
                <a:ext cx="1925719" cy="461665"/>
              </a:xfrm>
              <a:prstGeom prst="rect">
                <a:avLst/>
              </a:prstGeom>
              <a:blipFill>
                <a:blip r:embed="rId3"/>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0362FDB6-68FD-4973-96B3-3CD96AD26A4E}"/>
              </a:ext>
            </a:extLst>
          </p:cNvPr>
          <p:cNvSpPr>
            <a:spLocks noGrp="1"/>
          </p:cNvSpPr>
          <p:nvPr>
            <p:ph type="title"/>
          </p:nvPr>
        </p:nvSpPr>
        <p:spPr/>
        <p:txBody>
          <a:bodyPr/>
          <a:lstStyle/>
          <a:p>
            <a:r>
              <a:rPr kumimoji="1" lang="en-US" altLang="ja-JP" dirty="0"/>
              <a:t>4. </a:t>
            </a:r>
            <a:r>
              <a:rPr kumimoji="1" lang="ja-JP" altLang="en-US" dirty="0"/>
              <a:t>非隣接変数正規パターン集合のコンパクト性</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F8355A-8B8E-42A7-A305-ED38E511E26B}"/>
                  </a:ext>
                </a:extLst>
              </p:cNvPr>
              <p:cNvSpPr>
                <a:spLocks noGrp="1"/>
              </p:cNvSpPr>
              <p:nvPr>
                <p:ph idx="1"/>
              </p:nvPr>
            </p:nvSpPr>
            <p:spPr/>
            <p:txBody>
              <a:bodyPr/>
              <a:lstStyle/>
              <a:p>
                <a:pPr marL="0" lvl="0" indent="0" defTabSz="914400">
                  <a:lnSpc>
                    <a:spcPct val="150000"/>
                  </a:lnSpc>
                  <a:spcBef>
                    <a:spcPts val="0"/>
                  </a:spcBef>
                  <a:buNone/>
                </a:pPr>
                <a:r>
                  <a:rPr lang="ja-JP" altLang="en-US" dirty="0">
                    <a:solidFill>
                      <a:srgbClr val="2A2E33"/>
                    </a:solidFill>
                    <a:latin typeface="Noto Sans JP ExtraBold"/>
                    <a:ea typeface="Noto Sans JP ExtraBold"/>
                  </a:rPr>
                  <a:t>定理</a:t>
                </a:r>
                <a:r>
                  <a:rPr lang="en-US" altLang="ja-JP" dirty="0">
                    <a:solidFill>
                      <a:srgbClr val="2A2E33"/>
                    </a:solidFill>
                    <a:latin typeface="Noto Sans JP ExtraBold"/>
                    <a:ea typeface="Noto Sans JP ExtraBold"/>
                  </a:rPr>
                  <a:t>7</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𝜮</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𝒌</m:t>
                    </m:r>
                    <m:r>
                      <a:rPr lang="en-US" altLang="ja-JP" sz="2000" b="1" i="1" smtClean="0">
                        <a:solidFill>
                          <a:srgbClr val="2A2E33"/>
                        </a:solidFill>
                        <a:latin typeface="Cambria Math" panose="02040503050406030204" pitchFamily="18" charset="0"/>
                      </a:rPr>
                      <m:t>+</m:t>
                    </m:r>
                    <m:r>
                      <a:rPr lang="en-US" altLang="ja-JP" sz="2000" b="1" i="1" smtClean="0">
                        <a:solidFill>
                          <a:srgbClr val="2A2E33"/>
                        </a:solidFill>
                        <a:latin typeface="Cambria Math" panose="02040503050406030204" pitchFamily="18" charset="0"/>
                      </a:rPr>
                      <m:t>𝟐</m:t>
                    </m:r>
                  </m:oMath>
                </a14:m>
                <a:r>
                  <a:rPr lang="ja-JP" altLang="en-US" sz="2000" dirty="0">
                    <a:solidFill>
                      <a:srgbClr val="2A2E33"/>
                    </a:solidFill>
                  </a:rPr>
                  <a:t>とする．このとき，</a:t>
                </a:r>
                <a:r>
                  <a:rPr lang="en-US" altLang="ja-JP" sz="2000" dirty="0">
                    <a:solidFill>
                      <a:srgbClr val="2A2E33"/>
                    </a:solidFill>
                  </a:rPr>
                  <a:t> </a:t>
                </a:r>
                <a14:m>
                  <m:oMath xmlns:m="http://schemas.openxmlformats.org/officeDocument/2006/math">
                    <m:r>
                      <a:rPr lang="en-US" altLang="ja-JP" sz="2000" i="1">
                        <a:solidFill>
                          <a:srgbClr val="2A2E33"/>
                        </a:solidFill>
                        <a:latin typeface="Cambria Math" panose="02040503050406030204" pitchFamily="18" charset="0"/>
                      </a:rPr>
                      <m:t>ℛ</m:t>
                    </m:r>
                    <m:sSubSup>
                      <m:sSubSupPr>
                        <m:ctrlPr>
                          <a:rPr lang="en-US" altLang="ja-JP" sz="2000" b="0" i="1" smtClean="0">
                            <a:solidFill>
                              <a:srgbClr val="2A2E33"/>
                            </a:solidFill>
                            <a:latin typeface="Cambria Math" panose="02040503050406030204" pitchFamily="18" charset="0"/>
                          </a:rPr>
                        </m:ctrlPr>
                      </m:sSubSupPr>
                      <m:e>
                        <m:r>
                          <a:rPr lang="en-US" altLang="ja-JP" sz="2000" i="1">
                            <a:solidFill>
                              <a:srgbClr val="2A2E33"/>
                            </a:solidFill>
                            <a:latin typeface="Cambria Math" panose="02040503050406030204" pitchFamily="18" charset="0"/>
                          </a:rPr>
                          <m:t>𝒫</m:t>
                        </m:r>
                      </m:e>
                      <m:sub>
                        <m:r>
                          <a:rPr lang="en-US" altLang="ja-JP" sz="2000" b="0" i="1" smtClean="0">
                            <a:solidFill>
                              <a:srgbClr val="2A2E33"/>
                            </a:solidFill>
                            <a:latin typeface="Cambria Math" panose="02040503050406030204" pitchFamily="18" charset="0"/>
                          </a:rPr>
                          <m:t>𝑁𝐴𝑉</m:t>
                        </m:r>
                      </m:sub>
                      <m:sup>
                        <m:r>
                          <a:rPr lang="en-US" altLang="ja-JP" sz="2000" i="1">
                            <a:solidFill>
                              <a:srgbClr val="2A2E33"/>
                            </a:solidFill>
                            <a:latin typeface="Cambria Math" panose="02040503050406030204" pitchFamily="18" charset="0"/>
                          </a:rPr>
                          <m:t>𝑘</m:t>
                        </m:r>
                      </m:sup>
                    </m:sSubSup>
                  </m:oMath>
                </a14:m>
                <a:r>
                  <a:rPr lang="ja-JP" altLang="en-US" sz="2000" dirty="0">
                    <a:solidFill>
                      <a:srgbClr val="2A2E33"/>
                    </a:solidFill>
                  </a:rPr>
                  <a:t>は包含に関してコンパクト性を持つ．</a:t>
                </a:r>
                <a:endParaRPr lang="en-US" altLang="ja-JP" sz="2000" dirty="0">
                  <a:solidFill>
                    <a:srgbClr val="2A2E33"/>
                  </a:solidFill>
                </a:endParaRPr>
              </a:p>
            </p:txBody>
          </p:sp>
        </mc:Choice>
        <mc:Fallback xmlns="">
          <p:sp>
            <p:nvSpPr>
              <p:cNvPr id="3" name="コンテンツ プレースホルダー 2">
                <a:extLst>
                  <a:ext uri="{FF2B5EF4-FFF2-40B4-BE49-F238E27FC236}">
                    <a16:creationId xmlns:a16="http://schemas.microsoft.com/office/drawing/2014/main" id="{11F8355A-8B8E-42A7-A305-ED38E511E26B}"/>
                  </a:ext>
                </a:extLst>
              </p:cNvPr>
              <p:cNvSpPr>
                <a:spLocks noGrp="1" noRot="1" noChangeAspect="1" noMove="1" noResize="1" noEditPoints="1" noAdjustHandles="1" noChangeArrowheads="1" noChangeShapeType="1" noTextEdit="1"/>
              </p:cNvSpPr>
              <p:nvPr>
                <p:ph idx="1"/>
              </p:nvPr>
            </p:nvSpPr>
            <p:spPr>
              <a:blipFill>
                <a:blip r:embed="rId4"/>
                <a:stretch>
                  <a:fillRect l="-165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FD24A0E4-BBB0-4A42-93E0-4CCE2D828446}"/>
              </a:ext>
            </a:extLst>
          </p:cNvPr>
          <p:cNvSpPr txBox="1"/>
          <p:nvPr/>
        </p:nvSpPr>
        <p:spPr>
          <a:xfrm>
            <a:off x="481013" y="2132857"/>
            <a:ext cx="11195050" cy="430567"/>
          </a:xfrm>
          <a:prstGeom prst="rect">
            <a:avLst/>
          </a:prstGeom>
          <a:solidFill>
            <a:schemeClr val="accent6">
              <a:lumMod val="20000"/>
              <a:lumOff val="80000"/>
            </a:schemeClr>
          </a:solidFill>
        </p:spPr>
        <p:txBody>
          <a:bodyPr wrap="square" rtlCol="0">
            <a:spAutoFit/>
          </a:bodyPr>
          <a:lstStyle/>
          <a:p>
            <a:pPr algn="ctr">
              <a:lnSpc>
                <a:spcPct val="120000"/>
              </a:lnSpc>
            </a:pPr>
            <a:r>
              <a:rPr lang="ja-JP" altLang="en-US" sz="2000" b="1" dirty="0"/>
              <a:t>（証明の考え方</a:t>
            </a:r>
            <a:r>
              <a:rPr kumimoji="1" lang="ja-JP" altLang="en-US" sz="2000" b="1" dirty="0"/>
              <a:t>）</a:t>
            </a:r>
            <a:endParaRPr kumimoji="1" lang="en-US" altLang="ja-JP" sz="2000" b="1" dirty="0"/>
          </a:p>
        </p:txBody>
      </p:sp>
      <p:sp>
        <p:nvSpPr>
          <p:cNvPr id="9" name="正方形/長方形 8">
            <a:extLst>
              <a:ext uri="{FF2B5EF4-FFF2-40B4-BE49-F238E27FC236}">
                <a16:creationId xmlns:a16="http://schemas.microsoft.com/office/drawing/2014/main" id="{F06528C1-87A1-4F8A-89E7-CAFF337C47F1}"/>
              </a:ext>
            </a:extLst>
          </p:cNvPr>
          <p:cNvSpPr/>
          <p:nvPr/>
        </p:nvSpPr>
        <p:spPr>
          <a:xfrm>
            <a:off x="481013" y="2132856"/>
            <a:ext cx="11195050" cy="41766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026B296-5EBA-439F-833F-32000229E404}"/>
              </a:ext>
            </a:extLst>
          </p:cNvPr>
          <p:cNvSpPr/>
          <p:nvPr/>
        </p:nvSpPr>
        <p:spPr>
          <a:xfrm>
            <a:off x="2355927" y="2694596"/>
            <a:ext cx="1723549" cy="400110"/>
          </a:xfrm>
          <a:prstGeom prst="rect">
            <a:avLst/>
          </a:prstGeom>
        </p:spPr>
        <p:txBody>
          <a:bodyPr wrap="none">
            <a:spAutoFit/>
          </a:bodyPr>
          <a:lstStyle/>
          <a:p>
            <a:r>
              <a:rPr lang="ja-JP" altLang="en-US" sz="2000" dirty="0">
                <a:latin typeface="+mj-ea"/>
                <a:ea typeface="+mj-ea"/>
              </a:rPr>
              <a:t>正規パターン</a:t>
            </a:r>
          </a:p>
        </p:txBody>
      </p:sp>
      <p:sp>
        <p:nvSpPr>
          <p:cNvPr id="11" name="正方形/長方形 10">
            <a:extLst>
              <a:ext uri="{FF2B5EF4-FFF2-40B4-BE49-F238E27FC236}">
                <a16:creationId xmlns:a16="http://schemas.microsoft.com/office/drawing/2014/main" id="{4B414BCF-56FD-45A2-9E24-B47524AE1085}"/>
              </a:ext>
            </a:extLst>
          </p:cNvPr>
          <p:cNvSpPr/>
          <p:nvPr/>
        </p:nvSpPr>
        <p:spPr>
          <a:xfrm>
            <a:off x="7473400" y="2695315"/>
            <a:ext cx="3005951" cy="400110"/>
          </a:xfrm>
          <a:prstGeom prst="rect">
            <a:avLst/>
          </a:prstGeom>
        </p:spPr>
        <p:txBody>
          <a:bodyPr wrap="none">
            <a:spAutoFit/>
          </a:bodyPr>
          <a:lstStyle/>
          <a:p>
            <a:r>
              <a:rPr lang="ja-JP" altLang="en-US" sz="2000" dirty="0">
                <a:latin typeface="+mj-ea"/>
                <a:ea typeface="+mj-ea"/>
              </a:rPr>
              <a:t>非隣接変数正規パターン</a:t>
            </a:r>
          </a:p>
        </p:txBody>
      </p:sp>
      <p:pic>
        <p:nvPicPr>
          <p:cNvPr id="15" name="図 14">
            <a:extLst>
              <a:ext uri="{FF2B5EF4-FFF2-40B4-BE49-F238E27FC236}">
                <a16:creationId xmlns:a16="http://schemas.microsoft.com/office/drawing/2014/main" id="{8023D48D-D327-4E8A-B2B7-FF858B5175E7}"/>
              </a:ext>
            </a:extLst>
          </p:cNvPr>
          <p:cNvPicPr>
            <a:picLocks noChangeAspect="1"/>
          </p:cNvPicPr>
          <p:nvPr/>
        </p:nvPicPr>
        <p:blipFill>
          <a:blip r:embed="rId5"/>
          <a:stretch>
            <a:fillRect/>
          </a:stretch>
        </p:blipFill>
        <p:spPr>
          <a:xfrm>
            <a:off x="1845906" y="3441806"/>
            <a:ext cx="742220" cy="383238"/>
          </a:xfrm>
          <a:prstGeom prst="rect">
            <a:avLst/>
          </a:prstGeom>
        </p:spPr>
      </p:pic>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F3B8659-E44E-44E3-AFFA-88DF96494795}"/>
                  </a:ext>
                </a:extLst>
              </p:cNvPr>
              <p:cNvSpPr/>
              <p:nvPr/>
            </p:nvSpPr>
            <p:spPr>
              <a:xfrm>
                <a:off x="1359631" y="4574067"/>
                <a:ext cx="915251"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r>
                        <a:rPr lang="ja-JP" altLang="en-US"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oMath>
                  </m:oMathPara>
                </a14:m>
                <a:endParaRPr lang="en-US" altLang="ja-JP" sz="2000" dirty="0">
                  <a:solidFill>
                    <a:srgbClr val="2A2E33"/>
                  </a:solidFill>
                </a:endParaRPr>
              </a:p>
            </p:txBody>
          </p:sp>
        </mc:Choice>
        <mc:Fallback xmlns="">
          <p:sp>
            <p:nvSpPr>
              <p:cNvPr id="18" name="正方形/長方形 17">
                <a:extLst>
                  <a:ext uri="{FF2B5EF4-FFF2-40B4-BE49-F238E27FC236}">
                    <a16:creationId xmlns:a16="http://schemas.microsoft.com/office/drawing/2014/main" id="{4F3B8659-E44E-44E3-AFFA-88DF96494795}"/>
                  </a:ext>
                </a:extLst>
              </p:cNvPr>
              <p:cNvSpPr>
                <a:spLocks noRot="1" noChangeAspect="1" noMove="1" noResize="1" noEditPoints="1" noAdjustHandles="1" noChangeArrowheads="1" noChangeShapeType="1" noTextEdit="1"/>
              </p:cNvSpPr>
              <p:nvPr/>
            </p:nvSpPr>
            <p:spPr>
              <a:xfrm>
                <a:off x="1359631" y="4574067"/>
                <a:ext cx="915251" cy="461665"/>
              </a:xfrm>
              <a:prstGeom prst="rect">
                <a:avLst/>
              </a:prstGeom>
              <a:blipFill>
                <a:blip r:embed="rId6"/>
                <a:stretch>
                  <a:fillRect/>
                </a:stretch>
              </a:blipFill>
            </p:spPr>
            <p:txBody>
              <a:bodyPr/>
              <a:lstStyle/>
              <a:p>
                <a:r>
                  <a:rPr lang="ja-JP" altLang="en-US">
                    <a:noFill/>
                  </a:rPr>
                  <a:t> </a:t>
                </a:r>
              </a:p>
            </p:txBody>
          </p:sp>
        </mc:Fallback>
      </mc:AlternateContent>
      <p:pic>
        <p:nvPicPr>
          <p:cNvPr id="19" name="図 18">
            <a:extLst>
              <a:ext uri="{FF2B5EF4-FFF2-40B4-BE49-F238E27FC236}">
                <a16:creationId xmlns:a16="http://schemas.microsoft.com/office/drawing/2014/main" id="{4475DC1D-DD1B-4697-B5FB-3CD8F5FD1A2C}"/>
              </a:ext>
            </a:extLst>
          </p:cNvPr>
          <p:cNvPicPr>
            <a:picLocks noChangeAspect="1"/>
          </p:cNvPicPr>
          <p:nvPr/>
        </p:nvPicPr>
        <p:blipFill>
          <a:blip r:embed="rId5"/>
          <a:stretch>
            <a:fillRect/>
          </a:stretch>
        </p:blipFill>
        <p:spPr>
          <a:xfrm>
            <a:off x="1397610" y="4665942"/>
            <a:ext cx="742220" cy="383238"/>
          </a:xfrm>
          <a:prstGeom prst="rect">
            <a:avLst/>
          </a:prstGeom>
        </p:spPr>
      </p:pic>
      <p:sp>
        <p:nvSpPr>
          <p:cNvPr id="20" name="矢印: 右 19">
            <a:extLst>
              <a:ext uri="{FF2B5EF4-FFF2-40B4-BE49-F238E27FC236}">
                <a16:creationId xmlns:a16="http://schemas.microsoft.com/office/drawing/2014/main" id="{6C5E9238-AB9B-4EC2-A696-9B59CC454966}"/>
              </a:ext>
            </a:extLst>
          </p:cNvPr>
          <p:cNvSpPr/>
          <p:nvPr/>
        </p:nvSpPr>
        <p:spPr>
          <a:xfrm rot="5400000">
            <a:off x="1498689" y="396493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吹き出し: 四角形 21">
            <a:extLst>
              <a:ext uri="{FF2B5EF4-FFF2-40B4-BE49-F238E27FC236}">
                <a16:creationId xmlns:a16="http://schemas.microsoft.com/office/drawing/2014/main" id="{FB70C610-A084-4CD9-9834-8EA1A3D55E3C}"/>
              </a:ext>
            </a:extLst>
          </p:cNvPr>
          <p:cNvSpPr/>
          <p:nvPr/>
        </p:nvSpPr>
        <p:spPr>
          <a:xfrm>
            <a:off x="2802422" y="3652085"/>
            <a:ext cx="2792533" cy="1253079"/>
          </a:xfrm>
          <a:prstGeom prst="wedgeRectCallout">
            <a:avLst>
              <a:gd name="adj1" fmla="val -66223"/>
              <a:gd name="adj2" fmla="val 406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AA6B1763-EF88-4DC4-A14B-33660214B70E}"/>
                  </a:ext>
                </a:extLst>
              </p:cNvPr>
              <p:cNvSpPr/>
              <p:nvPr/>
            </p:nvSpPr>
            <p:spPr>
              <a:xfrm>
                <a:off x="2927648" y="3742704"/>
                <a:ext cx="2792533" cy="1061509"/>
              </a:xfrm>
              <a:prstGeom prst="rect">
                <a:avLst/>
              </a:prstGeom>
            </p:spPr>
            <p:txBody>
              <a:bodyPr wrap="square">
                <a:spAutoFit/>
              </a:bodyPr>
              <a:lstStyle/>
              <a:p>
                <a:pPr>
                  <a:lnSpc>
                    <a:spcPct val="120000"/>
                  </a:lnSpc>
                </a:pPr>
                <a:r>
                  <a:rPr lang="ja-JP" altLang="en-US" dirty="0">
                    <a:solidFill>
                      <a:srgbClr val="2A2E33"/>
                    </a:solidFill>
                  </a:rPr>
                  <a:t>ある</a:t>
                </a:r>
                <a14:m>
                  <m:oMath xmlns:m="http://schemas.openxmlformats.org/officeDocument/2006/math">
                    <m:r>
                      <a:rPr lang="en-US" altLang="ja-JP" b="0" i="1" smtClean="0">
                        <a:solidFill>
                          <a:srgbClr val="2A2E33"/>
                        </a:solidFill>
                        <a:latin typeface="Cambria Math" panose="02040503050406030204" pitchFamily="18" charset="0"/>
                      </a:rPr>
                      <m:t>𝑎</m:t>
                    </m:r>
                    <m:r>
                      <a:rPr lang="en-US" altLang="ja-JP" b="0" i="1" smtClean="0">
                        <a:solidFill>
                          <a:srgbClr val="2A2E33"/>
                        </a:solidFill>
                        <a:latin typeface="Cambria Math" panose="02040503050406030204" pitchFamily="18" charset="0"/>
                      </a:rPr>
                      <m:t>∈</m:t>
                    </m:r>
                    <m:r>
                      <m:rPr>
                        <m:sty m:val="p"/>
                      </m:rPr>
                      <a:rPr lang="en-US" altLang="ja-JP" b="0" i="0" smtClean="0">
                        <a:solidFill>
                          <a:srgbClr val="2A2E33"/>
                        </a:solidFill>
                        <a:latin typeface="Cambria Math" panose="02040503050406030204" pitchFamily="18" charset="0"/>
                      </a:rPr>
                      <m:t>Σ</m:t>
                    </m:r>
                  </m:oMath>
                </a14:m>
                <a:r>
                  <a:rPr lang="ja-JP" altLang="en-US" dirty="0">
                    <a:solidFill>
                      <a:srgbClr val="2A2E33"/>
                    </a:solidFill>
                  </a:rPr>
                  <a:t>に対して，</a:t>
                </a:r>
                <a14:m>
                  <m:oMath xmlns:m="http://schemas.openxmlformats.org/officeDocument/2006/math">
                    <m:r>
                      <a:rPr lang="en-US" altLang="ja-JP" i="1" smtClean="0">
                        <a:solidFill>
                          <a:srgbClr val="2A2E33"/>
                        </a:solidFill>
                        <a:latin typeface="Cambria Math" panose="02040503050406030204" pitchFamily="18" charset="0"/>
                      </a:rPr>
                      <m:t>𝑝</m:t>
                    </m:r>
                    <m:d>
                      <m:dPr>
                        <m:begChr m:val="{"/>
                        <m:endChr m:val="}"/>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𝑥</m:t>
                        </m:r>
                        <m:r>
                          <a:rPr lang="en-US" altLang="ja-JP" i="1">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𝑎</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b="0" i="1">
                            <a:solidFill>
                              <a:srgbClr val="2A2E33"/>
                            </a:solidFill>
                            <a:latin typeface="Cambria Math" panose="02040503050406030204" pitchFamily="18" charset="0"/>
                          </a:rPr>
                          <m:t>𝑞</m:t>
                        </m:r>
                      </m:e>
                      <m:sub>
                        <m:r>
                          <a:rPr lang="en-US" altLang="ja-JP" b="0" i="1">
                            <a:solidFill>
                              <a:srgbClr val="2A2E33"/>
                            </a:solidFill>
                            <a:latin typeface="Cambria Math" panose="02040503050406030204" pitchFamily="18" charset="0"/>
                          </a:rPr>
                          <m:t>1</m:t>
                        </m:r>
                      </m:sub>
                    </m:sSub>
                  </m:oMath>
                </a14:m>
                <a:r>
                  <a:rPr lang="ja-JP" altLang="en-US" dirty="0"/>
                  <a:t>であれば，</a:t>
                </a:r>
                <a:endParaRPr lang="en-US" altLang="ja-JP" dirty="0"/>
              </a:p>
              <a:p>
                <a:pPr>
                  <a:lnSpc>
                    <a:spcPct val="120000"/>
                  </a:lnSpc>
                </a:pPr>
                <a:r>
                  <a:rPr lang="ja-JP" altLang="en-US" dirty="0"/>
                  <a:t>補題</a:t>
                </a:r>
                <a:r>
                  <a:rPr lang="en-US" altLang="ja-JP" dirty="0"/>
                  <a:t>10</a:t>
                </a:r>
                <a:r>
                  <a:rPr lang="ja-JP" altLang="en-US" dirty="0"/>
                  <a:t>より示せる．</a:t>
                </a:r>
              </a:p>
            </p:txBody>
          </p:sp>
        </mc:Choice>
        <mc:Fallback xmlns="">
          <p:sp>
            <p:nvSpPr>
              <p:cNvPr id="23" name="正方形/長方形 22">
                <a:extLst>
                  <a:ext uri="{FF2B5EF4-FFF2-40B4-BE49-F238E27FC236}">
                    <a16:creationId xmlns:a16="http://schemas.microsoft.com/office/drawing/2014/main" id="{AA6B1763-EF88-4DC4-A14B-33660214B70E}"/>
                  </a:ext>
                </a:extLst>
              </p:cNvPr>
              <p:cNvSpPr>
                <a:spLocks noRot="1" noChangeAspect="1" noMove="1" noResize="1" noEditPoints="1" noAdjustHandles="1" noChangeArrowheads="1" noChangeShapeType="1" noTextEdit="1"/>
              </p:cNvSpPr>
              <p:nvPr/>
            </p:nvSpPr>
            <p:spPr>
              <a:xfrm>
                <a:off x="2927648" y="3742704"/>
                <a:ext cx="2792533" cy="1061509"/>
              </a:xfrm>
              <a:prstGeom prst="rect">
                <a:avLst/>
              </a:prstGeom>
              <a:blipFill>
                <a:blip r:embed="rId7"/>
                <a:stretch>
                  <a:fillRect l="-1747" t="-575" b="-8621"/>
                </a:stretch>
              </a:blipFill>
            </p:spPr>
            <p:txBody>
              <a:bodyPr/>
              <a:lstStyle/>
              <a:p>
                <a:r>
                  <a:rPr lang="ja-JP" altLang="en-US">
                    <a:noFill/>
                  </a:rPr>
                  <a:t> </a:t>
                </a:r>
              </a:p>
            </p:txBody>
          </p:sp>
        </mc:Fallback>
      </mc:AlternateContent>
      <p:pic>
        <p:nvPicPr>
          <p:cNvPr id="24" name="図 23">
            <a:extLst>
              <a:ext uri="{FF2B5EF4-FFF2-40B4-BE49-F238E27FC236}">
                <a16:creationId xmlns:a16="http://schemas.microsoft.com/office/drawing/2014/main" id="{9F5113C0-4BE0-4B2A-ACAE-31728E6B3C6E}"/>
              </a:ext>
            </a:extLst>
          </p:cNvPr>
          <p:cNvPicPr>
            <a:picLocks noChangeAspect="1"/>
          </p:cNvPicPr>
          <p:nvPr/>
        </p:nvPicPr>
        <p:blipFill>
          <a:blip r:embed="rId5"/>
          <a:stretch>
            <a:fillRect/>
          </a:stretch>
        </p:blipFill>
        <p:spPr>
          <a:xfrm>
            <a:off x="3684148" y="4152902"/>
            <a:ext cx="742220" cy="383238"/>
          </a:xfrm>
          <a:prstGeom prst="rect">
            <a:avLst/>
          </a:prstGeom>
        </p:spPr>
      </p:pic>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2FBA4CF0-0004-4DDD-A82A-2169328841FE}"/>
                  </a:ext>
                </a:extLst>
              </p:cNvPr>
              <p:cNvSpPr/>
              <p:nvPr/>
            </p:nvSpPr>
            <p:spPr>
              <a:xfrm>
                <a:off x="576983" y="5364186"/>
                <a:ext cx="5436604" cy="729110"/>
              </a:xfrm>
              <a:prstGeom prst="rect">
                <a:avLst/>
              </a:prstGeom>
            </p:spPr>
            <p:txBody>
              <a:bodyPr wrap="square">
                <a:spAutoFit/>
              </a:bodyPr>
              <a:lstStyle/>
              <a:p>
                <a:pPr>
                  <a:lnSpc>
                    <a:spcPct val="120000"/>
                  </a:lnSpc>
                </a:pPr>
                <a:r>
                  <a:rPr lang="ja-JP" altLang="en-US" dirty="0">
                    <a:solidFill>
                      <a:srgbClr val="2A2E33"/>
                    </a:solidFill>
                  </a:rPr>
                  <a:t>任意の</a:t>
                </a:r>
                <a14:m>
                  <m:oMath xmlns:m="http://schemas.openxmlformats.org/officeDocument/2006/math">
                    <m:r>
                      <a:rPr lang="en-US" altLang="ja-JP" b="0" i="1" smtClean="0">
                        <a:solidFill>
                          <a:srgbClr val="2A2E33"/>
                        </a:solidFill>
                        <a:latin typeface="Cambria Math" panose="02040503050406030204" pitchFamily="18" charset="0"/>
                      </a:rPr>
                      <m:t>𝑞</m:t>
                    </m:r>
                    <m:r>
                      <a:rPr lang="en-US" altLang="ja-JP" b="0" i="1" smtClean="0">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𝑄</m:t>
                    </m:r>
                  </m:oMath>
                </a14:m>
                <a:r>
                  <a:rPr lang="ja-JP" altLang="en-US" dirty="0">
                    <a:solidFill>
                      <a:srgbClr val="2A2E33"/>
                    </a:solidFill>
                  </a:rPr>
                  <a:t>に対して，</a:t>
                </a:r>
                <a14:m>
                  <m:oMath xmlns:m="http://schemas.openxmlformats.org/officeDocument/2006/math">
                    <m:r>
                      <a:rPr lang="en-US" altLang="ja-JP" b="0" i="1" smtClean="0">
                        <a:solidFill>
                          <a:srgbClr val="2A2E33"/>
                        </a:solidFill>
                        <a:latin typeface="Cambria Math" panose="02040503050406030204" pitchFamily="18" charset="0"/>
                      </a:rPr>
                      <m:t>𝑝</m:t>
                    </m:r>
                    <m:r>
                      <a:rPr lang="en-US" altLang="ja-JP" b="0" i="1" smtClean="0">
                        <a:solidFill>
                          <a:srgbClr val="2A2E33"/>
                        </a:solidFill>
                        <a:latin typeface="Cambria Math" panose="02040503050406030204" pitchFamily="18" charset="0"/>
                      </a:rPr>
                      <m:t>     </m:t>
                    </m:r>
                    <m:r>
                      <a:rPr lang="en-US" altLang="ja-JP" b="0" i="1" smtClean="0">
                        <a:solidFill>
                          <a:srgbClr val="2A2E33"/>
                        </a:solidFill>
                        <a:latin typeface="Cambria Math" panose="02040503050406030204" pitchFamily="18" charset="0"/>
                      </a:rPr>
                      <m:t>𝑞</m:t>
                    </m:r>
                  </m:oMath>
                </a14:m>
                <a:r>
                  <a:rPr lang="ja-JP" altLang="en-US" dirty="0">
                    <a:solidFill>
                      <a:srgbClr val="2A2E33"/>
                    </a:solidFill>
                  </a:rPr>
                  <a:t>であると仮定したとき，</a:t>
                </a:r>
                <a14:m>
                  <m:oMath xmlns:m="http://schemas.openxmlformats.org/officeDocument/2006/math">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𝛴</m:t>
                    </m:r>
                    <m:r>
                      <a:rPr lang="en-US" altLang="ja-JP" i="1">
                        <a:solidFill>
                          <a:srgbClr val="2A2E33"/>
                        </a:solidFill>
                        <a:latin typeface="Cambria Math" panose="02040503050406030204" pitchFamily="18" charset="0"/>
                      </a:rPr>
                      <m:t>≥2</m:t>
                    </m:r>
                    <m:r>
                      <a:rPr lang="en-US" altLang="ja-JP" i="1">
                        <a:latin typeface="Cambria Math" panose="02040503050406030204" pitchFamily="18" charset="0"/>
                      </a:rPr>
                      <m:t>𝑘</m:t>
                    </m:r>
                    <m:r>
                      <a:rPr lang="en-US" altLang="ja-JP" i="1">
                        <a:latin typeface="Cambria Math" panose="02040503050406030204" pitchFamily="18" charset="0"/>
                      </a:rPr>
                      <m:t>−1</m:t>
                    </m:r>
                  </m:oMath>
                </a14:m>
                <a:r>
                  <a:rPr lang="ja-JP" altLang="en-US" dirty="0"/>
                  <a:t>であれば，青色部分が必ず成り立つ．</a:t>
                </a:r>
              </a:p>
            </p:txBody>
          </p:sp>
        </mc:Choice>
        <mc:Fallback xmlns="">
          <p:sp>
            <p:nvSpPr>
              <p:cNvPr id="27" name="正方形/長方形 26">
                <a:extLst>
                  <a:ext uri="{FF2B5EF4-FFF2-40B4-BE49-F238E27FC236}">
                    <a16:creationId xmlns:a16="http://schemas.microsoft.com/office/drawing/2014/main" id="{2FBA4CF0-0004-4DDD-A82A-2169328841FE}"/>
                  </a:ext>
                </a:extLst>
              </p:cNvPr>
              <p:cNvSpPr>
                <a:spLocks noRot="1" noChangeAspect="1" noMove="1" noResize="1" noEditPoints="1" noAdjustHandles="1" noChangeArrowheads="1" noChangeShapeType="1" noTextEdit="1"/>
              </p:cNvSpPr>
              <p:nvPr/>
            </p:nvSpPr>
            <p:spPr>
              <a:xfrm>
                <a:off x="576983" y="5364186"/>
                <a:ext cx="5436604" cy="729110"/>
              </a:xfrm>
              <a:prstGeom prst="rect">
                <a:avLst/>
              </a:prstGeom>
              <a:blipFill>
                <a:blip r:embed="rId8"/>
                <a:stretch>
                  <a:fillRect l="-1010" t="-833" r="-5163"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D7D9285F-377C-46DB-9E3F-7A5E4F193A2F}"/>
                  </a:ext>
                </a:extLst>
              </p:cNvPr>
              <p:cNvSpPr/>
              <p:nvPr/>
            </p:nvSpPr>
            <p:spPr>
              <a:xfrm>
                <a:off x="6510541" y="3349931"/>
                <a:ext cx="1925719"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𝑥𝑦</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oMath>
                  </m:oMathPara>
                </a14:m>
                <a:endParaRPr lang="en-US" altLang="ja-JP" sz="2000" dirty="0">
                  <a:solidFill>
                    <a:srgbClr val="2A2E33"/>
                  </a:solidFill>
                </a:endParaRPr>
              </a:p>
            </p:txBody>
          </p:sp>
        </mc:Choice>
        <mc:Fallback xmlns="">
          <p:sp>
            <p:nvSpPr>
              <p:cNvPr id="29" name="正方形/長方形 28">
                <a:extLst>
                  <a:ext uri="{FF2B5EF4-FFF2-40B4-BE49-F238E27FC236}">
                    <a16:creationId xmlns:a16="http://schemas.microsoft.com/office/drawing/2014/main" id="{D7D9285F-377C-46DB-9E3F-7A5E4F193A2F}"/>
                  </a:ext>
                </a:extLst>
              </p:cNvPr>
              <p:cNvSpPr>
                <a:spLocks noRot="1" noChangeAspect="1" noMove="1" noResize="1" noEditPoints="1" noAdjustHandles="1" noChangeArrowheads="1" noChangeShapeType="1" noTextEdit="1"/>
              </p:cNvSpPr>
              <p:nvPr/>
            </p:nvSpPr>
            <p:spPr>
              <a:xfrm>
                <a:off x="6510541" y="3349931"/>
                <a:ext cx="1925719" cy="461665"/>
              </a:xfrm>
              <a:prstGeom prst="rect">
                <a:avLst/>
              </a:prstGeom>
              <a:blipFill>
                <a:blip r:embed="rId9"/>
                <a:stretch>
                  <a:fillRect/>
                </a:stretch>
              </a:blipFill>
            </p:spPr>
            <p:txBody>
              <a:bodyPr/>
              <a:lstStyle/>
              <a:p>
                <a:r>
                  <a:rPr lang="ja-JP" altLang="en-US">
                    <a:noFill/>
                  </a:rPr>
                  <a:t> </a:t>
                </a:r>
              </a:p>
            </p:txBody>
          </p:sp>
        </mc:Fallback>
      </mc:AlternateContent>
      <p:pic>
        <p:nvPicPr>
          <p:cNvPr id="30" name="図 29">
            <a:extLst>
              <a:ext uri="{FF2B5EF4-FFF2-40B4-BE49-F238E27FC236}">
                <a16:creationId xmlns:a16="http://schemas.microsoft.com/office/drawing/2014/main" id="{3E51F803-F9CB-4335-935E-B1F85D2BA0A2}"/>
              </a:ext>
            </a:extLst>
          </p:cNvPr>
          <p:cNvPicPr>
            <a:picLocks noChangeAspect="1"/>
          </p:cNvPicPr>
          <p:nvPr/>
        </p:nvPicPr>
        <p:blipFill>
          <a:blip r:embed="rId5"/>
          <a:stretch>
            <a:fillRect/>
          </a:stretch>
        </p:blipFill>
        <p:spPr>
          <a:xfrm>
            <a:off x="7553035" y="3441806"/>
            <a:ext cx="742220" cy="383238"/>
          </a:xfrm>
          <a:prstGeom prst="rect">
            <a:avLst/>
          </a:prstGeom>
        </p:spPr>
      </p:pic>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68EABCCE-4463-4068-8F78-561719C40F68}"/>
                  </a:ext>
                </a:extLst>
              </p:cNvPr>
              <p:cNvSpPr/>
              <p:nvPr/>
            </p:nvSpPr>
            <p:spPr>
              <a:xfrm>
                <a:off x="7066760" y="4574067"/>
                <a:ext cx="915251" cy="461665"/>
              </a:xfrm>
              <a:prstGeom prst="rect">
                <a:avLst/>
              </a:prstGeom>
            </p:spPr>
            <p:txBody>
              <a:bodyPr wrap="none">
                <a:spAutoFit/>
              </a:bodyPr>
              <a:lstStyle/>
              <a:p>
                <a:pPr lvl="0">
                  <a:lnSpc>
                    <a:spcPct val="120000"/>
                  </a:lnSpc>
                </a:pPr>
                <a14:m>
                  <m:oMathPara xmlns:m="http://schemas.openxmlformats.org/officeDocument/2006/math">
                    <m:oMathParaPr>
                      <m:jc m:val="centerGroup"/>
                    </m:oMathParaPr>
                    <m:oMath xmlns:m="http://schemas.openxmlformats.org/officeDocument/2006/math">
                      <m:r>
                        <a:rPr lang="en-US" altLang="ja-JP" sz="2000" i="1" smtClean="0">
                          <a:solidFill>
                            <a:srgbClr val="2A2E33"/>
                          </a:solidFill>
                          <a:latin typeface="Cambria Math" panose="02040503050406030204" pitchFamily="18" charset="0"/>
                        </a:rPr>
                        <m:t>𝑝</m:t>
                      </m:r>
                      <m:r>
                        <a:rPr lang="ja-JP" altLang="en-US"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oMath>
                  </m:oMathPara>
                </a14:m>
                <a:endParaRPr lang="en-US" altLang="ja-JP" sz="2000" dirty="0">
                  <a:solidFill>
                    <a:srgbClr val="2A2E33"/>
                  </a:solidFill>
                </a:endParaRPr>
              </a:p>
            </p:txBody>
          </p:sp>
        </mc:Choice>
        <mc:Fallback xmlns="">
          <p:sp>
            <p:nvSpPr>
              <p:cNvPr id="31" name="正方形/長方形 30">
                <a:extLst>
                  <a:ext uri="{FF2B5EF4-FFF2-40B4-BE49-F238E27FC236}">
                    <a16:creationId xmlns:a16="http://schemas.microsoft.com/office/drawing/2014/main" id="{68EABCCE-4463-4068-8F78-561719C40F68}"/>
                  </a:ext>
                </a:extLst>
              </p:cNvPr>
              <p:cNvSpPr>
                <a:spLocks noRot="1" noChangeAspect="1" noMove="1" noResize="1" noEditPoints="1" noAdjustHandles="1" noChangeArrowheads="1" noChangeShapeType="1" noTextEdit="1"/>
              </p:cNvSpPr>
              <p:nvPr/>
            </p:nvSpPr>
            <p:spPr>
              <a:xfrm>
                <a:off x="7066760" y="4574067"/>
                <a:ext cx="915251" cy="461665"/>
              </a:xfrm>
              <a:prstGeom prst="rect">
                <a:avLst/>
              </a:prstGeom>
              <a:blipFill>
                <a:blip r:embed="rId10"/>
                <a:stretch>
                  <a:fillRect/>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C0AD31DD-E29E-4784-AB02-164D18216C90}"/>
              </a:ext>
            </a:extLst>
          </p:cNvPr>
          <p:cNvPicPr>
            <a:picLocks noChangeAspect="1"/>
          </p:cNvPicPr>
          <p:nvPr/>
        </p:nvPicPr>
        <p:blipFill>
          <a:blip r:embed="rId5"/>
          <a:stretch>
            <a:fillRect/>
          </a:stretch>
        </p:blipFill>
        <p:spPr>
          <a:xfrm>
            <a:off x="7104739" y="4665942"/>
            <a:ext cx="742220" cy="383238"/>
          </a:xfrm>
          <a:prstGeom prst="rect">
            <a:avLst/>
          </a:prstGeom>
        </p:spPr>
      </p:pic>
      <p:sp>
        <p:nvSpPr>
          <p:cNvPr id="33" name="矢印: 右 32">
            <a:extLst>
              <a:ext uri="{FF2B5EF4-FFF2-40B4-BE49-F238E27FC236}">
                <a16:creationId xmlns:a16="http://schemas.microsoft.com/office/drawing/2014/main" id="{B81B1FB8-D1CA-4468-96EA-2BC9EBCDD294}"/>
              </a:ext>
            </a:extLst>
          </p:cNvPr>
          <p:cNvSpPr/>
          <p:nvPr/>
        </p:nvSpPr>
        <p:spPr>
          <a:xfrm rot="5400000">
            <a:off x="7205818" y="396493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四角形 33">
            <a:extLst>
              <a:ext uri="{FF2B5EF4-FFF2-40B4-BE49-F238E27FC236}">
                <a16:creationId xmlns:a16="http://schemas.microsoft.com/office/drawing/2014/main" id="{C5434DBC-775E-4E20-8774-8C30A1DC36E5}"/>
              </a:ext>
            </a:extLst>
          </p:cNvPr>
          <p:cNvSpPr/>
          <p:nvPr/>
        </p:nvSpPr>
        <p:spPr>
          <a:xfrm>
            <a:off x="8730397" y="3652086"/>
            <a:ext cx="2792533" cy="921982"/>
          </a:xfrm>
          <a:prstGeom prst="wedgeRectCallout">
            <a:avLst>
              <a:gd name="adj1" fmla="val -61407"/>
              <a:gd name="adj2" fmla="val -462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9B7C5818-0A96-425F-BC13-BA309DC970D9}"/>
                  </a:ext>
                </a:extLst>
              </p:cNvPr>
              <p:cNvSpPr/>
              <p:nvPr/>
            </p:nvSpPr>
            <p:spPr>
              <a:xfrm>
                <a:off x="8806963" y="3742703"/>
                <a:ext cx="2792533" cy="729110"/>
              </a:xfrm>
              <a:prstGeom prst="rect">
                <a:avLst/>
              </a:prstGeom>
            </p:spPr>
            <p:txBody>
              <a:bodyPr wrap="square">
                <a:spAutoFit/>
              </a:bodyPr>
              <a:lstStyle/>
              <a:p>
                <a:pPr>
                  <a:lnSpc>
                    <a:spcPct val="120000"/>
                  </a:lnSpc>
                </a:pPr>
                <a:r>
                  <a:rPr lang="ja-JP" altLang="en-US" dirty="0">
                    <a:solidFill>
                      <a:srgbClr val="2A2E33"/>
                    </a:solidFill>
                  </a:rPr>
                  <a:t>非隣接変数正規パターン</a:t>
                </a:r>
                <a14:m>
                  <m:oMath xmlns:m="http://schemas.openxmlformats.org/officeDocument/2006/math">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𝑞</m:t>
                        </m:r>
                      </m:e>
                      <m:sub>
                        <m:r>
                          <a:rPr lang="en-US" altLang="ja-JP" b="0" i="1" smtClean="0">
                            <a:solidFill>
                              <a:srgbClr val="2A2E33"/>
                            </a:solidFill>
                            <a:latin typeface="Cambria Math" panose="02040503050406030204" pitchFamily="18" charset="0"/>
                          </a:rPr>
                          <m:t>1</m:t>
                        </m:r>
                      </m:sub>
                    </m:sSub>
                  </m:oMath>
                </a14:m>
                <a:r>
                  <a:rPr lang="ja-JP" altLang="en-US" dirty="0" err="1">
                    <a:solidFill>
                      <a:srgbClr val="2A2E33"/>
                    </a:solidFill>
                  </a:rPr>
                  <a:t>には</a:t>
                </a:r>
                <a14:m>
                  <m:oMath xmlns:m="http://schemas.openxmlformats.org/officeDocument/2006/math">
                    <m:r>
                      <a:rPr lang="en-US" altLang="ja-JP" b="0" i="1" smtClean="0">
                        <a:solidFill>
                          <a:srgbClr val="2A2E33"/>
                        </a:solidFill>
                        <a:latin typeface="Cambria Math" panose="02040503050406030204" pitchFamily="18" charset="0"/>
                      </a:rPr>
                      <m:t>𝑥𝑦</m:t>
                    </m:r>
                  </m:oMath>
                </a14:m>
                <a:r>
                  <a:rPr lang="ja-JP" altLang="en-US" dirty="0">
                    <a:solidFill>
                      <a:srgbClr val="2A2E33"/>
                    </a:solidFill>
                  </a:rPr>
                  <a:t>が含まれない．</a:t>
                </a:r>
                <a:endParaRPr lang="ja-JP" altLang="en-US" dirty="0"/>
              </a:p>
            </p:txBody>
          </p:sp>
        </mc:Choice>
        <mc:Fallback xmlns="">
          <p:sp>
            <p:nvSpPr>
              <p:cNvPr id="35" name="正方形/長方形 34">
                <a:extLst>
                  <a:ext uri="{FF2B5EF4-FFF2-40B4-BE49-F238E27FC236}">
                    <a16:creationId xmlns:a16="http://schemas.microsoft.com/office/drawing/2014/main" id="{9B7C5818-0A96-425F-BC13-BA309DC970D9}"/>
                  </a:ext>
                </a:extLst>
              </p:cNvPr>
              <p:cNvSpPr>
                <a:spLocks noRot="1" noChangeAspect="1" noMove="1" noResize="1" noEditPoints="1" noAdjustHandles="1" noChangeArrowheads="1" noChangeShapeType="1" noTextEdit="1"/>
              </p:cNvSpPr>
              <p:nvPr/>
            </p:nvSpPr>
            <p:spPr>
              <a:xfrm>
                <a:off x="8806963" y="3742703"/>
                <a:ext cx="2792533" cy="729110"/>
              </a:xfrm>
              <a:prstGeom prst="rect">
                <a:avLst/>
              </a:prstGeom>
              <a:blipFill>
                <a:blip r:embed="rId11"/>
                <a:stretch>
                  <a:fillRect l="-1965" t="-833"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BF8E9C16-9470-4670-A3E1-5894364F35B3}"/>
                  </a:ext>
                </a:extLst>
              </p:cNvPr>
              <p:cNvSpPr/>
              <p:nvPr/>
            </p:nvSpPr>
            <p:spPr>
              <a:xfrm>
                <a:off x="6708068" y="5371218"/>
                <a:ext cx="5436604" cy="729110"/>
              </a:xfrm>
              <a:prstGeom prst="rect">
                <a:avLst/>
              </a:prstGeom>
            </p:spPr>
            <p:txBody>
              <a:bodyPr wrap="square">
                <a:spAutoFit/>
              </a:bodyPr>
              <a:lstStyle/>
              <a:p>
                <a:pPr>
                  <a:lnSpc>
                    <a:spcPct val="120000"/>
                  </a:lnSpc>
                </a:pPr>
                <a:r>
                  <a:rPr lang="ja-JP" altLang="en-US" dirty="0">
                    <a:solidFill>
                      <a:srgbClr val="2A2E33"/>
                    </a:solidFill>
                  </a:rPr>
                  <a:t>非隣接変数正規パターンを対象とする場合，</a:t>
                </a:r>
                <a:endParaRPr lang="en-US" altLang="ja-JP" dirty="0">
                  <a:solidFill>
                    <a:srgbClr val="2A2E33"/>
                  </a:solidFill>
                </a:endParaRPr>
              </a:p>
              <a:p>
                <a:pPr>
                  <a:lnSpc>
                    <a:spcPct val="120000"/>
                  </a:lnSpc>
                </a:pPr>
                <a14:m>
                  <m:oMath xmlns:m="http://schemas.openxmlformats.org/officeDocument/2006/math">
                    <m:r>
                      <a:rPr lang="en-US" altLang="ja-JP" i="1">
                        <a:solidFill>
                          <a:srgbClr val="2A2E33"/>
                        </a:solidFill>
                        <a:latin typeface="Cambria Math" panose="02040503050406030204" pitchFamily="18" charset="0"/>
                      </a:rPr>
                      <m:t>𝑝</m:t>
                    </m:r>
                    <m:d>
                      <m:dPr>
                        <m:begChr m:val="{"/>
                        <m:endChr m:val="}"/>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𝑥</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𝑥𝑦</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𝑞</m:t>
                        </m:r>
                      </m:e>
                      <m:sub>
                        <m:r>
                          <a:rPr lang="en-US" altLang="ja-JP" i="1">
                            <a:solidFill>
                              <a:srgbClr val="2A2E33"/>
                            </a:solidFill>
                            <a:latin typeface="Cambria Math" panose="02040503050406030204" pitchFamily="18" charset="0"/>
                          </a:rPr>
                          <m:t>1</m:t>
                        </m:r>
                      </m:sub>
                    </m:sSub>
                  </m:oMath>
                </a14:m>
                <a:r>
                  <a:rPr lang="ja-JP" altLang="en-US" dirty="0">
                    <a:solidFill>
                      <a:srgbClr val="2A2E33"/>
                    </a:solidFill>
                  </a:rPr>
                  <a:t>ならば</a:t>
                </a:r>
                <a14:m>
                  <m:oMath xmlns:m="http://schemas.openxmlformats.org/officeDocument/2006/math">
                    <m:r>
                      <a:rPr lang="en-US" altLang="ja-JP" i="1" smtClean="0">
                        <a:solidFill>
                          <a:srgbClr val="2A2E33"/>
                        </a:solidFill>
                        <a:latin typeface="Cambria Math" panose="02040503050406030204" pitchFamily="18" charset="0"/>
                      </a:rPr>
                      <m:t>𝑝</m:t>
                    </m:r>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𝑞</m:t>
                        </m:r>
                      </m:e>
                      <m:sub>
                        <m:r>
                          <a:rPr lang="en-US" altLang="ja-JP" i="1">
                            <a:solidFill>
                              <a:srgbClr val="2A2E33"/>
                            </a:solidFill>
                            <a:latin typeface="Cambria Math" panose="02040503050406030204" pitchFamily="18" charset="0"/>
                          </a:rPr>
                          <m:t>1</m:t>
                        </m:r>
                      </m:sub>
                    </m:sSub>
                  </m:oMath>
                </a14:m>
                <a:r>
                  <a:rPr lang="ja-JP" altLang="en-US" dirty="0">
                    <a:solidFill>
                      <a:srgbClr val="2A2E33"/>
                    </a:solidFill>
                  </a:rPr>
                  <a:t>が成り立つ</a:t>
                </a:r>
                <a:r>
                  <a:rPr lang="ja-JP" altLang="en-US" dirty="0"/>
                  <a:t>．</a:t>
                </a:r>
              </a:p>
            </p:txBody>
          </p:sp>
        </mc:Choice>
        <mc:Fallback xmlns="">
          <p:sp>
            <p:nvSpPr>
              <p:cNvPr id="36" name="正方形/長方形 35">
                <a:extLst>
                  <a:ext uri="{FF2B5EF4-FFF2-40B4-BE49-F238E27FC236}">
                    <a16:creationId xmlns:a16="http://schemas.microsoft.com/office/drawing/2014/main" id="{BF8E9C16-9470-4670-A3E1-5894364F35B3}"/>
                  </a:ext>
                </a:extLst>
              </p:cNvPr>
              <p:cNvSpPr>
                <a:spLocks noRot="1" noChangeAspect="1" noMove="1" noResize="1" noEditPoints="1" noAdjustHandles="1" noChangeArrowheads="1" noChangeShapeType="1" noTextEdit="1"/>
              </p:cNvSpPr>
              <p:nvPr/>
            </p:nvSpPr>
            <p:spPr>
              <a:xfrm>
                <a:off x="6708068" y="5371218"/>
                <a:ext cx="5436604" cy="729110"/>
              </a:xfrm>
              <a:prstGeom prst="rect">
                <a:avLst/>
              </a:prstGeom>
              <a:blipFill>
                <a:blip r:embed="rId12"/>
                <a:stretch>
                  <a:fillRect l="-897" b="-12500"/>
                </a:stretch>
              </a:blipFill>
            </p:spPr>
            <p:txBody>
              <a:bodyPr/>
              <a:lstStyle/>
              <a:p>
                <a:r>
                  <a:rPr lang="ja-JP" altLang="en-US">
                    <a:noFill/>
                  </a:rPr>
                  <a:t> </a:t>
                </a:r>
              </a:p>
            </p:txBody>
          </p:sp>
        </mc:Fallback>
      </mc:AlternateContent>
      <p:pic>
        <p:nvPicPr>
          <p:cNvPr id="37" name="図 36">
            <a:extLst>
              <a:ext uri="{FF2B5EF4-FFF2-40B4-BE49-F238E27FC236}">
                <a16:creationId xmlns:a16="http://schemas.microsoft.com/office/drawing/2014/main" id="{E02C466E-8327-472C-B15E-80B80646425A}"/>
              </a:ext>
            </a:extLst>
          </p:cNvPr>
          <p:cNvPicPr>
            <a:picLocks noChangeAspect="1"/>
          </p:cNvPicPr>
          <p:nvPr/>
        </p:nvPicPr>
        <p:blipFill>
          <a:blip r:embed="rId5"/>
          <a:stretch>
            <a:fillRect/>
          </a:stretch>
        </p:blipFill>
        <p:spPr>
          <a:xfrm>
            <a:off x="2986208" y="5447094"/>
            <a:ext cx="742220" cy="383238"/>
          </a:xfrm>
          <a:prstGeom prst="rect">
            <a:avLst/>
          </a:prstGeom>
        </p:spPr>
      </p:pic>
      <p:pic>
        <p:nvPicPr>
          <p:cNvPr id="38" name="図 37">
            <a:extLst>
              <a:ext uri="{FF2B5EF4-FFF2-40B4-BE49-F238E27FC236}">
                <a16:creationId xmlns:a16="http://schemas.microsoft.com/office/drawing/2014/main" id="{13E10A1A-0269-4E6E-9314-FD20234D74C5}"/>
              </a:ext>
            </a:extLst>
          </p:cNvPr>
          <p:cNvPicPr>
            <a:picLocks noChangeAspect="1"/>
          </p:cNvPicPr>
          <p:nvPr/>
        </p:nvPicPr>
        <p:blipFill>
          <a:blip r:embed="rId5"/>
          <a:stretch>
            <a:fillRect/>
          </a:stretch>
        </p:blipFill>
        <p:spPr>
          <a:xfrm>
            <a:off x="7589039" y="5768428"/>
            <a:ext cx="742220" cy="383238"/>
          </a:xfrm>
          <a:prstGeom prst="rect">
            <a:avLst/>
          </a:prstGeom>
        </p:spPr>
      </p:pic>
      <p:pic>
        <p:nvPicPr>
          <p:cNvPr id="39" name="図 38">
            <a:extLst>
              <a:ext uri="{FF2B5EF4-FFF2-40B4-BE49-F238E27FC236}">
                <a16:creationId xmlns:a16="http://schemas.microsoft.com/office/drawing/2014/main" id="{33345F31-9BB9-4385-BA5B-923C8979985D}"/>
              </a:ext>
            </a:extLst>
          </p:cNvPr>
          <p:cNvPicPr>
            <a:picLocks noChangeAspect="1"/>
          </p:cNvPicPr>
          <p:nvPr/>
        </p:nvPicPr>
        <p:blipFill>
          <a:blip r:embed="rId5"/>
          <a:stretch>
            <a:fillRect/>
          </a:stretch>
        </p:blipFill>
        <p:spPr>
          <a:xfrm>
            <a:off x="8884134" y="5767597"/>
            <a:ext cx="742220" cy="383238"/>
          </a:xfrm>
          <a:prstGeom prst="rect">
            <a:avLst/>
          </a:prstGeom>
        </p:spPr>
      </p:pic>
      <p:cxnSp>
        <p:nvCxnSpPr>
          <p:cNvPr id="40" name="直線コネクタ 39">
            <a:extLst>
              <a:ext uri="{FF2B5EF4-FFF2-40B4-BE49-F238E27FC236}">
                <a16:creationId xmlns:a16="http://schemas.microsoft.com/office/drawing/2014/main" id="{126A4676-5A9D-4CC1-8A26-DA958480B51E}"/>
              </a:ext>
            </a:extLst>
          </p:cNvPr>
          <p:cNvCxnSpPr/>
          <p:nvPr/>
        </p:nvCxnSpPr>
        <p:spPr>
          <a:xfrm flipH="1">
            <a:off x="3303312" y="5509644"/>
            <a:ext cx="108012"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007D9F11-E9D6-4B56-AA97-876E18D86D4D}"/>
              </a:ext>
            </a:extLst>
          </p:cNvPr>
          <p:cNvSpPr>
            <a:spLocks noGrp="1"/>
          </p:cNvSpPr>
          <p:nvPr>
            <p:ph type="sldNum" sz="quarter" idx="12"/>
          </p:nvPr>
        </p:nvSpPr>
        <p:spPr/>
        <p:txBody>
          <a:bodyPr/>
          <a:lstStyle/>
          <a:p>
            <a:fld id="{F570F3E5-FDBB-4464-A890-BAA1FABE4FEA}" type="slidenum">
              <a:rPr kumimoji="1" lang="ja-JP" altLang="en-US" smtClean="0"/>
              <a:t>31</a:t>
            </a:fld>
            <a:endParaRPr kumimoji="1" lang="ja-JP" altLang="en-US"/>
          </a:p>
        </p:txBody>
      </p: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959F86F-C13D-4305-A915-DFA5EBA5B073}"/>
                  </a:ext>
                </a:extLst>
              </p:cNvPr>
              <p:cNvSpPr/>
              <p:nvPr/>
            </p:nvSpPr>
            <p:spPr>
              <a:xfrm>
                <a:off x="2862402" y="6309531"/>
                <a:ext cx="6480748" cy="374205"/>
              </a:xfrm>
              <a:prstGeom prst="rect">
                <a:avLst/>
              </a:prstGeom>
            </p:spPr>
            <p:txBody>
              <a:bodyPr wrap="none">
                <a:spAutoFit/>
              </a:bodyPr>
              <a:lstStyle/>
              <a:p>
                <a:pPr>
                  <a:lnSpc>
                    <a:spcPct val="120000"/>
                  </a:lnSpc>
                </a:pPr>
                <a14:m>
                  <m:oMath xmlns:m="http://schemas.openxmlformats.org/officeDocument/2006/math">
                    <m:r>
                      <a:rPr lang="en-US" altLang="ja-JP" sz="1600" i="1">
                        <a:solidFill>
                          <a:srgbClr val="2A2E33"/>
                        </a:solidFill>
                        <a:latin typeface="Cambria Math" panose="02040503050406030204" pitchFamily="18" charset="0"/>
                      </a:rPr>
                      <m:t>ℛ</m:t>
                    </m:r>
                    <m:sSubSup>
                      <m:sSubSupPr>
                        <m:ctrlPr>
                          <a:rPr lang="en-US" altLang="ja-JP" sz="1600" b="0" i="1" smtClean="0">
                            <a:solidFill>
                              <a:srgbClr val="2A2E33"/>
                            </a:solidFill>
                            <a:latin typeface="Cambria Math" panose="02040503050406030204" pitchFamily="18" charset="0"/>
                          </a:rPr>
                        </m:ctrlPr>
                      </m:sSubSupPr>
                      <m:e>
                        <m:r>
                          <a:rPr lang="en-US" altLang="ja-JP" sz="1600" i="1">
                            <a:solidFill>
                              <a:srgbClr val="2A2E33"/>
                            </a:solidFill>
                            <a:latin typeface="Cambria Math" panose="02040503050406030204" pitchFamily="18" charset="0"/>
                          </a:rPr>
                          <m:t>𝒫</m:t>
                        </m:r>
                      </m:e>
                      <m:sub>
                        <m:r>
                          <a:rPr lang="en-US" altLang="ja-JP" sz="1600" b="0" i="1" smtClean="0">
                            <a:solidFill>
                              <a:srgbClr val="2A2E33"/>
                            </a:solidFill>
                            <a:latin typeface="Cambria Math" panose="02040503050406030204" pitchFamily="18" charset="0"/>
                          </a:rPr>
                          <m:t>𝑁𝐴𝑉</m:t>
                        </m:r>
                      </m:sub>
                      <m:sup>
                        <m:r>
                          <a:rPr lang="en-US" altLang="ja-JP" sz="1600" b="0" i="1" smtClean="0">
                            <a:solidFill>
                              <a:srgbClr val="2A2E33"/>
                            </a:solidFill>
                            <a:latin typeface="Cambria Math" panose="02040503050406030204" pitchFamily="18" charset="0"/>
                          </a:rPr>
                          <m:t>𝑘</m:t>
                        </m:r>
                      </m:sup>
                    </m:sSubSup>
                    <m:r>
                      <a:rPr lang="en-US" altLang="ja-JP" sz="1600" b="0" i="1" smtClean="0">
                        <a:solidFill>
                          <a:srgbClr val="2A2E33"/>
                        </a:solidFill>
                        <a:latin typeface="Cambria Math" panose="02040503050406030204" pitchFamily="18" charset="0"/>
                      </a:rPr>
                      <m:t>:</m:t>
                    </m:r>
                    <m:r>
                      <m:rPr>
                        <m:nor/>
                      </m:rPr>
                      <a:rPr lang="ja-JP" altLang="en-US" sz="1600" dirty="0">
                        <a:solidFill>
                          <a:srgbClr val="2A2E33"/>
                        </a:solidFill>
                      </a:rPr>
                      <m:t>高々</m:t>
                    </m:r>
                    <m:r>
                      <a:rPr lang="en-US" altLang="ja-JP" sz="1600" i="1">
                        <a:solidFill>
                          <a:srgbClr val="2A2E33"/>
                        </a:solidFill>
                        <a:latin typeface="Cambria Math" panose="02040503050406030204" pitchFamily="18" charset="0"/>
                      </a:rPr>
                      <m:t>𝑘</m:t>
                    </m:r>
                    <m:r>
                      <a:rPr lang="en-US" altLang="ja-JP" sz="1600" i="1">
                        <a:solidFill>
                          <a:srgbClr val="2A2E33"/>
                        </a:solidFill>
                        <a:latin typeface="Cambria Math" panose="02040503050406030204" pitchFamily="18" charset="0"/>
                      </a:rPr>
                      <m:t> </m:t>
                    </m:r>
                    <m:d>
                      <m:dPr>
                        <m:ctrlPr>
                          <a:rPr lang="en-US" altLang="ja-JP" sz="1600" i="1">
                            <a:solidFill>
                              <a:srgbClr val="2A2E33"/>
                            </a:solidFill>
                            <a:latin typeface="Cambria Math" panose="02040503050406030204" pitchFamily="18" charset="0"/>
                          </a:rPr>
                        </m:ctrlPr>
                      </m:dPr>
                      <m:e>
                        <m:r>
                          <a:rPr lang="en-US" altLang="ja-JP" sz="1600" i="1">
                            <a:solidFill>
                              <a:srgbClr val="2A2E33"/>
                            </a:solidFill>
                            <a:latin typeface="Cambria Math" panose="02040503050406030204" pitchFamily="18" charset="0"/>
                          </a:rPr>
                          <m:t>𝑘</m:t>
                        </m:r>
                        <m:r>
                          <a:rPr lang="en-US" altLang="ja-JP" sz="1600" i="1">
                            <a:solidFill>
                              <a:srgbClr val="2A2E33"/>
                            </a:solidFill>
                            <a:latin typeface="Cambria Math" panose="02040503050406030204" pitchFamily="18" charset="0"/>
                          </a:rPr>
                          <m:t>≥1</m:t>
                        </m:r>
                      </m:e>
                    </m:d>
                    <m:r>
                      <m:rPr>
                        <m:nor/>
                      </m:rPr>
                      <a:rPr lang="ja-JP" altLang="en-US" sz="1600" dirty="0">
                        <a:solidFill>
                          <a:srgbClr val="2A2E33"/>
                        </a:solidFill>
                      </a:rPr>
                      <m:t>個のパターンからなる</m:t>
                    </m:r>
                    <m:r>
                      <a:rPr lang="en-US" altLang="ja-JP" sz="1600" i="1">
                        <a:solidFill>
                          <a:srgbClr val="2A2E33"/>
                        </a:solidFill>
                        <a:latin typeface="Cambria Math" panose="02040503050406030204" pitchFamily="18" charset="0"/>
                        <a:ea typeface="Cambria Math" panose="02040503050406030204" pitchFamily="18" charset="0"/>
                      </a:rPr>
                      <m:t>ℛ</m:t>
                    </m:r>
                    <m:sSub>
                      <m:sSubPr>
                        <m:ctrlPr>
                          <a:rPr lang="en-US" altLang="ja-JP" sz="1600" i="1">
                            <a:solidFill>
                              <a:srgbClr val="2A2E33"/>
                            </a:solidFill>
                            <a:latin typeface="Cambria Math" panose="02040503050406030204" pitchFamily="18" charset="0"/>
                            <a:ea typeface="Cambria Math" panose="02040503050406030204" pitchFamily="18" charset="0"/>
                          </a:rPr>
                        </m:ctrlPr>
                      </m:sSubPr>
                      <m:e>
                        <m:r>
                          <a:rPr lang="ja-JP" altLang="en-US" sz="1600" i="1">
                            <a:solidFill>
                              <a:srgbClr val="2A2E33"/>
                            </a:solidFill>
                            <a:latin typeface="Cambria Math" panose="02040503050406030204" pitchFamily="18" charset="0"/>
                            <a:ea typeface="Cambria Math" panose="02040503050406030204" pitchFamily="18" charset="0"/>
                          </a:rPr>
                          <m:t>𝒫</m:t>
                        </m:r>
                      </m:e>
                      <m:sub>
                        <m:r>
                          <a:rPr lang="en-US" altLang="ja-JP" sz="1600" i="1">
                            <a:solidFill>
                              <a:srgbClr val="2A2E33"/>
                            </a:solidFill>
                            <a:latin typeface="Cambria Math" panose="02040503050406030204" pitchFamily="18" charset="0"/>
                            <a:ea typeface="Cambria Math" panose="02040503050406030204" pitchFamily="18" charset="0"/>
                          </a:rPr>
                          <m:t>𝑁𝐴𝑉</m:t>
                        </m:r>
                      </m:sub>
                    </m:sSub>
                    <m:r>
                      <m:rPr>
                        <m:nor/>
                      </m:rPr>
                      <a:rPr lang="ja-JP" altLang="en-US" sz="1600" dirty="0">
                        <a:solidFill>
                          <a:srgbClr val="2A2E33"/>
                        </a:solidFill>
                      </a:rPr>
                      <m:t>の部分集合</m:t>
                    </m:r>
                    <m:r>
                      <a:rPr lang="ja-JP" altLang="en-US" sz="1600" i="1" dirty="0">
                        <a:solidFill>
                          <a:srgbClr val="2A2E33"/>
                        </a:solidFill>
                        <a:latin typeface="Cambria Math" panose="02040503050406030204" pitchFamily="18" charset="0"/>
                      </a:rPr>
                      <m:t>の</m:t>
                    </m:r>
                  </m:oMath>
                </a14:m>
                <a:r>
                  <a:rPr lang="ja-JP" altLang="en-US" sz="1600" dirty="0"/>
                  <a:t>全体</a:t>
                </a:r>
                <a:r>
                  <a:rPr lang="en-US" altLang="ja-JP" sz="1600" dirty="0"/>
                  <a:t>.</a:t>
                </a:r>
                <a:endParaRPr lang="ja-JP" altLang="en-US" sz="1600" dirty="0"/>
              </a:p>
            </p:txBody>
          </p:sp>
        </mc:Choice>
        <mc:Fallback xmlns="">
          <p:sp>
            <p:nvSpPr>
              <p:cNvPr id="41" name="正方形/長方形 40">
                <a:extLst>
                  <a:ext uri="{FF2B5EF4-FFF2-40B4-BE49-F238E27FC236}">
                    <a16:creationId xmlns:a16="http://schemas.microsoft.com/office/drawing/2014/main" id="{E959F86F-C13D-4305-A915-DFA5EBA5B073}"/>
                  </a:ext>
                </a:extLst>
              </p:cNvPr>
              <p:cNvSpPr>
                <a:spLocks noRot="1" noChangeAspect="1" noMove="1" noResize="1" noEditPoints="1" noAdjustHandles="1" noChangeArrowheads="1" noChangeShapeType="1" noTextEdit="1"/>
              </p:cNvSpPr>
              <p:nvPr/>
            </p:nvSpPr>
            <p:spPr>
              <a:xfrm>
                <a:off x="2862402" y="6309531"/>
                <a:ext cx="6480748" cy="374205"/>
              </a:xfrm>
              <a:prstGeom prst="rect">
                <a:avLst/>
              </a:prstGeom>
              <a:blipFill>
                <a:blip r:embed="rId13"/>
                <a:stretch>
                  <a:fillRect b="-213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06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E077975-C9D0-462C-BF1F-D8C154F28B22}"/>
              </a:ext>
            </a:extLst>
          </p:cNvPr>
          <p:cNvSpPr txBox="1"/>
          <p:nvPr/>
        </p:nvSpPr>
        <p:spPr>
          <a:xfrm>
            <a:off x="3436113" y="514417"/>
            <a:ext cx="2492990" cy="646331"/>
          </a:xfrm>
          <a:prstGeom prst="rect">
            <a:avLst/>
          </a:prstGeom>
          <a:noFill/>
        </p:spPr>
        <p:txBody>
          <a:bodyPr wrap="none" rtlCol="0">
            <a:spAutoFit/>
          </a:bodyPr>
          <a:lstStyle/>
          <a:p>
            <a:r>
              <a:rPr lang="ja-JP" altLang="en-US" sz="3600" dirty="0">
                <a:latin typeface="+mj-ea"/>
                <a:ea typeface="+mj-ea"/>
              </a:rPr>
              <a:t>発表の流れ</a:t>
            </a:r>
            <a:endParaRPr kumimoji="1" lang="ja-JP" altLang="en-US" sz="3600" dirty="0">
              <a:latin typeface="+mj-ea"/>
              <a:ea typeface="+mj-ea"/>
            </a:endParaRPr>
          </a:p>
        </p:txBody>
      </p:sp>
      <p:graphicFrame>
        <p:nvGraphicFramePr>
          <p:cNvPr id="7" name="Group 55">
            <a:extLst>
              <a:ext uri="{FF2B5EF4-FFF2-40B4-BE49-F238E27FC236}">
                <a16:creationId xmlns:a16="http://schemas.microsoft.com/office/drawing/2014/main" id="{68C10164-D0CA-496D-A350-04052E966B30}"/>
              </a:ext>
            </a:extLst>
          </p:cNvPr>
          <p:cNvGraphicFramePr>
            <a:graphicFrameLocks noGrp="1"/>
          </p:cNvGraphicFramePr>
          <p:nvPr>
            <p:extLst>
              <p:ext uri="{D42A27DB-BD31-4B8C-83A1-F6EECF244321}">
                <p14:modId xmlns:p14="http://schemas.microsoft.com/office/powerpoint/2010/main" val="1276273188"/>
              </p:ext>
            </p:extLst>
          </p:nvPr>
        </p:nvGraphicFramePr>
        <p:xfrm>
          <a:off x="1775520" y="1520788"/>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1</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背景と目的</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47AB1DA4-A487-45C4-A3CE-A23A923896CD}"/>
              </a:ext>
            </a:extLst>
          </p:cNvPr>
          <p:cNvGraphicFramePr>
            <a:graphicFrameLocks noGrp="1"/>
          </p:cNvGraphicFramePr>
          <p:nvPr>
            <p:extLst>
              <p:ext uri="{D42A27DB-BD31-4B8C-83A1-F6EECF244321}">
                <p14:modId xmlns:p14="http://schemas.microsoft.com/office/powerpoint/2010/main" val="3482770860"/>
              </p:ext>
            </p:extLst>
          </p:nvPr>
        </p:nvGraphicFramePr>
        <p:xfrm>
          <a:off x="1775520" y="2519147"/>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2</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準備</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55">
            <a:extLst>
              <a:ext uri="{FF2B5EF4-FFF2-40B4-BE49-F238E27FC236}">
                <a16:creationId xmlns:a16="http://schemas.microsoft.com/office/drawing/2014/main" id="{6D76F035-F004-4AC1-9614-CF2F47B6E775}"/>
              </a:ext>
            </a:extLst>
          </p:cNvPr>
          <p:cNvGraphicFramePr>
            <a:graphicFrameLocks noGrp="1"/>
          </p:cNvGraphicFramePr>
          <p:nvPr>
            <p:extLst>
              <p:ext uri="{D42A27DB-BD31-4B8C-83A1-F6EECF244321}">
                <p14:modId xmlns:p14="http://schemas.microsoft.com/office/powerpoint/2010/main" val="3346926644"/>
              </p:ext>
            </p:extLst>
          </p:nvPr>
        </p:nvGraphicFramePr>
        <p:xfrm>
          <a:off x="1631504" y="3462855"/>
          <a:ext cx="7308812" cy="670560"/>
        </p:xfrm>
        <a:graphic>
          <a:graphicData uri="http://schemas.openxmlformats.org/drawingml/2006/table">
            <a:tbl>
              <a:tblPr/>
              <a:tblGrid>
                <a:gridCol w="704847">
                  <a:extLst>
                    <a:ext uri="{9D8B030D-6E8A-4147-A177-3AD203B41FA5}">
                      <a16:colId xmlns:a16="http://schemas.microsoft.com/office/drawing/2014/main" val="20000"/>
                    </a:ext>
                  </a:extLst>
                </a:gridCol>
                <a:gridCol w="6603965">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rPr>
                        <a:t> </a:t>
                      </a: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3</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dirty="0">
                          <a:solidFill>
                            <a:schemeClr val="tx1"/>
                          </a:solidFill>
                          <a:latin typeface="+mn-ea"/>
                          <a:ea typeface="+mn-ea"/>
                        </a:rPr>
                        <a:t>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C0334BC6-A84F-450A-B985-546DC33CDA74}"/>
              </a:ext>
            </a:extLst>
          </p:cNvPr>
          <p:cNvGraphicFramePr>
            <a:graphicFrameLocks noGrp="1"/>
          </p:cNvGraphicFramePr>
          <p:nvPr>
            <p:extLst>
              <p:ext uri="{D42A27DB-BD31-4B8C-83A1-F6EECF244321}">
                <p14:modId xmlns:p14="http://schemas.microsoft.com/office/powerpoint/2010/main" val="532944179"/>
              </p:ext>
            </p:extLst>
          </p:nvPr>
        </p:nvGraphicFramePr>
        <p:xfrm>
          <a:off x="1775520" y="5394569"/>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srgbClr val="002060"/>
                          </a:solidFill>
                          <a:effectLst/>
                          <a:uLnTx/>
                          <a:uFillTx/>
                          <a:latin typeface="+mn-ea"/>
                          <a:ea typeface="+mn-ea"/>
                          <a:cs typeface="メイリオ" pitchFamily="50" charset="-128"/>
                        </a:rPr>
                        <a:t>5</a:t>
                      </a:r>
                      <a:endPar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1" i="0" u="none" strike="noStrike" kern="1200" cap="none" spc="0" normalizeH="0" baseline="0" noProof="0" dirty="0">
                          <a:ln>
                            <a:noFill/>
                          </a:ln>
                          <a:solidFill>
                            <a:srgbClr val="002060"/>
                          </a:solidFill>
                          <a:effectLst/>
                          <a:uLnTx/>
                          <a:uFillTx/>
                          <a:latin typeface="+mn-ea"/>
                          <a:ea typeface="+mn-ea"/>
                          <a:cs typeface="メイリオ" pitchFamily="50" charset="-128"/>
                        </a:rPr>
                        <a:t>まとめ</a:t>
                      </a:r>
                      <a:endParaRPr kumimoji="1" lang="en-US" altLang="ja-JP" sz="36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2" name="Group 55">
            <a:extLst>
              <a:ext uri="{FF2B5EF4-FFF2-40B4-BE49-F238E27FC236}">
                <a16:creationId xmlns:a16="http://schemas.microsoft.com/office/drawing/2014/main" id="{88AB3DF9-61D4-45ED-A4EF-1E150D361F6F}"/>
              </a:ext>
            </a:extLst>
          </p:cNvPr>
          <p:cNvGraphicFramePr>
            <a:graphicFrameLocks noGrp="1"/>
          </p:cNvGraphicFramePr>
          <p:nvPr>
            <p:extLst>
              <p:ext uri="{D42A27DB-BD31-4B8C-83A1-F6EECF244321}">
                <p14:modId xmlns:p14="http://schemas.microsoft.com/office/powerpoint/2010/main" val="2819794712"/>
              </p:ext>
            </p:extLst>
          </p:nvPr>
        </p:nvGraphicFramePr>
        <p:xfrm>
          <a:off x="1739516" y="4401108"/>
          <a:ext cx="9613068" cy="670560"/>
        </p:xfrm>
        <a:graphic>
          <a:graphicData uri="http://schemas.openxmlformats.org/drawingml/2006/table">
            <a:tbl>
              <a:tblPr/>
              <a:tblGrid>
                <a:gridCol w="612068">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4</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i="0" u="none" strike="noStrike" kern="1200" cap="none" spc="0" normalizeH="0" baseline="0" noProof="0" dirty="0">
                          <a:ln>
                            <a:noFill/>
                          </a:ln>
                          <a:solidFill>
                            <a:schemeClr val="tx1"/>
                          </a:solidFill>
                          <a:effectLst/>
                          <a:uLnTx/>
                          <a:uFillTx/>
                          <a:latin typeface="+mn-ea"/>
                          <a:ea typeface="+mn-ea"/>
                          <a:cs typeface="メイリオ" pitchFamily="50" charset="-128"/>
                        </a:rPr>
                        <a:t>非隣接変数正規パターン集合のコンパクト性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793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4088B70A-1464-495C-8DC1-28AF178EE128}"/>
              </a:ext>
            </a:extLst>
          </p:cNvPr>
          <p:cNvSpPr txBox="1">
            <a:spLocks/>
          </p:cNvSpPr>
          <p:nvPr/>
        </p:nvSpPr>
        <p:spPr>
          <a:xfrm>
            <a:off x="479427" y="908720"/>
            <a:ext cx="11431588" cy="5616575"/>
          </a:xfrm>
          <a:prstGeom prst="rect">
            <a:avLst/>
          </a:prstGeom>
        </p:spPr>
        <p:txBody>
          <a:bodyPr vert="horz" lIns="0" tIns="0" rIns="0" bIns="0" rtlCol="0">
            <a:normAutofit lnSpcReduction="10000"/>
          </a:bodyPr>
          <a:lstStyle>
            <a:lvl1pPr marL="228594" indent="-228594" algn="l" defTabSz="914377" rtl="0" eaLnBrk="1" latinLnBrk="0" hangingPunct="1">
              <a:lnSpc>
                <a:spcPct val="120000"/>
              </a:lnSpc>
              <a:spcBef>
                <a:spcPts val="1000"/>
              </a:spcBef>
              <a:buFont typeface="Arial" panose="020B0604020202020204" pitchFamily="34" charset="0"/>
              <a:buChar char="•"/>
              <a:defRPr kumimoji="1" sz="2400" kern="1200">
                <a:solidFill>
                  <a:schemeClr val="tx1"/>
                </a:solidFill>
                <a:latin typeface="+mn-ea"/>
                <a:ea typeface="+mn-ea"/>
                <a:cs typeface="+mn-cs"/>
              </a:defRPr>
            </a:lvl1pPr>
            <a:lvl2pPr marL="685783" indent="-228594" algn="l" defTabSz="914377" rtl="0" eaLnBrk="1" latinLnBrk="0" hangingPunct="1">
              <a:lnSpc>
                <a:spcPct val="120000"/>
              </a:lnSpc>
              <a:spcBef>
                <a:spcPts val="500"/>
              </a:spcBef>
              <a:buFont typeface="Arial" panose="020B0604020202020204" pitchFamily="34" charset="0"/>
              <a:buChar char="•"/>
              <a:defRPr kumimoji="1" sz="2400" kern="1200">
                <a:solidFill>
                  <a:schemeClr val="tx1"/>
                </a:solidFill>
                <a:latin typeface="+mn-ea"/>
                <a:ea typeface="+mn-ea"/>
                <a:cs typeface="+mn-cs"/>
              </a:defRPr>
            </a:lvl2pPr>
            <a:lvl3pPr marL="1142971" indent="-228594" algn="l" defTabSz="914377" rtl="0" eaLnBrk="1" latinLnBrk="0" hangingPunct="1">
              <a:lnSpc>
                <a:spcPct val="120000"/>
              </a:lnSpc>
              <a:spcBef>
                <a:spcPts val="500"/>
              </a:spcBef>
              <a:buFont typeface="Arial" panose="020B0604020202020204" pitchFamily="34" charset="0"/>
              <a:buChar char="•"/>
              <a:defRPr kumimoji="1" sz="2400" kern="1200">
                <a:solidFill>
                  <a:schemeClr val="tx1"/>
                </a:solidFill>
                <a:latin typeface="+mn-ea"/>
                <a:ea typeface="+mn-ea"/>
                <a:cs typeface="+mn-cs"/>
              </a:defRPr>
            </a:lvl3pPr>
            <a:lvl4pPr marL="1600160" indent="-228594" algn="l" defTabSz="914377" rtl="0" eaLnBrk="1" latinLnBrk="0" hangingPunct="1">
              <a:lnSpc>
                <a:spcPct val="120000"/>
              </a:lnSpc>
              <a:spcBef>
                <a:spcPts val="500"/>
              </a:spcBef>
              <a:buFont typeface="Arial" panose="020B0604020202020204" pitchFamily="34" charset="0"/>
              <a:buChar char="•"/>
              <a:defRPr kumimoji="1" sz="2400" kern="1200">
                <a:solidFill>
                  <a:schemeClr val="tx1"/>
                </a:solidFill>
                <a:latin typeface="+mn-ea"/>
                <a:ea typeface="+mn-ea"/>
                <a:cs typeface="+mn-cs"/>
              </a:defRPr>
            </a:lvl4pPr>
            <a:lvl5pPr marL="2057349" indent="-228594" algn="l" defTabSz="914377" rtl="0" eaLnBrk="1" latinLnBrk="0" hangingPunct="1">
              <a:lnSpc>
                <a:spcPct val="120000"/>
              </a:lnSpc>
              <a:spcBef>
                <a:spcPts val="500"/>
              </a:spcBef>
              <a:buFont typeface="Arial" panose="020B0604020202020204" pitchFamily="34" charset="0"/>
              <a:buChar char="•"/>
              <a:defRPr kumimoji="1" sz="2400" kern="1200">
                <a:solidFill>
                  <a:schemeClr val="tx1"/>
                </a:solidFill>
                <a:latin typeface="+mn-ea"/>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defTabSz="914400">
              <a:lnSpc>
                <a:spcPct val="130000"/>
              </a:lnSpc>
              <a:spcBef>
                <a:spcPts val="0"/>
              </a:spcBef>
              <a:buClr>
                <a:srgbClr val="002060"/>
              </a:buClr>
              <a:buNone/>
            </a:pPr>
            <a:r>
              <a:rPr lang="ja-JP" altLang="en-US" sz="2000" dirty="0">
                <a:solidFill>
                  <a:srgbClr val="2A2E33"/>
                </a:solidFill>
              </a:rPr>
              <a:t>表</a:t>
            </a:r>
            <a:r>
              <a:rPr lang="en-US" altLang="ja-JP" sz="2000" dirty="0">
                <a:solidFill>
                  <a:srgbClr val="2A2E33"/>
                </a:solidFill>
              </a:rPr>
              <a:t>1</a:t>
            </a:r>
            <a:r>
              <a:rPr lang="ja-JP" altLang="en-US" sz="2000" dirty="0">
                <a:solidFill>
                  <a:srgbClr val="2A2E33"/>
                </a:solidFill>
              </a:rPr>
              <a:t>に本研究の結果をまとめて示す．</a:t>
            </a:r>
            <a:endParaRPr lang="en-US" altLang="ja-JP" sz="2000" dirty="0">
              <a:solidFill>
                <a:srgbClr val="2A2E33"/>
              </a:solidFill>
            </a:endParaRPr>
          </a:p>
          <a:p>
            <a:pPr marL="0" indent="0">
              <a:lnSpc>
                <a:spcPct val="130000"/>
              </a:lnSpc>
              <a:spcBef>
                <a:spcPts val="0"/>
              </a:spcBef>
              <a:buNone/>
            </a:pPr>
            <a:endParaRPr lang="en-US" altLang="ja-JP" b="1" dirty="0">
              <a:solidFill>
                <a:srgbClr val="2A2E33"/>
              </a:solidFill>
            </a:endParaRPr>
          </a:p>
          <a:p>
            <a:pPr marL="0" indent="0">
              <a:lnSpc>
                <a:spcPct val="130000"/>
              </a:lnSpc>
              <a:spcBef>
                <a:spcPts val="0"/>
              </a:spcBef>
              <a:buNone/>
            </a:pPr>
            <a:endParaRPr lang="en-US" altLang="ja-JP" b="1" dirty="0">
              <a:solidFill>
                <a:srgbClr val="2A2E33"/>
              </a:solidFill>
            </a:endParaRPr>
          </a:p>
          <a:p>
            <a:pPr marL="0" indent="0">
              <a:lnSpc>
                <a:spcPct val="130000"/>
              </a:lnSpc>
              <a:spcBef>
                <a:spcPts val="0"/>
              </a:spcBef>
              <a:buNone/>
            </a:pPr>
            <a:endParaRPr lang="en-US" altLang="ja-JP" b="1" dirty="0">
              <a:solidFill>
                <a:srgbClr val="2A2E33"/>
              </a:solidFill>
            </a:endParaRPr>
          </a:p>
          <a:p>
            <a:pPr marL="0" indent="0">
              <a:lnSpc>
                <a:spcPct val="130000"/>
              </a:lnSpc>
              <a:spcBef>
                <a:spcPts val="0"/>
              </a:spcBef>
              <a:buNone/>
            </a:pPr>
            <a:endParaRPr lang="en-US" altLang="ja-JP" b="1" dirty="0">
              <a:solidFill>
                <a:srgbClr val="2A2E33"/>
              </a:solidFill>
            </a:endParaRPr>
          </a:p>
          <a:p>
            <a:pPr marL="0" indent="0">
              <a:lnSpc>
                <a:spcPct val="130000"/>
              </a:lnSpc>
              <a:spcBef>
                <a:spcPts val="0"/>
              </a:spcBef>
              <a:buNone/>
            </a:pPr>
            <a:endParaRPr lang="en-US" altLang="ja-JP" sz="2000" b="1" dirty="0">
              <a:solidFill>
                <a:srgbClr val="2A2E33"/>
              </a:solidFill>
            </a:endParaRPr>
          </a:p>
          <a:p>
            <a:pPr marL="0" indent="0">
              <a:lnSpc>
                <a:spcPct val="130000"/>
              </a:lnSpc>
              <a:spcBef>
                <a:spcPts val="0"/>
              </a:spcBef>
              <a:buNone/>
            </a:pPr>
            <a:endParaRPr lang="en-US" altLang="ja-JP" sz="2000" dirty="0">
              <a:solidFill>
                <a:srgbClr val="2A2E33"/>
              </a:solidFill>
            </a:endParaRPr>
          </a:p>
          <a:p>
            <a:pPr marL="0" indent="0">
              <a:lnSpc>
                <a:spcPct val="130000"/>
              </a:lnSpc>
              <a:spcBef>
                <a:spcPts val="0"/>
              </a:spcBef>
              <a:buNone/>
            </a:pPr>
            <a:r>
              <a:rPr lang="ja-JP" altLang="en-US" sz="2000" dirty="0">
                <a:solidFill>
                  <a:srgbClr val="2A2E33"/>
                </a:solidFill>
              </a:rPr>
              <a:t>本研究の結果は，言語の有限和の表現である正規パターンの集合あるいは非隣接変数正規パターンの集合を対象とした効率的な学習アルゴリズムが設計できることを示している．</a:t>
            </a:r>
            <a:endParaRPr lang="en-US" altLang="ja-JP" sz="2000" dirty="0">
              <a:solidFill>
                <a:srgbClr val="2A2E33"/>
              </a:solidFill>
            </a:endParaRPr>
          </a:p>
          <a:p>
            <a:pPr marL="0" indent="0">
              <a:lnSpc>
                <a:spcPct val="130000"/>
              </a:lnSpc>
              <a:spcBef>
                <a:spcPts val="0"/>
              </a:spcBef>
              <a:buNone/>
            </a:pPr>
            <a:endParaRPr lang="en-US" altLang="ja-JP" sz="2000" dirty="0">
              <a:solidFill>
                <a:srgbClr val="2A2E33"/>
              </a:solidFill>
            </a:endParaRPr>
          </a:p>
          <a:p>
            <a:pPr marL="0" indent="0">
              <a:lnSpc>
                <a:spcPct val="130000"/>
              </a:lnSpc>
              <a:spcBef>
                <a:spcPts val="0"/>
              </a:spcBef>
              <a:buNone/>
            </a:pPr>
            <a:r>
              <a:rPr lang="ja-JP" altLang="en-US" b="1" dirty="0">
                <a:solidFill>
                  <a:srgbClr val="2A2E33"/>
                </a:solidFill>
              </a:rPr>
              <a:t>今後の課題</a:t>
            </a:r>
            <a:endParaRPr lang="en-US" altLang="ja-JP" b="1" dirty="0">
              <a:solidFill>
                <a:srgbClr val="2A2E33"/>
              </a:solidFill>
            </a:endParaRPr>
          </a:p>
          <a:p>
            <a:pPr>
              <a:lnSpc>
                <a:spcPct val="130000"/>
              </a:lnSpc>
              <a:spcBef>
                <a:spcPts val="0"/>
              </a:spcBef>
              <a:buFont typeface="Wingdings" panose="05000000000000000000" pitchFamily="2" charset="2"/>
              <a:buChar char="p"/>
            </a:pPr>
            <a:r>
              <a:rPr lang="ja-JP" altLang="en-US" sz="2000" dirty="0"/>
              <a:t>　非隣接変数正規パターン言語の有限和を正例から同定する多項式時間帰納推論アルゴリズム及び一つの正例と線形回の所属性質問を用いて同定する質問学習アルゴリズムの高速化．</a:t>
            </a:r>
            <a:endParaRPr lang="en-US" altLang="ja-JP" sz="2000" dirty="0"/>
          </a:p>
          <a:p>
            <a:pPr>
              <a:lnSpc>
                <a:spcPct val="130000"/>
              </a:lnSpc>
              <a:spcBef>
                <a:spcPts val="0"/>
              </a:spcBef>
              <a:buFont typeface="Wingdings" panose="05000000000000000000" pitchFamily="2" charset="2"/>
              <a:buChar char="p"/>
            </a:pPr>
            <a:r>
              <a:rPr lang="ja-JP" altLang="en-US" sz="2000"/>
              <a:t>　グラフパターンへ拡張</a:t>
            </a:r>
            <a:endParaRPr lang="en-US" altLang="ja-JP" sz="2000" dirty="0"/>
          </a:p>
        </p:txBody>
      </p:sp>
      <p:sp>
        <p:nvSpPr>
          <p:cNvPr id="2" name="タイトル 1">
            <a:extLst>
              <a:ext uri="{FF2B5EF4-FFF2-40B4-BE49-F238E27FC236}">
                <a16:creationId xmlns:a16="http://schemas.microsoft.com/office/drawing/2014/main" id="{767F54BE-3755-4882-B38C-51AC56A8444E}"/>
              </a:ext>
            </a:extLst>
          </p:cNvPr>
          <p:cNvSpPr>
            <a:spLocks noGrp="1"/>
          </p:cNvSpPr>
          <p:nvPr>
            <p:ph type="title"/>
          </p:nvPr>
        </p:nvSpPr>
        <p:spPr/>
        <p:txBody>
          <a:bodyPr/>
          <a:lstStyle/>
          <a:p>
            <a:r>
              <a:rPr kumimoji="1" lang="en-US" altLang="ja-JP" dirty="0"/>
              <a:t>5. </a:t>
            </a:r>
            <a:r>
              <a:rPr kumimoji="1" lang="ja-JP" altLang="en-US" dirty="0"/>
              <a:t>まとめ</a:t>
            </a:r>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5FF4EAD0-F61A-4449-800A-1317F882CA4C}"/>
                  </a:ext>
                </a:extLst>
              </p:cNvPr>
              <p:cNvSpPr/>
              <p:nvPr/>
            </p:nvSpPr>
            <p:spPr>
              <a:xfrm>
                <a:off x="2308125" y="1520788"/>
                <a:ext cx="7893508" cy="369332"/>
              </a:xfrm>
              <a:prstGeom prst="rect">
                <a:avLst/>
              </a:prstGeom>
            </p:spPr>
            <p:txBody>
              <a:bodyPr wrap="none">
                <a:spAutoFit/>
              </a:bodyPr>
              <a:lstStyle/>
              <a:p>
                <a:r>
                  <a:rPr lang="ja-JP" altLang="en-US" b="1" dirty="0"/>
                  <a:t>表</a:t>
                </a:r>
                <a:r>
                  <a:rPr lang="en-US" altLang="ja-JP" b="1" dirty="0"/>
                  <a:t>1.</a:t>
                </a:r>
                <a:r>
                  <a:rPr lang="en-US" altLang="ja-JP" dirty="0"/>
                  <a:t> </a:t>
                </a:r>
                <a:r>
                  <a:rPr lang="ja-JP" altLang="en-US" dirty="0"/>
                  <a:t>包含に関するコンパクト性を持つための定数記号の数</a:t>
                </a:r>
                <a14:m>
                  <m:oMath xmlns:m="http://schemas.openxmlformats.org/officeDocument/2006/math">
                    <m:r>
                      <a:rPr lang="en-US" altLang="ja-JP" b="1" i="1">
                        <a:latin typeface="Cambria Math" panose="02040503050406030204" pitchFamily="18" charset="0"/>
                      </a:rPr>
                      <m:t>#</m:t>
                    </m:r>
                    <m:r>
                      <a:rPr lang="en-US" altLang="ja-JP" b="1" i="1">
                        <a:latin typeface="Cambria Math" panose="02040503050406030204" pitchFamily="18" charset="0"/>
                      </a:rPr>
                      <m:t>𝜮</m:t>
                    </m:r>
                  </m:oMath>
                </a14:m>
                <a:r>
                  <a:rPr lang="ja-JP" altLang="en-US" dirty="0"/>
                  <a:t>に関する条件</a:t>
                </a:r>
              </a:p>
            </p:txBody>
          </p:sp>
        </mc:Choice>
        <mc:Fallback xmlns="">
          <p:sp>
            <p:nvSpPr>
              <p:cNvPr id="9" name="正方形/長方形 8">
                <a:extLst>
                  <a:ext uri="{FF2B5EF4-FFF2-40B4-BE49-F238E27FC236}">
                    <a16:creationId xmlns:a16="http://schemas.microsoft.com/office/drawing/2014/main" id="{5FF4EAD0-F61A-4449-800A-1317F882CA4C}"/>
                  </a:ext>
                </a:extLst>
              </p:cNvPr>
              <p:cNvSpPr>
                <a:spLocks noRot="1" noChangeAspect="1" noMove="1" noResize="1" noEditPoints="1" noAdjustHandles="1" noChangeArrowheads="1" noChangeShapeType="1" noTextEdit="1"/>
              </p:cNvSpPr>
              <p:nvPr/>
            </p:nvSpPr>
            <p:spPr>
              <a:xfrm>
                <a:off x="2308125" y="1520788"/>
                <a:ext cx="7893508" cy="369332"/>
              </a:xfrm>
              <a:prstGeom prst="rect">
                <a:avLst/>
              </a:prstGeom>
              <a:blipFill>
                <a:blip r:embed="rId3"/>
                <a:stretch>
                  <a:fillRect l="-696"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コンテンツ プレースホルダー 3">
                <a:extLst>
                  <a:ext uri="{FF2B5EF4-FFF2-40B4-BE49-F238E27FC236}">
                    <a16:creationId xmlns:a16="http://schemas.microsoft.com/office/drawing/2014/main" id="{9D2EFABA-BB4E-4E15-ACCE-096250BDEBB2}"/>
                  </a:ext>
                </a:extLst>
              </p:cNvPr>
              <p:cNvGraphicFramePr>
                <a:graphicFrameLocks/>
              </p:cNvGraphicFramePr>
              <p:nvPr>
                <p:extLst>
                  <p:ext uri="{D42A27DB-BD31-4B8C-83A1-F6EECF244321}">
                    <p14:modId xmlns:p14="http://schemas.microsoft.com/office/powerpoint/2010/main" val="1308405243"/>
                  </p:ext>
                </p:extLst>
              </p:nvPr>
            </p:nvGraphicFramePr>
            <p:xfrm>
              <a:off x="2943480" y="1972754"/>
              <a:ext cx="6329955" cy="1492250"/>
            </p:xfrm>
            <a:graphic>
              <a:graphicData uri="http://schemas.openxmlformats.org/drawingml/2006/table">
                <a:tbl>
                  <a:tblPr bandRow="1">
                    <a:tableStyleId>{5940675A-B579-460E-94D1-54222C63F5DA}</a:tableStyleId>
                  </a:tblPr>
                  <a:tblGrid>
                    <a:gridCol w="2109985">
                      <a:extLst>
                        <a:ext uri="{9D8B030D-6E8A-4147-A177-3AD203B41FA5}">
                          <a16:colId xmlns:a16="http://schemas.microsoft.com/office/drawing/2014/main" val="2340302130"/>
                        </a:ext>
                      </a:extLst>
                    </a:gridCol>
                    <a:gridCol w="2109985">
                      <a:extLst>
                        <a:ext uri="{9D8B030D-6E8A-4147-A177-3AD203B41FA5}">
                          <a16:colId xmlns:a16="http://schemas.microsoft.com/office/drawing/2014/main" val="673666419"/>
                        </a:ext>
                      </a:extLst>
                    </a:gridCol>
                    <a:gridCol w="2109985">
                      <a:extLst>
                        <a:ext uri="{9D8B030D-6E8A-4147-A177-3AD203B41FA5}">
                          <a16:colId xmlns:a16="http://schemas.microsoft.com/office/drawing/2014/main" val="41726335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パターン集合</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=2</m:t>
                                </m:r>
                              </m:oMath>
                            </m:oMathPara>
                          </a14:m>
                          <a:endParaRPr kumimoji="1" lang="ja-JP"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≥3</m:t>
                                </m:r>
                              </m:oMath>
                            </m:oMathPara>
                          </a14:m>
                          <a:endParaRPr kumimoji="1" lang="ja-JP" altLang="en-US" dirty="0"/>
                        </a:p>
                      </a:txBody>
                      <a:tcPr/>
                    </a:tc>
                    <a:extLst>
                      <a:ext uri="{0D108BD9-81ED-4DB2-BD59-A6C34878D82A}">
                        <a16:rowId xmlns:a16="http://schemas.microsoft.com/office/drawing/2014/main" val="294883164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ja-JP" sz="1800" i="1" smtClean="0">
                                    <a:solidFill>
                                      <a:srgbClr val="2A2E33"/>
                                    </a:solidFill>
                                    <a:latin typeface="Cambria Math" panose="02040503050406030204" pitchFamily="18" charset="0"/>
                                  </a:rPr>
                                  <m:t>ℛ</m:t>
                                </m:r>
                                <m:sSup>
                                  <m:sSupPr>
                                    <m:ctrlPr>
                                      <a:rPr lang="en-US" altLang="ja-JP" sz="1800" i="1">
                                        <a:solidFill>
                                          <a:srgbClr val="2A2E33"/>
                                        </a:solidFill>
                                        <a:latin typeface="Cambria Math" panose="02040503050406030204" pitchFamily="18" charset="0"/>
                                      </a:rPr>
                                    </m:ctrlPr>
                                  </m:sSupPr>
                                  <m:e>
                                    <m:r>
                                      <a:rPr lang="en-US" altLang="ja-JP" sz="1800" i="1">
                                        <a:solidFill>
                                          <a:srgbClr val="2A2E33"/>
                                        </a:solidFill>
                                        <a:latin typeface="Cambria Math" panose="02040503050406030204" pitchFamily="18" charset="0"/>
                                      </a:rPr>
                                      <m:t>𝒫</m:t>
                                    </m:r>
                                  </m:e>
                                  <m:sup>
                                    <m:r>
                                      <a:rPr lang="en-US" altLang="ja-JP" sz="1800" i="1">
                                        <a:solidFill>
                                          <a:srgbClr val="2A2E33"/>
                                        </a:solidFill>
                                        <a:latin typeface="Cambria Math" panose="02040503050406030204" pitchFamily="18" charset="0"/>
                                      </a:rPr>
                                      <m:t>𝑘</m:t>
                                    </m:r>
                                  </m:sup>
                                </m:sSup>
                              </m:oMath>
                            </m:oMathPara>
                          </a14:m>
                          <a:endParaRPr kumimoji="1" lang="ja-JP" altLang="en-US"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b="1" i="1" smtClean="0">
                                  <a:latin typeface="Cambria Math" panose="02040503050406030204" pitchFamily="18" charset="0"/>
                                </a:rPr>
                                <m:t>𝟒</m:t>
                              </m:r>
                            </m:oMath>
                          </a14:m>
                          <a:r>
                            <a:rPr kumimoji="1" lang="ja-JP" altLang="en-US" b="1" dirty="0"/>
                            <a:t>以上</a:t>
                          </a:r>
                          <a:r>
                            <a:rPr kumimoji="1" lang="en-US" altLang="ja-JP" b="1" dirty="0"/>
                            <a:t>[</a:t>
                          </a:r>
                          <a:r>
                            <a:rPr kumimoji="1" lang="ja-JP" altLang="en-US" b="1" dirty="0"/>
                            <a:t>系</a:t>
                          </a:r>
                          <a:r>
                            <a:rPr kumimoji="1" lang="en-US" altLang="ja-JP" b="1" dirty="0"/>
                            <a:t>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b="1" i="1" smtClean="0">
                                  <a:latin typeface="Cambria Math" panose="02040503050406030204" pitchFamily="18" charset="0"/>
                                </a:rPr>
                                <m:t>𝟐</m:t>
                              </m:r>
                              <m:r>
                                <a:rPr kumimoji="1" lang="en-US" altLang="ja-JP" b="1" i="1" smtClean="0">
                                  <a:latin typeface="Cambria Math" panose="02040503050406030204" pitchFamily="18" charset="0"/>
                                </a:rPr>
                                <m:t>𝒌</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𝟏</m:t>
                              </m:r>
                            </m:oMath>
                          </a14:m>
                          <a:r>
                            <a:rPr kumimoji="1" lang="ja-JP" altLang="en-US" b="1" dirty="0"/>
                            <a:t>以上</a:t>
                          </a:r>
                          <a:r>
                            <a:rPr kumimoji="1" lang="en-US" altLang="ja-JP" b="1" dirty="0"/>
                            <a:t>[</a:t>
                          </a:r>
                          <a:r>
                            <a:rPr kumimoji="1" lang="ja-JP" altLang="en-US" b="1" dirty="0"/>
                            <a:t>定理</a:t>
                          </a:r>
                          <a:r>
                            <a:rPr kumimoji="1" lang="en-US" altLang="ja-JP" b="1" dirty="0"/>
                            <a:t>4]</a:t>
                          </a:r>
                          <a:endParaRPr kumimoji="1" lang="ja-JP" altLang="en-US" b="1" dirty="0"/>
                        </a:p>
                      </a:txBody>
                      <a:tcPr/>
                    </a:tc>
                    <a:extLst>
                      <a:ext uri="{0D108BD9-81ED-4DB2-BD59-A6C34878D82A}">
                        <a16:rowId xmlns:a16="http://schemas.microsoft.com/office/drawing/2014/main" val="3626785208"/>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ja-JP" sz="1800" i="1" smtClean="0">
                                    <a:solidFill>
                                      <a:srgbClr val="2A2E33"/>
                                    </a:solidFill>
                                    <a:latin typeface="Cambria Math" panose="02040503050406030204" pitchFamily="18" charset="0"/>
                                  </a:rPr>
                                  <m:t>ℛ</m:t>
                                </m:r>
                                <m:sSubSup>
                                  <m:sSubSupPr>
                                    <m:ctrlPr>
                                      <a:rPr lang="en-US" altLang="ja-JP" sz="1800" b="0" i="1" smtClean="0">
                                        <a:solidFill>
                                          <a:srgbClr val="2A2E33"/>
                                        </a:solidFill>
                                        <a:latin typeface="Cambria Math" panose="02040503050406030204" pitchFamily="18" charset="0"/>
                                      </a:rPr>
                                    </m:ctrlPr>
                                  </m:sSubSupPr>
                                  <m:e>
                                    <m:r>
                                      <a:rPr lang="en-US" altLang="ja-JP" sz="1800" i="1">
                                        <a:solidFill>
                                          <a:srgbClr val="2A2E33"/>
                                        </a:solidFill>
                                        <a:latin typeface="Cambria Math" panose="02040503050406030204" pitchFamily="18" charset="0"/>
                                      </a:rPr>
                                      <m:t>𝒫</m:t>
                                    </m:r>
                                  </m:e>
                                  <m:sub>
                                    <m:r>
                                      <a:rPr lang="en-US" altLang="ja-JP" sz="1800" b="0" i="1" smtClean="0">
                                        <a:solidFill>
                                          <a:srgbClr val="2A2E33"/>
                                        </a:solidFill>
                                        <a:latin typeface="Cambria Math" panose="02040503050406030204" pitchFamily="18" charset="0"/>
                                      </a:rPr>
                                      <m:t>𝑁𝐴𝑉</m:t>
                                    </m:r>
                                  </m:sub>
                                  <m:sup>
                                    <m:r>
                                      <a:rPr lang="en-US" altLang="ja-JP" sz="1800" i="1">
                                        <a:solidFill>
                                          <a:srgbClr val="2A2E33"/>
                                        </a:solidFill>
                                        <a:latin typeface="Cambria Math" panose="02040503050406030204" pitchFamily="18" charset="0"/>
                                      </a:rPr>
                                      <m:t>𝑘</m:t>
                                    </m:r>
                                  </m:sup>
                                </m:sSubSup>
                              </m:oMath>
                            </m:oMathPara>
                          </a14:m>
                          <a:endParaRPr kumimoji="1" lang="ja-JP" altLang="en-US" dirty="0"/>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b="1" i="1" smtClean="0">
                                  <a:latin typeface="Cambria Math" panose="02040503050406030204" pitchFamily="18" charset="0"/>
                                </a:rPr>
                                <m:t>𝒌</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𝟐</m:t>
                              </m:r>
                            </m:oMath>
                          </a14:m>
                          <a:r>
                            <a:rPr kumimoji="1" lang="ja-JP" altLang="en-US" b="1" dirty="0"/>
                            <a:t>以上</a:t>
                          </a:r>
                          <a:r>
                            <a:rPr kumimoji="1" lang="en-US" altLang="ja-JP" b="1" dirty="0"/>
                            <a:t>[</a:t>
                          </a:r>
                          <a:r>
                            <a:rPr kumimoji="1" lang="ja-JP" altLang="en-US" b="1" dirty="0"/>
                            <a:t>定理</a:t>
                          </a:r>
                          <a:r>
                            <a:rPr kumimoji="1" lang="en-US" altLang="ja-JP" b="1" dirty="0"/>
                            <a:t>7]</a:t>
                          </a:r>
                          <a:endParaRPr kumimoji="1" lang="ja-JP" altLang="en-US" b="1" dirty="0"/>
                        </a:p>
                      </a:txBody>
                      <a:tcPr/>
                    </a:tc>
                    <a:tc hMerge="1">
                      <a:txBody>
                        <a:bodyPr/>
                        <a:lstStyle/>
                        <a:p>
                          <a:pPr algn="ctr"/>
                          <a:endParaRPr kumimoji="1" lang="ja-JP" altLang="en-US" dirty="0"/>
                        </a:p>
                      </a:txBody>
                      <a:tcPr/>
                    </a:tc>
                    <a:extLst>
                      <a:ext uri="{0D108BD9-81ED-4DB2-BD59-A6C34878D82A}">
                        <a16:rowId xmlns:a16="http://schemas.microsoft.com/office/drawing/2014/main" val="3822690540"/>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1800" i="1">
                                        <a:solidFill>
                                          <a:srgbClr val="2A2E33"/>
                                        </a:solidFill>
                                        <a:latin typeface="Cambria Math" panose="02040503050406030204" pitchFamily="18" charset="0"/>
                                      </a:rPr>
                                    </m:ctrlPr>
                                  </m:sSupPr>
                                  <m:e>
                                    <m:r>
                                      <a:rPr lang="en-US" altLang="ja-JP" sz="1800" i="1">
                                        <a:solidFill>
                                          <a:srgbClr val="2A2E33"/>
                                        </a:solidFill>
                                        <a:latin typeface="Cambria Math" panose="02040503050406030204" pitchFamily="18" charset="0"/>
                                      </a:rPr>
                                      <m:t>𝒫</m:t>
                                    </m:r>
                                  </m:e>
                                  <m:sup>
                                    <m:r>
                                      <a:rPr lang="en-US" altLang="ja-JP" sz="1800" i="1">
                                        <a:solidFill>
                                          <a:srgbClr val="2A2E33"/>
                                        </a:solidFill>
                                        <a:latin typeface="Cambria Math" panose="02040503050406030204" pitchFamily="18" charset="0"/>
                                      </a:rPr>
                                      <m:t>𝑘</m:t>
                                    </m:r>
                                  </m:sup>
                                </m:sSup>
                              </m:oMath>
                            </m:oMathPara>
                          </a14:m>
                          <a:endParaRPr kumimoji="1" lang="ja-JP" altLang="en-US" dirty="0"/>
                        </a:p>
                      </a:txBody>
                      <a:tcPr/>
                    </a:tc>
                    <a:tc gridSpan="2">
                      <a:txBody>
                        <a:bodyPr/>
                        <a:lstStyle/>
                        <a:p>
                          <a:pPr algn="ctr"/>
                          <a:r>
                            <a:rPr kumimoji="1" lang="ja-JP" altLang="en-US" dirty="0"/>
                            <a:t>未解決</a:t>
                          </a:r>
                        </a:p>
                      </a:txBody>
                      <a:tcPr/>
                    </a:tc>
                    <a:tc hMerge="1">
                      <a:txBody>
                        <a:bodyPr/>
                        <a:lstStyle/>
                        <a:p>
                          <a:pPr algn="ctr"/>
                          <a:endParaRPr kumimoji="1" lang="ja-JP" altLang="en-US" dirty="0"/>
                        </a:p>
                      </a:txBody>
                      <a:tcPr/>
                    </a:tc>
                    <a:extLst>
                      <a:ext uri="{0D108BD9-81ED-4DB2-BD59-A6C34878D82A}">
                        <a16:rowId xmlns:a16="http://schemas.microsoft.com/office/drawing/2014/main" val="882886839"/>
                      </a:ext>
                    </a:extLst>
                  </a:tr>
                </a:tbl>
              </a:graphicData>
            </a:graphic>
          </p:graphicFrame>
        </mc:Choice>
        <mc:Fallback xmlns="">
          <p:graphicFrame>
            <p:nvGraphicFramePr>
              <p:cNvPr id="10" name="コンテンツ プレースホルダー 3">
                <a:extLst>
                  <a:ext uri="{FF2B5EF4-FFF2-40B4-BE49-F238E27FC236}">
                    <a16:creationId xmlns:a16="http://schemas.microsoft.com/office/drawing/2014/main" id="{9D2EFABA-BB4E-4E15-ACCE-096250BDEBB2}"/>
                  </a:ext>
                </a:extLst>
              </p:cNvPr>
              <p:cNvGraphicFramePr>
                <a:graphicFrameLocks/>
              </p:cNvGraphicFramePr>
              <p:nvPr>
                <p:extLst>
                  <p:ext uri="{D42A27DB-BD31-4B8C-83A1-F6EECF244321}">
                    <p14:modId xmlns:p14="http://schemas.microsoft.com/office/powerpoint/2010/main" val="1308405243"/>
                  </p:ext>
                </p:extLst>
              </p:nvPr>
            </p:nvGraphicFramePr>
            <p:xfrm>
              <a:off x="2943480" y="1972754"/>
              <a:ext cx="6329955" cy="1492250"/>
            </p:xfrm>
            <a:graphic>
              <a:graphicData uri="http://schemas.openxmlformats.org/drawingml/2006/table">
                <a:tbl>
                  <a:tblPr bandRow="1">
                    <a:tableStyleId>{5940675A-B579-460E-94D1-54222C63F5DA}</a:tableStyleId>
                  </a:tblPr>
                  <a:tblGrid>
                    <a:gridCol w="2109985">
                      <a:extLst>
                        <a:ext uri="{9D8B030D-6E8A-4147-A177-3AD203B41FA5}">
                          <a16:colId xmlns:a16="http://schemas.microsoft.com/office/drawing/2014/main" val="2340302130"/>
                        </a:ext>
                      </a:extLst>
                    </a:gridCol>
                    <a:gridCol w="2109985">
                      <a:extLst>
                        <a:ext uri="{9D8B030D-6E8A-4147-A177-3AD203B41FA5}">
                          <a16:colId xmlns:a16="http://schemas.microsoft.com/office/drawing/2014/main" val="673666419"/>
                        </a:ext>
                      </a:extLst>
                    </a:gridCol>
                    <a:gridCol w="2109985">
                      <a:extLst>
                        <a:ext uri="{9D8B030D-6E8A-4147-A177-3AD203B41FA5}">
                          <a16:colId xmlns:a16="http://schemas.microsoft.com/office/drawing/2014/main" val="4172633591"/>
                        </a:ext>
                      </a:extLst>
                    </a:gridCol>
                  </a:tblGrid>
                  <a:tr h="370840">
                    <a:tc>
                      <a:txBody>
                        <a:bodyPr/>
                        <a:lstStyle/>
                        <a:p>
                          <a:endParaRPr lang="ja-JP"/>
                        </a:p>
                      </a:txBody>
                      <a:tcPr>
                        <a:blipFill>
                          <a:blip r:embed="rId4"/>
                          <a:stretch>
                            <a:fillRect l="-288" t="-1639" r="-200288" b="-327869"/>
                          </a:stretch>
                        </a:blipFill>
                      </a:tcPr>
                    </a:tc>
                    <a:tc>
                      <a:txBody>
                        <a:bodyPr/>
                        <a:lstStyle/>
                        <a:p>
                          <a:endParaRPr lang="ja-JP"/>
                        </a:p>
                      </a:txBody>
                      <a:tcPr>
                        <a:blipFill>
                          <a:blip r:embed="rId4"/>
                          <a:stretch>
                            <a:fillRect l="-100578" t="-1639" r="-100867" b="-327869"/>
                          </a:stretch>
                        </a:blipFill>
                      </a:tcPr>
                    </a:tc>
                    <a:tc>
                      <a:txBody>
                        <a:bodyPr/>
                        <a:lstStyle/>
                        <a:p>
                          <a:endParaRPr lang="ja-JP"/>
                        </a:p>
                      </a:txBody>
                      <a:tcPr>
                        <a:blipFill>
                          <a:blip r:embed="rId4"/>
                          <a:stretch>
                            <a:fillRect l="-200000" t="-1639" r="-576" b="-327869"/>
                          </a:stretch>
                        </a:blipFill>
                      </a:tcPr>
                    </a:tc>
                    <a:extLst>
                      <a:ext uri="{0D108BD9-81ED-4DB2-BD59-A6C34878D82A}">
                        <a16:rowId xmlns:a16="http://schemas.microsoft.com/office/drawing/2014/main" val="2948831640"/>
                      </a:ext>
                    </a:extLst>
                  </a:tr>
                  <a:tr h="370840">
                    <a:tc>
                      <a:txBody>
                        <a:bodyPr/>
                        <a:lstStyle/>
                        <a:p>
                          <a:endParaRPr lang="ja-JP"/>
                        </a:p>
                      </a:txBody>
                      <a:tcPr>
                        <a:blipFill>
                          <a:blip r:embed="rId4"/>
                          <a:stretch>
                            <a:fillRect l="-288" t="-101639" r="-200288" b="-227869"/>
                          </a:stretch>
                        </a:blipFill>
                      </a:tcPr>
                    </a:tc>
                    <a:tc>
                      <a:txBody>
                        <a:bodyPr/>
                        <a:lstStyle/>
                        <a:p>
                          <a:endParaRPr lang="ja-JP"/>
                        </a:p>
                      </a:txBody>
                      <a:tcPr>
                        <a:blipFill>
                          <a:blip r:embed="rId4"/>
                          <a:stretch>
                            <a:fillRect l="-100578" t="-101639" r="-100867" b="-227869"/>
                          </a:stretch>
                        </a:blipFill>
                      </a:tcPr>
                    </a:tc>
                    <a:tc>
                      <a:txBody>
                        <a:bodyPr/>
                        <a:lstStyle/>
                        <a:p>
                          <a:endParaRPr lang="ja-JP"/>
                        </a:p>
                      </a:txBody>
                      <a:tcPr>
                        <a:blipFill>
                          <a:blip r:embed="rId4"/>
                          <a:stretch>
                            <a:fillRect l="-200000" t="-101639" r="-576" b="-227869"/>
                          </a:stretch>
                        </a:blipFill>
                      </a:tcPr>
                    </a:tc>
                    <a:extLst>
                      <a:ext uri="{0D108BD9-81ED-4DB2-BD59-A6C34878D82A}">
                        <a16:rowId xmlns:a16="http://schemas.microsoft.com/office/drawing/2014/main" val="3626785208"/>
                      </a:ext>
                    </a:extLst>
                  </a:tr>
                  <a:tr h="379730">
                    <a:tc>
                      <a:txBody>
                        <a:bodyPr/>
                        <a:lstStyle/>
                        <a:p>
                          <a:endParaRPr lang="ja-JP"/>
                        </a:p>
                      </a:txBody>
                      <a:tcPr>
                        <a:blipFill>
                          <a:blip r:embed="rId4"/>
                          <a:stretch>
                            <a:fillRect l="-288" t="-195238" r="-200288" b="-120635"/>
                          </a:stretch>
                        </a:blipFill>
                      </a:tcPr>
                    </a:tc>
                    <a:tc gridSpan="2">
                      <a:txBody>
                        <a:bodyPr/>
                        <a:lstStyle/>
                        <a:p>
                          <a:endParaRPr lang="ja-JP"/>
                        </a:p>
                      </a:txBody>
                      <a:tcPr>
                        <a:blipFill>
                          <a:blip r:embed="rId4"/>
                          <a:stretch>
                            <a:fillRect l="-50216" t="-195238" r="-289" b="-120635"/>
                          </a:stretch>
                        </a:blipFill>
                      </a:tcPr>
                    </a:tc>
                    <a:tc hMerge="1">
                      <a:txBody>
                        <a:bodyPr/>
                        <a:lstStyle/>
                        <a:p>
                          <a:pPr algn="ctr"/>
                          <a:endParaRPr kumimoji="1" lang="ja-JP" altLang="en-US" dirty="0"/>
                        </a:p>
                      </a:txBody>
                      <a:tcPr/>
                    </a:tc>
                    <a:extLst>
                      <a:ext uri="{0D108BD9-81ED-4DB2-BD59-A6C34878D82A}">
                        <a16:rowId xmlns:a16="http://schemas.microsoft.com/office/drawing/2014/main" val="3822690540"/>
                      </a:ext>
                    </a:extLst>
                  </a:tr>
                  <a:tr h="370840">
                    <a:tc>
                      <a:txBody>
                        <a:bodyPr/>
                        <a:lstStyle/>
                        <a:p>
                          <a:endParaRPr lang="ja-JP"/>
                        </a:p>
                      </a:txBody>
                      <a:tcPr>
                        <a:blipFill>
                          <a:blip r:embed="rId4"/>
                          <a:stretch>
                            <a:fillRect l="-288" t="-304918" r="-200288" b="-24590"/>
                          </a:stretch>
                        </a:blipFill>
                      </a:tcPr>
                    </a:tc>
                    <a:tc gridSpan="2">
                      <a:txBody>
                        <a:bodyPr/>
                        <a:lstStyle/>
                        <a:p>
                          <a:pPr algn="ctr"/>
                          <a:r>
                            <a:rPr kumimoji="1" lang="ja-JP" altLang="en-US" dirty="0"/>
                            <a:t>未解決</a:t>
                          </a:r>
                        </a:p>
                      </a:txBody>
                      <a:tcPr/>
                    </a:tc>
                    <a:tc hMerge="1">
                      <a:txBody>
                        <a:bodyPr/>
                        <a:lstStyle/>
                        <a:p>
                          <a:pPr algn="ctr"/>
                          <a:endParaRPr kumimoji="1" lang="ja-JP" altLang="en-US" dirty="0"/>
                        </a:p>
                      </a:txBody>
                      <a:tcPr/>
                    </a:tc>
                    <a:extLst>
                      <a:ext uri="{0D108BD9-81ED-4DB2-BD59-A6C34878D82A}">
                        <a16:rowId xmlns:a16="http://schemas.microsoft.com/office/drawing/2014/main" val="882886839"/>
                      </a:ext>
                    </a:extLst>
                  </a:tr>
                </a:tbl>
              </a:graphicData>
            </a:graphic>
          </p:graphicFrame>
        </mc:Fallback>
      </mc:AlternateContent>
      <p:sp>
        <p:nvSpPr>
          <p:cNvPr id="3" name="スライド番号プレースホルダー 2">
            <a:extLst>
              <a:ext uri="{FF2B5EF4-FFF2-40B4-BE49-F238E27FC236}">
                <a16:creationId xmlns:a16="http://schemas.microsoft.com/office/drawing/2014/main" id="{3929B497-C433-451E-BB50-D87E553CB722}"/>
              </a:ext>
            </a:extLst>
          </p:cNvPr>
          <p:cNvSpPr>
            <a:spLocks noGrp="1"/>
          </p:cNvSpPr>
          <p:nvPr>
            <p:ph type="sldNum" sz="quarter" idx="12"/>
          </p:nvPr>
        </p:nvSpPr>
        <p:spPr/>
        <p:txBody>
          <a:bodyPr/>
          <a:lstStyle/>
          <a:p>
            <a:fld id="{F570F3E5-FDBB-4464-A890-BAA1FABE4FEA}" type="slidenum">
              <a:rPr kumimoji="1" lang="ja-JP" altLang="en-US" smtClean="0"/>
              <a:t>33</a:t>
            </a:fld>
            <a:endParaRPr kumimoji="1" lang="ja-JP" altLang="en-US"/>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6063A5C-AA36-472A-BB9C-C67FB5EB64DF}"/>
                  </a:ext>
                </a:extLst>
              </p:cNvPr>
              <p:cNvSpPr/>
              <p:nvPr/>
            </p:nvSpPr>
            <p:spPr>
              <a:xfrm>
                <a:off x="5807968" y="3390460"/>
                <a:ext cx="5670270" cy="366319"/>
              </a:xfrm>
              <a:prstGeom prst="rect">
                <a:avLst/>
              </a:prstGeom>
            </p:spPr>
            <p:txBody>
              <a:bodyPr wrap="none">
                <a:spAutoFit/>
              </a:bodyPr>
              <a:lstStyle/>
              <a:p>
                <a:pPr>
                  <a:lnSpc>
                    <a:spcPct val="120000"/>
                  </a:lnSpc>
                </a:pPr>
                <a14:m>
                  <m:oMath xmlns:m="http://schemas.openxmlformats.org/officeDocument/2006/math">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𝑘</m:t>
                        </m:r>
                      </m:sup>
                    </m:sSup>
                    <m:r>
                      <a:rPr lang="en-US" altLang="ja-JP" sz="1600">
                        <a:solidFill>
                          <a:srgbClr val="2A2E33"/>
                        </a:solidFill>
                        <a:latin typeface="Cambria Math" panose="02040503050406030204" pitchFamily="18" charset="0"/>
                      </a:rPr>
                      <m:t>:</m:t>
                    </m:r>
                    <m:r>
                      <m:rPr>
                        <m:nor/>
                      </m:rPr>
                      <a:rPr lang="ja-JP" altLang="en-US" sz="1600" dirty="0"/>
                      <m:t>高々</m:t>
                    </m:r>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r>
                      <m:rPr>
                        <m:nor/>
                      </m:rPr>
                      <a:rPr lang="ja-JP" altLang="en-US" sz="1600" dirty="0"/>
                      <m:t>個のパターンからなる</m:t>
                    </m:r>
                    <m:r>
                      <a:rPr lang="en-US" altLang="ja-JP" sz="1600" i="1">
                        <a:latin typeface="Cambria Math" panose="02040503050406030204" pitchFamily="18" charset="0"/>
                      </a:rPr>
                      <m:t>𝒫</m:t>
                    </m:r>
                    <m:r>
                      <m:rPr>
                        <m:nor/>
                      </m:rPr>
                      <a:rPr lang="ja-JP" altLang="en-US" sz="1600" dirty="0"/>
                      <m:t>の部分集合</m:t>
                    </m:r>
                  </m:oMath>
                </a14:m>
                <a:r>
                  <a:rPr lang="ja-JP" altLang="en-US" sz="1600" dirty="0"/>
                  <a:t>の全体</a:t>
                </a:r>
                <a:r>
                  <a:rPr lang="en-US" altLang="ja-JP" sz="1600" dirty="0"/>
                  <a:t>.</a:t>
                </a:r>
                <a:endParaRPr lang="ja-JP" altLang="en-US" sz="1600" dirty="0"/>
              </a:p>
            </p:txBody>
          </p:sp>
        </mc:Choice>
        <mc:Fallback xmlns="">
          <p:sp>
            <p:nvSpPr>
              <p:cNvPr id="8" name="正方形/長方形 7">
                <a:extLst>
                  <a:ext uri="{FF2B5EF4-FFF2-40B4-BE49-F238E27FC236}">
                    <a16:creationId xmlns:a16="http://schemas.microsoft.com/office/drawing/2014/main" id="{36063A5C-AA36-472A-BB9C-C67FB5EB64DF}"/>
                  </a:ext>
                </a:extLst>
              </p:cNvPr>
              <p:cNvSpPr>
                <a:spLocks noRot="1" noChangeAspect="1" noMove="1" noResize="1" noEditPoints="1" noAdjustHandles="1" noChangeArrowheads="1" noChangeShapeType="1" noTextEdit="1"/>
              </p:cNvSpPr>
              <p:nvPr/>
            </p:nvSpPr>
            <p:spPr>
              <a:xfrm>
                <a:off x="5807968" y="3390460"/>
                <a:ext cx="5670270" cy="366319"/>
              </a:xfrm>
              <a:prstGeom prst="rect">
                <a:avLst/>
              </a:prstGeom>
              <a:blipFill>
                <a:blip r:embed="rId5"/>
                <a:stretch>
                  <a:fillRect b="-2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363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49FFCDB-EE86-4560-A158-F0D8C4C335BE}"/>
              </a:ext>
            </a:extLst>
          </p:cNvPr>
          <p:cNvSpPr txBox="1"/>
          <p:nvPr/>
        </p:nvSpPr>
        <p:spPr>
          <a:xfrm>
            <a:off x="1574581" y="2924944"/>
            <a:ext cx="9417963" cy="904030"/>
          </a:xfrm>
          <a:prstGeom prst="rect">
            <a:avLst/>
          </a:prstGeom>
          <a:noFill/>
        </p:spPr>
        <p:txBody>
          <a:bodyPr wrap="none" rtlCol="0">
            <a:spAutoFit/>
          </a:bodyPr>
          <a:lstStyle/>
          <a:p>
            <a:pPr algn="l">
              <a:lnSpc>
                <a:spcPct val="120000"/>
              </a:lnSpc>
            </a:pPr>
            <a:r>
              <a:rPr kumimoji="1" lang="ja-JP" altLang="en-US" sz="4800" dirty="0"/>
              <a:t>ご清聴ありがとうございました．</a:t>
            </a:r>
          </a:p>
        </p:txBody>
      </p:sp>
    </p:spTree>
    <p:extLst>
      <p:ext uri="{BB962C8B-B14F-4D97-AF65-F5344CB8AC3E}">
        <p14:creationId xmlns:p14="http://schemas.microsoft.com/office/powerpoint/2010/main" val="200143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kumimoji="1" lang="ja-JP" altLang="en-US" dirty="0"/>
              <a:t>補足資料 </a:t>
            </a:r>
            <a:r>
              <a:rPr lang="en-US" altLang="ja-JP" dirty="0"/>
              <a:t>– </a:t>
            </a:r>
            <a:r>
              <a:rPr lang="ja-JP" altLang="en-US" dirty="0"/>
              <a:t>補題</a:t>
            </a:r>
            <a:r>
              <a:rPr lang="en-US" altLang="ja-JP" dirty="0"/>
              <a:t>16</a:t>
            </a:r>
            <a:r>
              <a:rPr lang="ja-JP" altLang="en-US" dirty="0"/>
              <a:t>の反例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lstStyle/>
              <a:p>
                <a:pPr marL="0" lvl="0" indent="0" defTabSz="914400">
                  <a:spcBef>
                    <a:spcPts val="0"/>
                  </a:spcBef>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16[2]</a:t>
                </a:r>
                <a:r>
                  <a:rPr lang="en-US" altLang="ja-JP" dirty="0">
                    <a:solidFill>
                      <a:srgbClr val="2A2E33"/>
                    </a:solidFill>
                  </a:rPr>
                  <a:t>. </a:t>
                </a:r>
              </a:p>
              <a:p>
                <a:pPr marL="0" lvl="0" indent="0" defTabSz="914400">
                  <a:spcBef>
                    <a:spcPts val="0"/>
                  </a:spcBef>
                  <a:buNone/>
                </a:pPr>
                <a14:m>
                  <m:oMath xmlns:m="http://schemas.openxmlformats.org/officeDocument/2006/math">
                    <m:r>
                      <a:rPr lang="en-US" altLang="ja-JP" sz="2000">
                        <a:solidFill>
                          <a:srgbClr val="2A2E33"/>
                        </a:solidFill>
                        <a:latin typeface="Cambria Math" panose="02040503050406030204" pitchFamily="18" charset="0"/>
                      </a:rPr>
                      <m:t>#</m:t>
                    </m:r>
                    <m:r>
                      <m:rPr>
                        <m:sty m:val="p"/>
                      </m:rPr>
                      <a:rPr lang="en-US" altLang="ja-JP" sz="2000">
                        <a:solidFill>
                          <a:srgbClr val="2A2E33"/>
                        </a:solidFill>
                        <a:latin typeface="Cambria Math" panose="02040503050406030204" pitchFamily="18" charset="0"/>
                      </a:rPr>
                      <m:t>Σ</m:t>
                    </m:r>
                    <m:r>
                      <a:rPr lang="en-US" altLang="ja-JP" sz="2000" i="1">
                        <a:solidFill>
                          <a:srgbClr val="2A2E33"/>
                        </a:solidFill>
                        <a:latin typeface="Cambria Math" panose="02040503050406030204" pitchFamily="18" charset="0"/>
                      </a:rPr>
                      <m:t>≥3,  </m:t>
                    </m:r>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oMath>
                </a14:m>
                <a:r>
                  <a:rPr lang="ja-JP" altLang="en-US" sz="2000" dirty="0">
                    <a:solidFill>
                      <a:srgbClr val="2A2E33"/>
                    </a:solidFill>
                  </a:rPr>
                  <a:t>を正規パターンとする．</a:t>
                </a:r>
                <a:endParaRPr lang="en-US" altLang="ja-JP" sz="2000" dirty="0">
                  <a:solidFill>
                    <a:srgbClr val="2A2E33"/>
                  </a:solidFill>
                </a:endParaRPr>
              </a:p>
              <a:p>
                <a:pPr marL="0" lvl="0" indent="0" defTabSz="914400">
                  <a:spcBef>
                    <a:spcPts val="0"/>
                  </a:spcBef>
                  <a:buNone/>
                </a:pPr>
                <a:r>
                  <a:rPr lang="ja-JP" altLang="en-US" sz="2000" dirty="0">
                    <a:solidFill>
                      <a:srgbClr val="2A2E33"/>
                    </a:solidFill>
                  </a:rPr>
                  <a:t>このとき，全ての</a:t>
                </a:r>
                <a14:m>
                  <m:oMath xmlns:m="http://schemas.openxmlformats.org/officeDocument/2006/math">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𝑝</m:t>
                    </m:r>
                    <m:r>
                      <a:rPr lang="en-US" altLang="ja-JP" sz="2000" i="1">
                        <a:solidFill>
                          <a:srgbClr val="2A2E33"/>
                        </a:solidFill>
                        <a:latin typeface="Cambria Math" panose="02040503050406030204" pitchFamily="18" charset="0"/>
                      </a:rPr>
                      <m:t> </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𝑥</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𝑟</m:t>
                        </m:r>
                        <m:r>
                          <a:rPr lang="en-US" altLang="ja-JP" sz="2000" i="1">
                            <a:solidFill>
                              <a:srgbClr val="2A2E33"/>
                            </a:solidFill>
                            <a:latin typeface="Cambria Math" panose="02040503050406030204" pitchFamily="18" charset="0"/>
                          </a:rPr>
                          <m:t> </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𝑞</m:t>
                    </m:r>
                    <m:r>
                      <a:rPr lang="ja-JP" altLang="en-US" sz="2000" i="1">
                        <a:solidFill>
                          <a:srgbClr val="2A2E33"/>
                        </a:solidFill>
                        <a:latin typeface="Cambria Math" panose="02040503050406030204" pitchFamily="18" charset="0"/>
                      </a:rPr>
                      <m:t>ならば</m:t>
                    </m:r>
                  </m:oMath>
                </a14:m>
                <a:r>
                  <a:rPr lang="ja-JP" altLang="en-US" sz="2000" dirty="0">
                    <a:solidFill>
                      <a:srgbClr val="2A2E33"/>
                    </a:solidFill>
                  </a:rPr>
                  <a:t>，</a:t>
                </a:r>
                <a14:m>
                  <m:oMath xmlns:m="http://schemas.openxmlformats.org/officeDocument/2006/math">
                    <m:r>
                      <a:rPr lang="en-US" altLang="ja-JP" sz="2000" i="1" dirty="0">
                        <a:solidFill>
                          <a:srgbClr val="2A2E33"/>
                        </a:solidFill>
                        <a:latin typeface="Cambria Math" panose="02040503050406030204" pitchFamily="18" charset="0"/>
                      </a:rPr>
                      <m:t>𝑝</m:t>
                    </m:r>
                    <m:r>
                      <a:rPr lang="en-US" altLang="ja-JP" sz="2000" b="0" i="1" dirty="0" smtClean="0">
                        <a:solidFill>
                          <a:srgbClr val="2A2E33"/>
                        </a:solidFill>
                        <a:latin typeface="Cambria Math" panose="02040503050406030204" pitchFamily="18" charset="0"/>
                      </a:rPr>
                      <m:t> </m:t>
                    </m:r>
                    <m:r>
                      <a:rPr lang="en-US" altLang="ja-JP" sz="2000" i="1" dirty="0">
                        <a:solidFill>
                          <a:srgbClr val="2A2E33"/>
                        </a:solidFill>
                        <a:latin typeface="Cambria Math" panose="02040503050406030204" pitchFamily="18" charset="0"/>
                      </a:rPr>
                      <m:t>    </m:t>
                    </m:r>
                    <m:r>
                      <a:rPr lang="en-US" altLang="ja-JP" sz="2000" i="1" dirty="0">
                        <a:solidFill>
                          <a:srgbClr val="2A2E33"/>
                        </a:solidFill>
                        <a:latin typeface="Cambria Math" panose="02040503050406030204" pitchFamily="18" charset="0"/>
                      </a:rPr>
                      <m:t>𝑞</m:t>
                    </m:r>
                  </m:oMath>
                </a14:m>
                <a:r>
                  <a:rPr lang="ja-JP" altLang="en-US" sz="2000" dirty="0">
                    <a:solidFill>
                      <a:srgbClr val="2A2E33"/>
                    </a:solidFill>
                  </a:rPr>
                  <a:t>である．</a:t>
                </a:r>
                <a:endParaRPr lang="en-US" altLang="ja-JP" sz="2000" dirty="0">
                  <a:solidFill>
                    <a:srgbClr val="2A2E33"/>
                  </a:solidFill>
                </a:endParaRPr>
              </a:p>
              <a:p>
                <a:pPr marL="0" lvl="0" indent="0" defTabSz="914400">
                  <a:spcBef>
                    <a:spcPts val="0"/>
                  </a:spcBef>
                  <a:buNone/>
                </a:pPr>
                <a14:m>
                  <m:oMath xmlns:m="http://schemas.openxmlformats.org/officeDocument/2006/math">
                    <m:r>
                      <a:rPr lang="en-US" altLang="ja-JP" sz="2000" i="1">
                        <a:solidFill>
                          <a:srgbClr val="2A2E33"/>
                        </a:solidFill>
                        <a:latin typeface="Cambria Math" panose="02040503050406030204" pitchFamily="18" charset="0"/>
                      </a:rPr>
                      <m:t>𝐷</m:t>
                    </m:r>
                  </m:oMath>
                </a14:m>
                <a:r>
                  <a:rPr lang="ja-JP" altLang="en-US" sz="2000" dirty="0">
                    <a:solidFill>
                      <a:srgbClr val="2A2E33"/>
                    </a:solidFill>
                  </a:rPr>
                  <a:t>は以下のいずれかである．</a:t>
                </a:r>
                <a:endParaRPr lang="en-US" altLang="ja-JP" sz="2000" dirty="0">
                  <a:solidFill>
                    <a:srgbClr val="2A2E33"/>
                  </a:solidFill>
                </a:endParaRPr>
              </a:p>
              <a:p>
                <a:pPr marL="0" lvl="0" indent="0" defTabSz="914400">
                  <a:spcBef>
                    <a:spcPts val="0"/>
                  </a:spcBef>
                  <a:buNone/>
                </a:pPr>
                <a14:m>
                  <m:oMath xmlns:m="http://schemas.openxmlformats.org/officeDocument/2006/math">
                    <m:d>
                      <m:dPr>
                        <m:ctrlPr>
                          <a:rPr lang="en-US" altLang="ja-JP" sz="2000" i="1" smtClean="0">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𝑖</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𝑐𝑦</m:t>
                    </m:r>
                    <m:r>
                      <a:rPr lang="en-US" altLang="ja-JP" sz="2000" i="1">
                        <a:solidFill>
                          <a:schemeClr val="accent2"/>
                        </a:solidFill>
                        <a:latin typeface="Cambria Math" panose="02040503050406030204" pitchFamily="18" charset="0"/>
                      </a:rPr>
                      <m:t>}</m:t>
                    </m:r>
                  </m:oMath>
                </a14:m>
                <a:r>
                  <a:rPr lang="en-US" altLang="ja-JP" sz="2000" dirty="0">
                    <a:solidFill>
                      <a:schemeClr val="accent2"/>
                    </a:solidFill>
                  </a:rPr>
                  <a:t>,</a:t>
                </a:r>
                <a:r>
                  <a:rPr lang="ja-JP" altLang="en-US" sz="2000" dirty="0">
                    <a:solidFill>
                      <a:schemeClr val="accent2"/>
                    </a:solidFill>
                  </a:rPr>
                  <a:t> または</a:t>
                </a:r>
                <a:r>
                  <a:rPr lang="en-US" altLang="ja-JP" sz="2000" dirty="0">
                    <a:solidFill>
                      <a:schemeClr val="accent2"/>
                    </a:solidFill>
                  </a:rPr>
                  <a:t>, </a:t>
                </a:r>
                <a14:m>
                  <m:oMath xmlns:m="http://schemas.openxmlformats.org/officeDocument/2006/math">
                    <m:r>
                      <a:rPr lang="en-US" altLang="ja-JP" sz="2000" i="1">
                        <a:solidFill>
                          <a:schemeClr val="accent2"/>
                        </a:solidFill>
                        <a:latin typeface="Cambria Math" panose="02040503050406030204" pitchFamily="18" charset="0"/>
                      </a:rPr>
                      <m:t>𝐷</m:t>
                    </m:r>
                    <m:r>
                      <a:rPr lang="en-US" altLang="ja-JP" sz="2000" i="1">
                        <a:solidFill>
                          <a:schemeClr val="accent2"/>
                        </a:solidFill>
                        <a:latin typeface="Cambria Math" panose="02040503050406030204" pitchFamily="18" charset="0"/>
                      </a:rPr>
                      <m:t>=</m:t>
                    </m:r>
                    <m:d>
                      <m:dPr>
                        <m:begChr m:val="{"/>
                        <m:endChr m:val="}"/>
                        <m:ctrlPr>
                          <a:rPr lang="en-US" altLang="ja-JP" sz="2000" i="1">
                            <a:solidFill>
                              <a:schemeClr val="accent2"/>
                            </a:solidFill>
                            <a:latin typeface="Cambria Math" panose="02040503050406030204" pitchFamily="18" charset="0"/>
                          </a:rPr>
                        </m:ctrlPr>
                      </m:dPr>
                      <m:e>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𝑦𝑐</m:t>
                        </m:r>
                      </m:e>
                    </m:d>
                    <m:r>
                      <a:rPr lang="en-US" altLang="ja-JP" sz="2000" i="1">
                        <a:solidFill>
                          <a:schemeClr val="accent2"/>
                        </a:solidFill>
                        <a:latin typeface="Cambria Math" panose="02040503050406030204" pitchFamily="18" charset="0"/>
                      </a:rPr>
                      <m:t> (</m:t>
                    </m:r>
                    <m:r>
                      <a:rPr lang="en-US" altLang="ja-JP" sz="2000" i="1">
                        <a:solidFill>
                          <a:schemeClr val="accent2"/>
                        </a:solidFill>
                        <a:latin typeface="Cambria Math" panose="02040503050406030204" pitchFamily="18" charset="0"/>
                      </a:rPr>
                      <m:t>𝑎</m:t>
                    </m:r>
                    <m:r>
                      <a:rPr lang="en-US" altLang="ja-JP" sz="2000" i="1">
                        <a:solidFill>
                          <a:schemeClr val="accent2"/>
                        </a:solidFill>
                        <a:latin typeface="Cambria Math" panose="02040503050406030204" pitchFamily="18" charset="0"/>
                      </a:rPr>
                      <m:t>≠</m:t>
                    </m:r>
                    <m:r>
                      <a:rPr lang="en-US" altLang="ja-JP" sz="2000" i="1">
                        <a:solidFill>
                          <a:schemeClr val="accent2"/>
                        </a:solidFill>
                        <a:latin typeface="Cambria Math" panose="02040503050406030204" pitchFamily="18" charset="0"/>
                      </a:rPr>
                      <m:t>𝑏</m:t>
                    </m:r>
                    <m:r>
                      <a:rPr lang="en-US" altLang="ja-JP" sz="2000" i="1">
                        <a:solidFill>
                          <a:schemeClr val="accent2"/>
                        </a:solidFill>
                        <a:latin typeface="Cambria Math" panose="02040503050406030204" pitchFamily="18" charset="0"/>
                      </a:rPr>
                      <m:t>)</m:t>
                    </m:r>
                  </m:oMath>
                </a14:m>
                <a:r>
                  <a:rPr lang="en-US" altLang="ja-JP" sz="2000" dirty="0">
                    <a:solidFill>
                      <a:schemeClr val="accent2"/>
                    </a:solidFill>
                  </a:rPr>
                  <a:t>, </a:t>
                </a:r>
              </a:p>
              <a:p>
                <a:pPr marL="0" lvl="0" indent="0" defTabSz="914400">
                  <a:spcBef>
                    <a:spcPts val="0"/>
                  </a:spcBef>
                  <a:buNone/>
                </a:pP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m:t>
                        </m:r>
                      </m:e>
                    </m:d>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𝑏𝑦</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𝑐𝑦</m:t>
                        </m:r>
                      </m:e>
                    </m:d>
                    <m:r>
                      <a:rPr lang="en-US" altLang="ja-JP" sz="2000" i="1">
                        <a:solidFill>
                          <a:srgbClr val="2A2E33"/>
                        </a:solidFill>
                        <a:latin typeface="Cambria Math" panose="02040503050406030204" pitchFamily="18" charset="0"/>
                      </a:rPr>
                      <m:t>,</m:t>
                    </m:r>
                    <m:r>
                      <m:rPr>
                        <m:nor/>
                      </m:rPr>
                      <a:rPr lang="ja-JP" altLang="en-US" sz="2000" dirty="0">
                        <a:solidFill>
                          <a:srgbClr val="2A2E33"/>
                        </a:solidFill>
                      </a:rPr>
                      <m:t> または</m:t>
                    </m:r>
                    <m:r>
                      <a:rPr lang="en-US" altLang="ja-JP" sz="2000" i="1" dirty="0">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𝐷</m:t>
                    </m:r>
                    <m:r>
                      <a:rPr lang="en-US" altLang="ja-JP" sz="2000" i="1">
                        <a:solidFill>
                          <a:srgbClr val="2A2E33"/>
                        </a:solidFill>
                        <a:latin typeface="Cambria Math" panose="02040503050406030204" pitchFamily="18" charset="0"/>
                      </a:rPr>
                      <m:t>=</m:t>
                    </m:r>
                    <m:d>
                      <m:dPr>
                        <m:begChr m:val="{"/>
                        <m:endChr m:val="}"/>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𝑎</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𝑦𝑏</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𝑦𝑐</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𝑏</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𝑐</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a:t>
                </a:r>
                <a:r>
                  <a:rPr lang="en-US" altLang="ja-JP" sz="2000" dirty="0">
                    <a:solidFill>
                      <a:srgbClr val="2A2E33"/>
                    </a:solidFill>
                  </a:rPr>
                  <a:t> </a:t>
                </a:r>
              </a:p>
            </p:txBody>
          </p:sp>
        </mc:Choice>
        <mc:Fallback xmlns="">
          <p:sp>
            <p:nvSpPr>
              <p:cNvPr id="3" name="コンテンツ プレースホルダー 2">
                <a:extLst>
                  <a:ext uri="{FF2B5EF4-FFF2-40B4-BE49-F238E27FC236}">
                    <a16:creationId xmlns:a16="http://schemas.microsoft.com/office/drawing/2014/main" id="{BCC61376-1C99-4E5A-A882-4C448E74D052}"/>
                  </a:ext>
                </a:extLst>
              </p:cNvPr>
              <p:cNvSpPr>
                <a:spLocks noGrp="1" noRot="1" noChangeAspect="1" noMove="1" noResize="1" noEditPoints="1" noAdjustHandles="1" noChangeArrowheads="1" noChangeShapeType="1" noTextEdit="1"/>
              </p:cNvSpPr>
              <p:nvPr>
                <p:ph idx="1"/>
              </p:nvPr>
            </p:nvSpPr>
            <p:spPr>
              <a:blipFill>
                <a:blip r:embed="rId3"/>
                <a:stretch>
                  <a:fillRect l="-1653" t="-1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D99B55D-3AE5-4458-8765-CBCC1E401FF7}"/>
                  </a:ext>
                </a:extLst>
              </p:cNvPr>
              <p:cNvSpPr txBox="1"/>
              <p:nvPr/>
            </p:nvSpPr>
            <p:spPr>
              <a:xfrm>
                <a:off x="504550" y="4432511"/>
                <a:ext cx="5184576" cy="565861"/>
              </a:xfrm>
              <a:prstGeom prst="rect">
                <a:avLst/>
              </a:prstGeom>
              <a:noFill/>
            </p:spPr>
            <p:txBody>
              <a:bodyPr wrap="square" rtlCol="0">
                <a:spAutoFit/>
              </a:bodyPr>
              <a:lstStyle/>
              <a:p>
                <a:pPr algn="r">
                  <a:lnSpc>
                    <a:spcPct val="120000"/>
                  </a:lnSpc>
                </a:pPr>
                <a14:m>
                  <m:oMath xmlns:m="http://schemas.openxmlformats.org/officeDocument/2006/math">
                    <m:r>
                      <a:rPr lang="en-US" altLang="ja-JP" sz="2800" i="1" smtClean="0">
                        <a:latin typeface="Cambria Math" panose="02040503050406030204" pitchFamily="18" charset="0"/>
                      </a:rPr>
                      <m:t>𝑝</m:t>
                    </m:r>
                    <m:r>
                      <a:rPr lang="en-US" altLang="ja-JP" sz="2800" i="1" smtClean="0">
                        <a:latin typeface="Cambria Math" panose="02040503050406030204" pitchFamily="18" charset="0"/>
                      </a:rPr>
                      <m:t>=</m:t>
                    </m:r>
                    <m:r>
                      <a:rPr lang="en-US" altLang="ja-JP" sz="2800" i="1" smtClean="0">
                        <a:latin typeface="Cambria Math" panose="02040503050406030204" pitchFamily="18" charset="0"/>
                      </a:rPr>
                      <m:t>𝑑𝑎</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𝑥</m:t>
                        </m:r>
                      </m:e>
                      <m:sup>
                        <m:r>
                          <a:rPr lang="en-US" altLang="ja-JP" sz="2800" i="1">
                            <a:latin typeface="Cambria Math" panose="02040503050406030204" pitchFamily="18" charset="0"/>
                          </a:rPr>
                          <m:t>′</m:t>
                        </m:r>
                      </m:sup>
                    </m:sSup>
                    <m:r>
                      <a:rPr lang="en-US" altLang="ja-JP" sz="2800" i="1">
                        <a:latin typeface="Cambria Math" panose="02040503050406030204" pitchFamily="18" charset="0"/>
                      </a:rPr>
                      <m:t>𝑏𝑑</m:t>
                    </m:r>
                    <m:r>
                      <a:rPr lang="en-US" altLang="ja-JP" sz="2800" i="1">
                        <a:latin typeface="Cambria Math" panose="02040503050406030204" pitchFamily="18" charset="0"/>
                      </a:rPr>
                      <m:t>, </m:t>
                    </m:r>
                    <m:r>
                      <a:rPr lang="en-US" altLang="ja-JP" sz="2800" i="1">
                        <a:latin typeface="Cambria Math" panose="02040503050406030204" pitchFamily="18" charset="0"/>
                      </a:rPr>
                      <m:t>𝑞</m:t>
                    </m:r>
                    <m:r>
                      <a:rPr lang="en-US" altLang="ja-JP" sz="2800" i="1">
                        <a:latin typeface="Cambria Math" panose="02040503050406030204" pitchFamily="18" charset="0"/>
                      </a:rPr>
                      <m:t>=</m:t>
                    </m:r>
                    <m:r>
                      <a:rPr lang="en-US" altLang="ja-JP" sz="2800" i="1">
                        <a:latin typeface="Cambria Math" panose="02040503050406030204" pitchFamily="18" charset="0"/>
                      </a:rPr>
                      <m:t>𝑥𝑎𝑏𝑦</m:t>
                    </m:r>
                    <m:r>
                      <a:rPr lang="en-US" altLang="ja-JP" sz="2800" i="1">
                        <a:latin typeface="Cambria Math" panose="02040503050406030204" pitchFamily="18" charset="0"/>
                      </a:rPr>
                      <m:t> </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𝑏</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𝑐</m:t>
                        </m:r>
                      </m:e>
                    </m:d>
                    <m:r>
                      <a:rPr lang="en-US" altLang="ja-JP" sz="2800" b="0" i="1" smtClean="0">
                        <a:latin typeface="Cambria Math" panose="02040503050406030204" pitchFamily="18" charset="0"/>
                      </a:rPr>
                      <m:t>.</m:t>
                    </m:r>
                  </m:oMath>
                </a14:m>
                <a:r>
                  <a:rPr lang="en-US" altLang="ja-JP" sz="2800" dirty="0"/>
                  <a:t> </a:t>
                </a:r>
              </a:p>
            </p:txBody>
          </p:sp>
        </mc:Choice>
        <mc:Fallback xmlns="">
          <p:sp>
            <p:nvSpPr>
              <p:cNvPr id="7" name="テキスト ボックス 6">
                <a:extLst>
                  <a:ext uri="{FF2B5EF4-FFF2-40B4-BE49-F238E27FC236}">
                    <a16:creationId xmlns:a16="http://schemas.microsoft.com/office/drawing/2014/main" id="{AD99B55D-3AE5-4458-8765-CBCC1E401FF7}"/>
                  </a:ext>
                </a:extLst>
              </p:cNvPr>
              <p:cNvSpPr txBox="1">
                <a:spLocks noRot="1" noChangeAspect="1" noMove="1" noResize="1" noEditPoints="1" noAdjustHandles="1" noChangeArrowheads="1" noChangeShapeType="1" noTextEdit="1"/>
              </p:cNvSpPr>
              <p:nvPr/>
            </p:nvSpPr>
            <p:spPr>
              <a:xfrm>
                <a:off x="504550" y="4432511"/>
                <a:ext cx="5184576" cy="56586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9AF34125-ED96-432F-9B4C-5BBEE9E5B364}"/>
                  </a:ext>
                </a:extLst>
              </p:cNvPr>
              <p:cNvSpPr/>
              <p:nvPr/>
            </p:nvSpPr>
            <p:spPr>
              <a:xfrm>
                <a:off x="487166" y="3363721"/>
                <a:ext cx="1569789" cy="506485"/>
              </a:xfrm>
              <a:prstGeom prst="rect">
                <a:avLst/>
              </a:prstGeom>
            </p:spPr>
            <p:txBody>
              <a:bodyPr wrap="square">
                <a:spAutoFit/>
              </a:bodyPr>
              <a:lstStyle/>
              <a:p>
                <a:pPr lvl="0">
                  <a:lnSpc>
                    <a:spcPct val="120000"/>
                  </a:lnSpc>
                </a:pPr>
                <a14:m>
                  <m:oMath xmlns:m="http://schemas.openxmlformats.org/officeDocument/2006/math">
                    <m:r>
                      <a:rPr lang="en-US" altLang="ja-JP" sz="2400" i="1">
                        <a:solidFill>
                          <a:srgbClr val="2A2E33"/>
                        </a:solidFill>
                        <a:latin typeface="Cambria Math" panose="02040503050406030204" pitchFamily="18" charset="0"/>
                        <a:ea typeface="+mj-ea"/>
                      </a:rPr>
                      <m:t>(</m:t>
                    </m:r>
                    <m:r>
                      <a:rPr lang="en-US" altLang="ja-JP" sz="2400" i="1">
                        <a:solidFill>
                          <a:srgbClr val="2A2E33"/>
                        </a:solidFill>
                        <a:latin typeface="Cambria Math" panose="02040503050406030204" pitchFamily="18" charset="0"/>
                        <a:ea typeface="+mj-ea"/>
                      </a:rPr>
                      <m:t>𝑖</m:t>
                    </m:r>
                    <m:r>
                      <a:rPr lang="en-US" altLang="ja-JP" sz="2400" i="1">
                        <a:solidFill>
                          <a:srgbClr val="2A2E33"/>
                        </a:solidFill>
                        <a:latin typeface="Cambria Math" panose="02040503050406030204" pitchFamily="18" charset="0"/>
                        <a:ea typeface="+mj-ea"/>
                      </a:rPr>
                      <m:t>)</m:t>
                    </m:r>
                  </m:oMath>
                </a14:m>
                <a:r>
                  <a:rPr lang="ja-JP" altLang="en-US" sz="2400" dirty="0">
                    <a:solidFill>
                      <a:srgbClr val="2A2E33"/>
                    </a:solidFill>
                    <a:latin typeface="+mj-ea"/>
                    <a:ea typeface="+mj-ea"/>
                  </a:rPr>
                  <a:t>の反例</a:t>
                </a:r>
                <a:endParaRPr lang="en-US" altLang="ja-JP" sz="2400" dirty="0">
                  <a:solidFill>
                    <a:srgbClr val="2A2E33"/>
                  </a:solidFill>
                  <a:latin typeface="+mj-ea"/>
                  <a:ea typeface="+mj-ea"/>
                </a:endParaRPr>
              </a:p>
            </p:txBody>
          </p:sp>
        </mc:Choice>
        <mc:Fallback xmlns="">
          <p:sp>
            <p:nvSpPr>
              <p:cNvPr id="9" name="正方形/長方形 8">
                <a:extLst>
                  <a:ext uri="{FF2B5EF4-FFF2-40B4-BE49-F238E27FC236}">
                    <a16:creationId xmlns:a16="http://schemas.microsoft.com/office/drawing/2014/main" id="{9AF34125-ED96-432F-9B4C-5BBEE9E5B364}"/>
                  </a:ext>
                </a:extLst>
              </p:cNvPr>
              <p:cNvSpPr>
                <a:spLocks noRot="1" noChangeAspect="1" noMove="1" noResize="1" noEditPoints="1" noAdjustHandles="1" noChangeArrowheads="1" noChangeShapeType="1" noTextEdit="1"/>
              </p:cNvSpPr>
              <p:nvPr/>
            </p:nvSpPr>
            <p:spPr>
              <a:xfrm>
                <a:off x="487166" y="3363721"/>
                <a:ext cx="1569789" cy="506485"/>
              </a:xfrm>
              <a:prstGeom prst="rect">
                <a:avLst/>
              </a:prstGeom>
              <a:blipFill>
                <a:blip r:embed="rId5"/>
                <a:stretch>
                  <a:fillRect l="-3502" t="-2410" b="-25301"/>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FE15624-9CCD-40F9-A82B-A8FFC0823994}"/>
              </a:ext>
            </a:extLst>
          </p:cNvPr>
          <p:cNvSpPr/>
          <p:nvPr/>
        </p:nvSpPr>
        <p:spPr>
          <a:xfrm>
            <a:off x="481013" y="3356992"/>
            <a:ext cx="11195050" cy="27216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CC4B6E9-8ED8-4260-93DD-2FF20E2BF6D0}"/>
              </a:ext>
            </a:extLst>
          </p:cNvPr>
          <p:cNvPicPr>
            <a:picLocks noChangeAspect="1"/>
          </p:cNvPicPr>
          <p:nvPr/>
        </p:nvPicPr>
        <p:blipFill>
          <a:blip r:embed="rId6"/>
          <a:stretch>
            <a:fillRect/>
          </a:stretch>
        </p:blipFill>
        <p:spPr>
          <a:xfrm>
            <a:off x="5195900" y="1801249"/>
            <a:ext cx="828092" cy="427577"/>
          </a:xfrm>
          <a:prstGeom prst="rect">
            <a:avLst/>
          </a:prstGeom>
        </p:spPr>
      </p:pic>
      <p:pic>
        <p:nvPicPr>
          <p:cNvPr id="12" name="図 11">
            <a:extLst>
              <a:ext uri="{FF2B5EF4-FFF2-40B4-BE49-F238E27FC236}">
                <a16:creationId xmlns:a16="http://schemas.microsoft.com/office/drawing/2014/main" id="{518F1ADF-9534-4231-A162-B74BD914952D}"/>
              </a:ext>
            </a:extLst>
          </p:cNvPr>
          <p:cNvPicPr>
            <a:picLocks noChangeAspect="1"/>
          </p:cNvPicPr>
          <p:nvPr/>
        </p:nvPicPr>
        <p:blipFill>
          <a:blip r:embed="rId6"/>
          <a:stretch>
            <a:fillRect/>
          </a:stretch>
        </p:blipFill>
        <p:spPr>
          <a:xfrm>
            <a:off x="6744072" y="1792657"/>
            <a:ext cx="828092" cy="427577"/>
          </a:xfrm>
          <a:prstGeom prst="rect">
            <a:avLst/>
          </a:prstGeom>
        </p:spPr>
      </p:pic>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4986EFDE-589E-4AFB-ADED-8CDBD16C1102}"/>
                  </a:ext>
                </a:extLst>
              </p:cNvPr>
              <p:cNvSpPr/>
              <p:nvPr/>
            </p:nvSpPr>
            <p:spPr>
              <a:xfrm>
                <a:off x="6946770" y="2294334"/>
                <a:ext cx="3660874" cy="459036"/>
              </a:xfrm>
              <a:prstGeom prst="rect">
                <a:avLst/>
              </a:prstGeom>
            </p:spPr>
            <p:txBody>
              <a:bodyPr wrap="none">
                <a:spAutoFit/>
              </a:bodyPr>
              <a:lstStyle/>
              <a:p>
                <a:pPr lvl="0">
                  <a:lnSpc>
                    <a:spcPct val="150000"/>
                  </a:lnSpc>
                </a:pPr>
                <a:r>
                  <a:rPr lang="ja-JP" altLang="en-US" dirty="0">
                    <a:solidFill>
                      <a:srgbClr val="F04A51"/>
                    </a:solidFill>
                  </a:rPr>
                  <a:t>補題</a:t>
                </a:r>
                <a:r>
                  <a:rPr lang="en-US" altLang="ja-JP" dirty="0">
                    <a:solidFill>
                      <a:srgbClr val="F04A51"/>
                    </a:solidFill>
                  </a:rPr>
                  <a:t>16 </a:t>
                </a:r>
                <a14:m>
                  <m:oMath xmlns:m="http://schemas.openxmlformats.org/officeDocument/2006/math">
                    <m:r>
                      <a:rPr lang="en-US" altLang="ja-JP" i="1">
                        <a:solidFill>
                          <a:srgbClr val="F04A51"/>
                        </a:solidFill>
                        <a:latin typeface="Cambria Math" panose="02040503050406030204" pitchFamily="18" charset="0"/>
                      </a:rPr>
                      <m:t>(</m:t>
                    </m:r>
                    <m:r>
                      <a:rPr lang="en-US" altLang="ja-JP" i="1">
                        <a:solidFill>
                          <a:srgbClr val="F04A51"/>
                        </a:solidFill>
                        <a:latin typeface="Cambria Math" panose="02040503050406030204" pitchFamily="18" charset="0"/>
                      </a:rPr>
                      <m:t>𝑖</m:t>
                    </m:r>
                    <m:r>
                      <a:rPr lang="en-US" altLang="ja-JP" i="1">
                        <a:solidFill>
                          <a:srgbClr val="F04A51"/>
                        </a:solidFill>
                        <a:latin typeface="Cambria Math" panose="02040503050406030204" pitchFamily="18" charset="0"/>
                      </a:rPr>
                      <m:t>)</m:t>
                    </m:r>
                  </m:oMath>
                </a14:m>
                <a:r>
                  <a:rPr lang="ja-JP" altLang="en-US" dirty="0">
                    <a:solidFill>
                      <a:srgbClr val="F04A51"/>
                    </a:solidFill>
                  </a:rPr>
                  <a:t> には反例が存在する．</a:t>
                </a:r>
                <a:endParaRPr lang="en-US" altLang="ja-JP" dirty="0">
                  <a:solidFill>
                    <a:srgbClr val="F04A51"/>
                  </a:solidFill>
                </a:endParaRPr>
              </a:p>
            </p:txBody>
          </p:sp>
        </mc:Choice>
        <mc:Fallback xmlns="">
          <p:sp>
            <p:nvSpPr>
              <p:cNvPr id="13" name="正方形/長方形 12">
                <a:extLst>
                  <a:ext uri="{FF2B5EF4-FFF2-40B4-BE49-F238E27FC236}">
                    <a16:creationId xmlns:a16="http://schemas.microsoft.com/office/drawing/2014/main" id="{4986EFDE-589E-4AFB-ADED-8CDBD16C1102}"/>
                  </a:ext>
                </a:extLst>
              </p:cNvPr>
              <p:cNvSpPr>
                <a:spLocks noRot="1" noChangeAspect="1" noMove="1" noResize="1" noEditPoints="1" noAdjustHandles="1" noChangeArrowheads="1" noChangeShapeType="1" noTextEdit="1"/>
              </p:cNvSpPr>
              <p:nvPr/>
            </p:nvSpPr>
            <p:spPr>
              <a:xfrm>
                <a:off x="6946770" y="2294334"/>
                <a:ext cx="3660874" cy="459036"/>
              </a:xfrm>
              <a:prstGeom prst="rect">
                <a:avLst/>
              </a:prstGeom>
              <a:blipFill>
                <a:blip r:embed="rId7"/>
                <a:stretch>
                  <a:fillRect l="-1500" b="-19737"/>
                </a:stretch>
              </a:blipFill>
            </p:spPr>
            <p:txBody>
              <a:bodyPr/>
              <a:lstStyle/>
              <a:p>
                <a:r>
                  <a:rPr lang="ja-JP" altLang="en-US">
                    <a:noFill/>
                  </a:rPr>
                  <a:t> </a:t>
                </a:r>
              </a:p>
            </p:txBody>
          </p:sp>
        </mc:Fallback>
      </mc:AlternateContent>
      <p:sp>
        <p:nvSpPr>
          <p:cNvPr id="14" name="吹き出し: 四角形 13">
            <a:extLst>
              <a:ext uri="{FF2B5EF4-FFF2-40B4-BE49-F238E27FC236}">
                <a16:creationId xmlns:a16="http://schemas.microsoft.com/office/drawing/2014/main" id="{632E574E-DDA1-45A2-BE37-CD661EB36DB6}"/>
              </a:ext>
            </a:extLst>
          </p:cNvPr>
          <p:cNvSpPr/>
          <p:nvPr/>
        </p:nvSpPr>
        <p:spPr>
          <a:xfrm>
            <a:off x="6924092" y="2206711"/>
            <a:ext cx="3550513" cy="718233"/>
          </a:xfrm>
          <a:prstGeom prst="wedgeRectCallout">
            <a:avLst>
              <a:gd name="adj1" fmla="val -64622"/>
              <a:gd name="adj2" fmla="val 257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0E7CBDFA-81DF-451E-88C1-77119244A67A}"/>
              </a:ext>
            </a:extLst>
          </p:cNvPr>
          <p:cNvPicPr>
            <a:picLocks noChangeAspect="1"/>
          </p:cNvPicPr>
          <p:nvPr/>
        </p:nvPicPr>
        <p:blipFill>
          <a:blip r:embed="rId8"/>
          <a:stretch>
            <a:fillRect/>
          </a:stretch>
        </p:blipFill>
        <p:spPr>
          <a:xfrm>
            <a:off x="7536160" y="3537012"/>
            <a:ext cx="2937647" cy="2388693"/>
          </a:xfrm>
          <a:prstGeom prst="rect">
            <a:avLst/>
          </a:prstGeom>
        </p:spPr>
      </p:pic>
      <p:sp>
        <p:nvSpPr>
          <p:cNvPr id="16" name="AutoShape 3">
            <a:extLst>
              <a:ext uri="{FF2B5EF4-FFF2-40B4-BE49-F238E27FC236}">
                <a16:creationId xmlns:a16="http://schemas.microsoft.com/office/drawing/2014/main" id="{0428925E-A613-4A00-84D7-3822D942DCAF}"/>
              </a:ext>
            </a:extLst>
          </p:cNvPr>
          <p:cNvSpPr>
            <a:spLocks noChangeArrowheads="1"/>
          </p:cNvSpPr>
          <p:nvPr/>
        </p:nvSpPr>
        <p:spPr bwMode="auto">
          <a:xfrm>
            <a:off x="481013" y="6166465"/>
            <a:ext cx="11195050" cy="43088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400" dirty="0">
                <a:latin typeface="+mn-ea"/>
                <a:cs typeface="メイリオ" pitchFamily="50" charset="-128"/>
              </a:rPr>
              <a:t>[2]</a:t>
            </a:r>
            <a:r>
              <a:rPr lang="en-US" altLang="ja-JP" sz="1400" dirty="0">
                <a:latin typeface="+mn-ea"/>
              </a:rPr>
              <a:t> </a:t>
            </a:r>
            <a:r>
              <a:rPr lang="en-US" altLang="ja-JP" sz="1400" dirty="0" err="1">
                <a:latin typeface="+mn-ea"/>
                <a:cs typeface="メイリオ" pitchFamily="50" charset="-128"/>
              </a:rPr>
              <a:t>M.Sato</a:t>
            </a:r>
            <a:r>
              <a:rPr lang="en-US" altLang="ja-JP" sz="1400" dirty="0">
                <a:latin typeface="+mn-ea"/>
                <a:cs typeface="メイリオ" pitchFamily="50" charset="-128"/>
              </a:rPr>
              <a:t>, </a:t>
            </a:r>
            <a:r>
              <a:rPr lang="en-US" altLang="ja-JP" sz="1400" dirty="0" err="1">
                <a:latin typeface="+mn-ea"/>
                <a:cs typeface="メイリオ" pitchFamily="50" charset="-128"/>
              </a:rPr>
              <a:t>Y.Mukouchi</a:t>
            </a:r>
            <a:r>
              <a:rPr lang="en-US" altLang="ja-JP" sz="1400" dirty="0">
                <a:latin typeface="+mn-ea"/>
                <a:cs typeface="メイリオ" pitchFamily="50" charset="-128"/>
              </a:rPr>
              <a:t>, </a:t>
            </a:r>
            <a:r>
              <a:rPr lang="en-US" altLang="ja-JP" sz="1400" dirty="0" err="1">
                <a:latin typeface="+mn-ea"/>
                <a:cs typeface="メイリオ" pitchFamily="50" charset="-128"/>
              </a:rPr>
              <a:t>D.Zheng</a:t>
            </a:r>
            <a:r>
              <a:rPr lang="en-US" altLang="ja-JP" sz="1400" dirty="0">
                <a:latin typeface="+mn-ea"/>
                <a:cs typeface="メイリオ" pitchFamily="50" charset="-128"/>
              </a:rPr>
              <a:t>, Characteristic sets for unions of regular pattern languages and compactness, Lecture Notes in Artificial Intelligence, 1501, (1998), 220-233.</a:t>
            </a:r>
          </a:p>
        </p:txBody>
      </p:sp>
      <p:sp>
        <p:nvSpPr>
          <p:cNvPr id="4" name="スライド番号プレースホルダー 3">
            <a:extLst>
              <a:ext uri="{FF2B5EF4-FFF2-40B4-BE49-F238E27FC236}">
                <a16:creationId xmlns:a16="http://schemas.microsoft.com/office/drawing/2014/main" id="{CE2803D8-EDD7-4CC6-9ADB-CD6C0CD773B6}"/>
              </a:ext>
            </a:extLst>
          </p:cNvPr>
          <p:cNvSpPr>
            <a:spLocks noGrp="1"/>
          </p:cNvSpPr>
          <p:nvPr>
            <p:ph type="sldNum" sz="quarter" idx="12"/>
          </p:nvPr>
        </p:nvSpPr>
        <p:spPr/>
        <p:txBody>
          <a:bodyPr/>
          <a:lstStyle/>
          <a:p>
            <a:fld id="{F570F3E5-FDBB-4464-A890-BAA1FABE4FEA}" type="slidenum">
              <a:rPr kumimoji="1" lang="ja-JP" altLang="en-US" smtClean="0"/>
              <a:t>35</a:t>
            </a:fld>
            <a:endParaRPr kumimoji="1" lang="ja-JP" altLang="en-US"/>
          </a:p>
        </p:txBody>
      </p:sp>
    </p:spTree>
    <p:extLst>
      <p:ext uri="{BB962C8B-B14F-4D97-AF65-F5344CB8AC3E}">
        <p14:creationId xmlns:p14="http://schemas.microsoft.com/office/powerpoint/2010/main" val="39179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p:txBody>
              <a:bodyPr>
                <a:normAutofit/>
              </a:bodyPr>
              <a:lstStyle/>
              <a:p>
                <a:pPr marL="0" indent="0">
                  <a:lnSpc>
                    <a:spcPct val="130000"/>
                  </a:lnSpc>
                  <a:spcBef>
                    <a:spcPts val="0"/>
                  </a:spcBef>
                  <a:buNone/>
                </a:pPr>
                <a:r>
                  <a:rPr lang="ja-JP" altLang="en-US" b="1" dirty="0">
                    <a:solidFill>
                      <a:schemeClr val="tx1"/>
                    </a:solidFill>
                  </a:rPr>
                  <a:t>有限集合</a:t>
                </a:r>
                <a14:m>
                  <m:oMath xmlns:m="http://schemas.openxmlformats.org/officeDocument/2006/math">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en-US" altLang="ja-JP" b="1" i="1">
                            <a:solidFill>
                              <a:schemeClr val="tx1"/>
                            </a:solidFill>
                            <a:latin typeface="Cambria Math" panose="02040503050406030204" pitchFamily="18" charset="0"/>
                          </a:rPr>
                          <m:t>𝒏</m:t>
                        </m:r>
                      </m:sub>
                    </m:sSub>
                    <m:d>
                      <m:dPr>
                        <m:ctrlPr>
                          <a:rPr lang="en-US" altLang="ja-JP" b="1" i="1">
                            <a:solidFill>
                              <a:schemeClr val="tx1"/>
                            </a:solidFill>
                            <a:latin typeface="Cambria Math" panose="02040503050406030204" pitchFamily="18" charset="0"/>
                          </a:rPr>
                        </m:ctrlPr>
                      </m:dPr>
                      <m:e>
                        <m:r>
                          <a:rPr lang="en-US" altLang="ja-JP" b="1" i="1">
                            <a:solidFill>
                              <a:schemeClr val="tx1"/>
                            </a:solidFill>
                            <a:latin typeface="Cambria Math" panose="02040503050406030204" pitchFamily="18" charset="0"/>
                          </a:rPr>
                          <m:t>𝒑</m:t>
                        </m:r>
                      </m:e>
                    </m:d>
                  </m:oMath>
                </a14:m>
                <a:r>
                  <a:rPr lang="en-US" altLang="ja-JP" b="1" i="1" dirty="0">
                    <a:solidFill>
                      <a:schemeClr val="tx1"/>
                    </a:solidFill>
                    <a:latin typeface="Cambria Math" panose="02040503050406030204" pitchFamily="18" charset="0"/>
                  </a:rPr>
                  <a:t> </a:t>
                </a:r>
                <a:endParaRPr lang="en-US" altLang="ja-JP" sz="2000" b="1" i="1" dirty="0">
                  <a:solidFill>
                    <a:schemeClr val="tx1"/>
                  </a:solidFill>
                  <a:latin typeface="Cambria Math" panose="02040503050406030204" pitchFamily="18" charset="0"/>
                </a:endParaRPr>
              </a:p>
              <a:p>
                <a:pPr lvl="1">
                  <a:lnSpc>
                    <a:spcPct val="130000"/>
                  </a:lnSpc>
                  <a:spcBef>
                    <a:spcPts val="0"/>
                  </a:spcBef>
                  <a:buClr>
                    <a:schemeClr val="accent5"/>
                  </a:buClr>
                  <a:buFont typeface="Wingdings" panose="05000000000000000000" pitchFamily="2" charset="2"/>
                  <a:buChar char="l"/>
                </a:pPr>
                <a14:m>
                  <m:oMath xmlns:m="http://schemas.openxmlformats.org/officeDocument/2006/math">
                    <m:sSub>
                      <m:sSubPr>
                        <m:ctrlPr>
                          <a:rPr lang="en-US" altLang="ja-JP" sz="2000" i="1" smtClean="0">
                            <a:solidFill>
                              <a:schemeClr val="tx1"/>
                            </a:solidFill>
                            <a:latin typeface="Cambria Math" panose="02040503050406030204" pitchFamily="18" charset="0"/>
                          </a:rPr>
                        </m:ctrlPr>
                      </m:sSubPr>
                      <m:e>
                        <m:r>
                          <a:rPr lang="en-US" altLang="ja-JP" sz="2000" b="0" i="1">
                            <a:solidFill>
                              <a:schemeClr val="tx1"/>
                            </a:solidFill>
                            <a:latin typeface="Cambria Math" panose="02040503050406030204" pitchFamily="18" charset="0"/>
                          </a:rPr>
                          <m:t>𝑆</m:t>
                        </m:r>
                      </m:e>
                      <m:sub>
                        <m:r>
                          <a:rPr lang="en-US" altLang="ja-JP" sz="2000" b="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b="0" i="1">
                            <a:solidFill>
                              <a:schemeClr val="tx1"/>
                            </a:solidFill>
                            <a:latin typeface="Cambria Math" panose="02040503050406030204" pitchFamily="18" charset="0"/>
                          </a:rPr>
                          <m:t>𝑝</m:t>
                        </m:r>
                      </m:e>
                    </m:d>
                  </m:oMath>
                </a14:m>
                <a:r>
                  <a:rPr lang="ja-JP" altLang="en-US" sz="2000" dirty="0">
                    <a:solidFill>
                      <a:schemeClr val="tx1"/>
                    </a:solidFill>
                  </a:rPr>
                  <a:t>とは</a:t>
                </a:r>
                <a14:m>
                  <m:oMath xmlns:m="http://schemas.openxmlformats.org/officeDocument/2006/math">
                    <m:r>
                      <a:rPr lang="en-US" altLang="ja-JP" sz="2000" i="1">
                        <a:solidFill>
                          <a:schemeClr val="tx1"/>
                        </a:solidFill>
                        <a:latin typeface="Cambria Math" panose="02040503050406030204" pitchFamily="18" charset="0"/>
                      </a:rPr>
                      <m:t>𝑝</m:t>
                    </m:r>
                  </m:oMath>
                </a14:m>
                <a:r>
                  <a:rPr lang="ja-JP" altLang="en-US" sz="2000" dirty="0">
                    <a:solidFill>
                      <a:schemeClr val="tx1"/>
                    </a:solidFill>
                  </a:rPr>
                  <a:t>に含まれる全ての変数記号を，長さ</a:t>
                </a:r>
                <a14:m>
                  <m:oMath xmlns:m="http://schemas.openxmlformats.org/officeDocument/2006/math">
                    <m:r>
                      <a:rPr lang="en-US" altLang="ja-JP" sz="2000" i="1">
                        <a:solidFill>
                          <a:schemeClr val="tx1"/>
                        </a:solidFill>
                        <a:latin typeface="Cambria Math" panose="02040503050406030204" pitchFamily="18" charset="0"/>
                      </a:rPr>
                      <m:t>𝑛</m:t>
                    </m:r>
                  </m:oMath>
                </a14:m>
                <a:r>
                  <a:rPr lang="ja-JP" altLang="en-US" sz="2000" dirty="0">
                    <a:solidFill>
                      <a:schemeClr val="tx1"/>
                    </a:solidFill>
                  </a:rPr>
                  <a:t>以下の定数記号列と置き換えることによって得られる全ての定数記号列の集合である．</a:t>
                </a:r>
                <a:endParaRPr lang="en-US" altLang="ja-JP" sz="2000" dirty="0">
                  <a:solidFill>
                    <a:schemeClr val="tx1"/>
                  </a:solidFill>
                </a:endParaRPr>
              </a:p>
              <a:p>
                <a:pPr lvl="1">
                  <a:lnSpc>
                    <a:spcPct val="130000"/>
                  </a:lnSpc>
                  <a:spcBef>
                    <a:spcPts val="0"/>
                  </a:spcBef>
                  <a:buClr>
                    <a:schemeClr val="accent5"/>
                  </a:buClr>
                  <a:buFont typeface="Wingdings" panose="05000000000000000000" pitchFamily="2" charset="2"/>
                  <a:buChar char="l"/>
                </a:pPr>
                <a:r>
                  <a:rPr lang="ja-JP" altLang="en-US" sz="2000" dirty="0">
                    <a:solidFill>
                      <a:schemeClr val="tx1"/>
                    </a:solidFill>
                  </a:rPr>
                  <a:t>正規パターンの空でない有限集合</a:t>
                </a:r>
                <a14:m>
                  <m:oMath xmlns:m="http://schemas.openxmlformats.org/officeDocument/2006/math">
                    <m:r>
                      <a:rPr lang="en-US" altLang="ja-JP" sz="2000" i="1">
                        <a:solidFill>
                          <a:schemeClr val="tx1"/>
                        </a:solidFill>
                        <a:latin typeface="Cambria Math" panose="02040503050406030204" pitchFamily="18" charset="0"/>
                      </a:rPr>
                      <m:t>𝑃</m:t>
                    </m:r>
                  </m:oMath>
                </a14:m>
                <a:r>
                  <a:rPr lang="ja-JP" altLang="en-US" sz="2000" dirty="0">
                    <a:solidFill>
                      <a:schemeClr val="tx1"/>
                    </a:solidFill>
                  </a:rPr>
                  <a:t>に対して，</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nary>
                      <m:naryPr>
                        <m:chr m:val="⋃"/>
                        <m:supHide m:val="on"/>
                        <m:ctrlPr>
                          <a:rPr lang="en-US" altLang="ja-JP" sz="2000" i="1">
                            <a:solidFill>
                              <a:schemeClr val="tx1"/>
                            </a:solidFill>
                            <a:latin typeface="Cambria Math" panose="02040503050406030204" pitchFamily="18" charset="0"/>
                          </a:rPr>
                        </m:ctrlPr>
                      </m:naryPr>
                      <m:sub>
                        <m:r>
                          <m:rPr>
                            <m:brk m:alnAt="7"/>
                          </m:rP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m:t>
                        </m:r>
                      </m:e>
                    </m:nary>
                  </m:oMath>
                </a14:m>
                <a:r>
                  <a:rPr lang="ja-JP" altLang="en-US" sz="2000" dirty="0">
                    <a:solidFill>
                      <a:schemeClr val="tx1"/>
                    </a:solidFill>
                  </a:rPr>
                  <a:t>と定義する．</a:t>
                </a:r>
                <a:endParaRPr lang="en-US" altLang="ja-JP" sz="2000" dirty="0">
                  <a:solidFill>
                    <a:schemeClr val="tx1"/>
                  </a:solidFill>
                </a:endParaRPr>
              </a:p>
              <a:p>
                <a:pPr lvl="1">
                  <a:lnSpc>
                    <a:spcPct val="130000"/>
                  </a:lnSpc>
                  <a:spcBef>
                    <a:spcPts val="0"/>
                  </a:spcBef>
                  <a:buClr>
                    <a:schemeClr val="accent5"/>
                  </a:buClr>
                  <a:buFont typeface="Wingdings" panose="05000000000000000000" pitchFamily="2" charset="2"/>
                  <a:buChar char="l"/>
                </a:pPr>
                <a:r>
                  <a:rPr lang="ja-JP" altLang="en-US" sz="2000" dirty="0">
                    <a:solidFill>
                      <a:schemeClr val="tx1"/>
                    </a:solidFill>
                  </a:rPr>
                  <a:t>任意の</a:t>
                </a:r>
                <a14:m>
                  <m:oMath xmlns:m="http://schemas.openxmlformats.org/officeDocument/2006/math">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≥1)</m:t>
                    </m:r>
                  </m:oMath>
                </a14:m>
                <a:r>
                  <a:rPr lang="ja-JP" altLang="en-US" sz="2000" dirty="0">
                    <a:solidFill>
                      <a:schemeClr val="tx1"/>
                    </a:solidFill>
                  </a:rPr>
                  <a:t>に対して，</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+1</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𝐿</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r>
                      <a:rPr lang="en-US" altLang="ja-JP" sz="2000" i="1">
                        <a:solidFill>
                          <a:schemeClr val="tx1"/>
                        </a:solidFill>
                        <a:latin typeface="Cambria Math" panose="02040503050406030204" pitchFamily="18" charset="0"/>
                      </a:rPr>
                      <m:t>)</m:t>
                    </m:r>
                  </m:oMath>
                </a14:m>
                <a:r>
                  <a:rPr lang="ja-JP" altLang="en-US" sz="2000" dirty="0">
                    <a:solidFill>
                      <a:schemeClr val="tx1"/>
                    </a:solidFill>
                  </a:rPr>
                  <a:t>である．</a:t>
                </a:r>
                <a:endParaRPr lang="en-US" altLang="ja-JP" sz="2000" dirty="0">
                  <a:solidFill>
                    <a:schemeClr val="tx1"/>
                  </a:solidFill>
                </a:endParaRPr>
              </a:p>
              <a:p>
                <a:pPr marL="0" indent="0">
                  <a:lnSpc>
                    <a:spcPct val="130000"/>
                  </a:lnSpc>
                  <a:spcBef>
                    <a:spcPts val="0"/>
                  </a:spcBef>
                  <a:buNone/>
                </a:pPr>
                <a:r>
                  <a:rPr lang="en-US" altLang="ja-JP" sz="2000" b="1" dirty="0">
                    <a:solidFill>
                      <a:schemeClr val="tx1"/>
                    </a:solidFill>
                  </a:rPr>
                  <a:t>	</a:t>
                </a:r>
                <a:r>
                  <a:rPr lang="ja-JP" altLang="en-US" sz="2000" b="1" dirty="0">
                    <a:solidFill>
                      <a:schemeClr val="tx1"/>
                    </a:solidFill>
                  </a:rPr>
                  <a:t>例</a:t>
                </a:r>
                <a:r>
                  <a:rPr lang="en-US" altLang="ja-JP" sz="2000" b="1" dirty="0">
                    <a:solidFill>
                      <a:schemeClr val="tx1"/>
                    </a:solidFill>
                  </a:rPr>
                  <a:t>.</a:t>
                </a:r>
                <a:r>
                  <a:rPr lang="en-US" altLang="ja-JP" sz="2000" dirty="0">
                    <a:solidFill>
                      <a:schemeClr val="tx1"/>
                    </a:solidFill>
                  </a:rPr>
                  <a:t> </a:t>
                </a:r>
                <a14:m>
                  <m:oMath xmlns:m="http://schemas.openxmlformats.org/officeDocument/2006/math">
                    <m:r>
                      <a:rPr lang="en-US" altLang="ja-JP" i="1" smtClean="0">
                        <a:solidFill>
                          <a:schemeClr val="tx1"/>
                        </a:solidFill>
                        <a:latin typeface="Cambria Math" panose="02040503050406030204" pitchFamily="18" charset="0"/>
                      </a:rPr>
                      <m:t>𝑝</m:t>
                    </m:r>
                    <m:r>
                      <a:rPr lang="en-US" altLang="ja-JP" i="1" smtClean="0">
                        <a:solidFill>
                          <a:schemeClr val="tx1"/>
                        </a:solidFill>
                        <a:latin typeface="Cambria Math" panose="02040503050406030204" pitchFamily="18" charset="0"/>
                      </a:rPr>
                      <m:t>=</m:t>
                    </m:r>
                    <m:r>
                      <a:rPr lang="en-US" altLang="ja-JP" i="1" smtClean="0">
                        <a:solidFill>
                          <a:schemeClr val="tx1"/>
                        </a:solidFill>
                        <a:latin typeface="Cambria Math" panose="02040503050406030204" pitchFamily="18" charset="0"/>
                      </a:rPr>
                      <m:t>𝑎𝑥𝑏</m:t>
                    </m:r>
                    <m:r>
                      <a:rPr lang="en-US" altLang="ja-JP" i="1" smtClean="0">
                        <a:solidFill>
                          <a:schemeClr val="tx1"/>
                        </a:solidFill>
                        <a:latin typeface="Cambria Math" panose="02040503050406030204" pitchFamily="18" charset="0"/>
                      </a:rPr>
                      <m:t>,  </m:t>
                    </m:r>
                    <m:r>
                      <m:rPr>
                        <m:sty m:val="p"/>
                      </m:rPr>
                      <a:rPr lang="en-US" altLang="ja-JP">
                        <a:solidFill>
                          <a:schemeClr val="tx1"/>
                        </a:solidFill>
                        <a:latin typeface="Cambria Math" panose="02040503050406030204" pitchFamily="18" charset="0"/>
                      </a:rPr>
                      <m:t>Σ</m:t>
                    </m:r>
                    <m:r>
                      <a:rPr lang="en-US" altLang="ja-JP"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𝑎</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𝑏</m:t>
                        </m:r>
                      </m:e>
                    </m:d>
                    <m:r>
                      <a:rPr lang="en-US" altLang="ja-JP" i="1">
                        <a:solidFill>
                          <a:schemeClr val="tx1"/>
                        </a:solidFill>
                        <a:latin typeface="Cambria Math" panose="02040503050406030204" pitchFamily="18" charset="0"/>
                      </a:rPr>
                      <m:t>,</m:t>
                    </m:r>
                  </m:oMath>
                </a14:m>
                <a:r>
                  <a:rPr lang="en-US" altLang="ja-JP" i="1" dirty="0">
                    <a:solidFill>
                      <a:schemeClr val="tx1"/>
                    </a:solidFill>
                    <a:latin typeface="Cambria Math" panose="02040503050406030204" pitchFamily="18" charset="0"/>
                  </a:rPr>
                  <a:t>  </a:t>
                </a:r>
              </a:p>
              <a:p>
                <a:pPr marL="0" indent="0">
                  <a:lnSpc>
                    <a:spcPct val="130000"/>
                  </a:lnSpc>
                  <a:spcBef>
                    <a:spcPts val="0"/>
                  </a:spcBef>
                  <a:buNone/>
                </a:pPr>
                <a:r>
                  <a:rPr lang="en-US" altLang="ja-JP" dirty="0">
                    <a:solidFill>
                      <a:schemeClr val="tx1"/>
                    </a:solidFill>
                  </a:rPr>
                  <a:t>	</a:t>
                </a:r>
                <a14:m>
                  <m:oMath xmlns:m="http://schemas.openxmlformats.org/officeDocument/2006/math">
                    <m:sSub>
                      <m:sSubPr>
                        <m:ctrlPr>
                          <a:rPr lang="en-US" altLang="ja-JP" i="1" smtClean="0">
                            <a:solidFill>
                              <a:schemeClr val="bg1"/>
                            </a:solidFill>
                            <a:latin typeface="Cambria Math" panose="02040503050406030204" pitchFamily="18" charset="0"/>
                          </a:rPr>
                        </m:ctrlPr>
                      </m:sSubPr>
                      <m:e>
                        <m:r>
                          <a:rPr lang="en-US" altLang="ja-JP" i="1">
                            <a:solidFill>
                              <a:schemeClr val="bg1"/>
                            </a:solidFill>
                            <a:latin typeface="Cambria Math" panose="02040503050406030204" pitchFamily="18" charset="0"/>
                          </a:rPr>
                          <m:t>𝑆</m:t>
                        </m:r>
                      </m:e>
                      <m:sub>
                        <m:r>
                          <a:rPr lang="en-US" altLang="ja-JP" i="1">
                            <a:solidFill>
                              <a:schemeClr val="bg1"/>
                            </a:solidFill>
                            <a:latin typeface="Cambria Math" panose="02040503050406030204" pitchFamily="18" charset="0"/>
                          </a:rPr>
                          <m:t>1</m:t>
                        </m:r>
                      </m:sub>
                    </m:sSub>
                    <m:d>
                      <m:dPr>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𝑝</m:t>
                        </m:r>
                      </m:e>
                    </m:d>
                    <m:r>
                      <a:rPr lang="en-US" altLang="ja-JP" i="1">
                        <a:solidFill>
                          <a:schemeClr val="bg1"/>
                        </a:solidFill>
                        <a:latin typeface="Cambria Math" panose="02040503050406030204" pitchFamily="18" charset="0"/>
                      </a:rPr>
                      <m:t>=</m:t>
                    </m:r>
                    <m:d>
                      <m:dPr>
                        <m:begChr m:val="{"/>
                        <m:endChr m:val="}"/>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𝑎</m:t>
                        </m:r>
                        <m:r>
                          <a:rPr lang="en-US" altLang="ja-JP" i="1" smtClean="0">
                            <a:solidFill>
                              <a:schemeClr val="bg1"/>
                            </a:solidFill>
                            <a:latin typeface="Cambria Math" panose="02040503050406030204" pitchFamily="18" charset="0"/>
                          </a:rPr>
                          <m:t>𝑎</m:t>
                        </m:r>
                        <m:r>
                          <a:rPr lang="en-US" altLang="ja-JP" i="1">
                            <a:solidFill>
                              <a:schemeClr val="bg1"/>
                            </a:solidFill>
                            <a:latin typeface="Cambria Math" panose="02040503050406030204" pitchFamily="18" charset="0"/>
                          </a:rPr>
                          <m:t>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m:t>
                        </m:r>
                      </m:e>
                    </m:d>
                    <m:r>
                      <a:rPr lang="en-US" altLang="ja-JP" i="1">
                        <a:solidFill>
                          <a:schemeClr val="bg1"/>
                        </a:solidFill>
                        <a:latin typeface="Cambria Math" panose="02040503050406030204" pitchFamily="18" charset="0"/>
                      </a:rPr>
                      <m:t>,</m:t>
                    </m:r>
                  </m:oMath>
                </a14:m>
                <a:r>
                  <a:rPr lang="en-US" altLang="ja-JP" i="1" dirty="0">
                    <a:solidFill>
                      <a:schemeClr val="bg1"/>
                    </a:solidFill>
                    <a:latin typeface="Cambria Math" panose="02040503050406030204" pitchFamily="18" charset="0"/>
                  </a:rPr>
                  <a:t> </a:t>
                </a:r>
                <a14:m>
                  <m:oMath xmlns:m="http://schemas.openxmlformats.org/officeDocument/2006/math">
                    <m:r>
                      <a:rPr lang="ja-JP" altLang="en-US" i="1" dirty="0">
                        <a:solidFill>
                          <a:schemeClr val="bg1"/>
                        </a:solidFill>
                        <a:latin typeface="Cambria Math" panose="02040503050406030204" pitchFamily="18" charset="0"/>
                      </a:rPr>
                      <m:t> </m:t>
                    </m:r>
                    <m:sSub>
                      <m:sSubPr>
                        <m:ctrlPr>
                          <a:rPr lang="en-US" altLang="ja-JP" i="1">
                            <a:solidFill>
                              <a:schemeClr val="bg1"/>
                            </a:solidFill>
                            <a:latin typeface="Cambria Math" panose="02040503050406030204" pitchFamily="18" charset="0"/>
                          </a:rPr>
                        </m:ctrlPr>
                      </m:sSubPr>
                      <m:e>
                        <m:r>
                          <a:rPr lang="en-US" altLang="ja-JP" i="1">
                            <a:solidFill>
                              <a:schemeClr val="bg1"/>
                            </a:solidFill>
                            <a:latin typeface="Cambria Math" panose="02040503050406030204" pitchFamily="18" charset="0"/>
                          </a:rPr>
                          <m:t>𝑆</m:t>
                        </m:r>
                      </m:e>
                      <m:sub>
                        <m:r>
                          <a:rPr lang="en-US" altLang="ja-JP" i="1">
                            <a:solidFill>
                              <a:schemeClr val="bg1"/>
                            </a:solidFill>
                            <a:latin typeface="Cambria Math" panose="02040503050406030204" pitchFamily="18" charset="0"/>
                          </a:rPr>
                          <m:t>2</m:t>
                        </m:r>
                      </m:sub>
                    </m:sSub>
                    <m:d>
                      <m:dPr>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𝑝</m:t>
                        </m:r>
                      </m:e>
                    </m:d>
                    <m:r>
                      <a:rPr lang="en-US" altLang="ja-JP" i="1">
                        <a:solidFill>
                          <a:schemeClr val="bg1"/>
                        </a:solidFill>
                        <a:latin typeface="Cambria Math" panose="02040503050406030204" pitchFamily="18" charset="0"/>
                      </a:rPr>
                      <m:t>=</m:t>
                    </m:r>
                    <m:d>
                      <m:dPr>
                        <m:begChr m:val="{"/>
                        <m:endChr m:val="}"/>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𝑎</m:t>
                        </m:r>
                        <m:r>
                          <a:rPr lang="en-US" altLang="ja-JP" i="1" smtClean="0">
                            <a:solidFill>
                              <a:schemeClr val="bg1"/>
                            </a:solidFill>
                            <a:latin typeface="Cambria Math" panose="02040503050406030204" pitchFamily="18" charset="0"/>
                          </a:rPr>
                          <m:t>𝑎</m:t>
                        </m:r>
                        <m:r>
                          <a:rPr lang="en-US" altLang="ja-JP" i="1">
                            <a:solidFill>
                              <a:schemeClr val="bg1"/>
                            </a:solidFill>
                            <a:latin typeface="Cambria Math" panose="02040503050406030204" pitchFamily="18" charset="0"/>
                          </a:rPr>
                          <m:t>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𝑎𝑎𝑎𝑏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𝑎𝑎𝑏𝑏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𝑎𝑏𝑎𝑏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𝑎𝑏𝑏𝑏</m:t>
                        </m:r>
                      </m:e>
                    </m:d>
                    <m:r>
                      <a:rPr lang="en-US" altLang="ja-JP" b="0" i="1" smtClean="0">
                        <a:solidFill>
                          <a:schemeClr val="bg1"/>
                        </a:solidFill>
                        <a:latin typeface="Cambria Math" panose="02040503050406030204" pitchFamily="18" charset="0"/>
                      </a:rPr>
                      <m:t>.</m:t>
                    </m:r>
                  </m:oMath>
                </a14:m>
                <a:r>
                  <a:rPr lang="ja-JP" altLang="en-US" dirty="0">
                    <a:solidFill>
                      <a:schemeClr val="bg1"/>
                    </a:solidFill>
                  </a:rPr>
                  <a:t> </a:t>
                </a:r>
                <a:endParaRPr lang="ja-JP" altLang="en-US" sz="2000" dirty="0">
                  <a:solidFill>
                    <a:schemeClr val="tx1"/>
                  </a:solidFill>
                </a:endParaRPr>
              </a:p>
              <a:p>
                <a:pPr marL="0" indent="0">
                  <a:lnSpc>
                    <a:spcPct val="130000"/>
                  </a:lnSpc>
                  <a:spcBef>
                    <a:spcPts val="0"/>
                  </a:spcBef>
                  <a:buClr>
                    <a:srgbClr val="002060"/>
                  </a:buClr>
                  <a:buNone/>
                </a:pPr>
                <a:endParaRPr lang="ja-JP" altLang="en-US"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blipFill>
                <a:blip r:embed="rId3"/>
                <a:stretch>
                  <a:fillRect l="-1653" t="-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 </a:t>
                </a:r>
                <a:r>
                  <a:rPr lang="ja-JP" altLang="en-US" dirty="0"/>
                  <a:t>特徴集合</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𝑺</m:t>
                        </m:r>
                      </m:e>
                      <m:sub>
                        <m:r>
                          <a:rPr lang="en-US" altLang="ja-JP" b="1" i="1">
                            <a:latin typeface="Cambria Math" panose="02040503050406030204" pitchFamily="18" charset="0"/>
                          </a:rPr>
                          <m:t>𝟐</m:t>
                        </m:r>
                      </m:sub>
                    </m:sSub>
                    <m:r>
                      <a:rPr lang="en-US" altLang="ja-JP" b="1" i="1">
                        <a:latin typeface="Cambria Math" panose="02040503050406030204" pitchFamily="18" charset="0"/>
                      </a:rPr>
                      <m:t>(</m:t>
                    </m:r>
                    <m:r>
                      <a:rPr lang="en-US" altLang="ja-JP" b="1" i="1">
                        <a:latin typeface="Cambria Math" panose="02040503050406030204" pitchFamily="18" charset="0"/>
                      </a:rPr>
                      <m:t>𝑷</m:t>
                    </m:r>
                    <m:r>
                      <a:rPr lang="en-US" altLang="ja-JP" b="1" i="1">
                        <a:latin typeface="Cambria Math" panose="02040503050406030204" pitchFamily="18" charset="0"/>
                      </a:rPr>
                      <m:t>)</m:t>
                    </m:r>
                  </m:oMath>
                </a14:m>
                <a:endParaRPr kumimoji="1" lang="ja-JP" altLang="en-US" dirty="0">
                  <a:solidFill>
                    <a:schemeClr val="tx1"/>
                  </a:solidFill>
                </a:endParaRPr>
              </a:p>
            </p:txBody>
          </p:sp>
        </mc:Choice>
        <mc:Fallback xmlns="">
          <p:sp>
            <p:nvSpPr>
              <p:cNvPr id="2" name="タイトル 1">
                <a:extLst>
                  <a:ext uri="{FF2B5EF4-FFF2-40B4-BE49-F238E27FC236}">
                    <a16:creationId xmlns:a16="http://schemas.microsoft.com/office/drawing/2014/main" id="{B5FFEB3C-04DC-4455-BE57-0EF00792FDC8}"/>
                  </a:ext>
                </a:extLst>
              </p:cNvPr>
              <p:cNvSpPr>
                <a:spLocks noGrp="1" noRot="1" noChangeAspect="1" noMove="1" noResize="1" noEditPoints="1" noAdjustHandles="1" noChangeArrowheads="1" noChangeShapeType="1" noTextEdit="1"/>
              </p:cNvSpPr>
              <p:nvPr>
                <p:ph type="title"/>
              </p:nvPr>
            </p:nvSpPr>
            <p:spPr>
              <a:blipFill>
                <a:blip r:embed="rId4"/>
                <a:stretch>
                  <a:fillRect l="-1920" t="-7955" b="-32955"/>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49190A2-21EB-4521-A661-AB49659C8DDF}"/>
              </a:ext>
            </a:extLst>
          </p:cNvPr>
          <p:cNvPicPr>
            <a:picLocks noChangeAspect="1"/>
          </p:cNvPicPr>
          <p:nvPr/>
        </p:nvPicPr>
        <p:blipFill>
          <a:blip r:embed="rId5"/>
          <a:stretch>
            <a:fillRect/>
          </a:stretch>
        </p:blipFill>
        <p:spPr>
          <a:xfrm>
            <a:off x="1686722" y="3501008"/>
            <a:ext cx="8608298" cy="518205"/>
          </a:xfrm>
          <a:prstGeom prst="rect">
            <a:avLst/>
          </a:prstGeom>
        </p:spPr>
      </p:pic>
      <p:sp>
        <p:nvSpPr>
          <p:cNvPr id="5" name="スライド番号プレースホルダー 4">
            <a:extLst>
              <a:ext uri="{FF2B5EF4-FFF2-40B4-BE49-F238E27FC236}">
                <a16:creationId xmlns:a16="http://schemas.microsoft.com/office/drawing/2014/main" id="{D850AC4B-3ED7-4344-A57B-640176C4E5CC}"/>
              </a:ext>
            </a:extLst>
          </p:cNvPr>
          <p:cNvSpPr>
            <a:spLocks noGrp="1"/>
          </p:cNvSpPr>
          <p:nvPr>
            <p:ph type="sldNum" sz="quarter" idx="12"/>
          </p:nvPr>
        </p:nvSpPr>
        <p:spPr/>
        <p:txBody>
          <a:bodyPr/>
          <a:lstStyle/>
          <a:p>
            <a:fld id="{F570F3E5-FDBB-4464-A890-BAA1FABE4FEA}" type="slidenum">
              <a:rPr kumimoji="1" lang="ja-JP" altLang="en-US" smtClean="0"/>
              <a:t>36</a:t>
            </a:fld>
            <a:endParaRPr kumimoji="1" lang="ja-JP" altLang="en-US"/>
          </a:p>
        </p:txBody>
      </p:sp>
      <p:sp>
        <p:nvSpPr>
          <p:cNvPr id="7" name="AutoShape 3">
            <a:extLst>
              <a:ext uri="{FF2B5EF4-FFF2-40B4-BE49-F238E27FC236}">
                <a16:creationId xmlns:a16="http://schemas.microsoft.com/office/drawing/2014/main" id="{D08F3CF6-B91E-4C37-8209-E4AF6BEAFFBC}"/>
              </a:ext>
            </a:extLst>
          </p:cNvPr>
          <p:cNvSpPr>
            <a:spLocks noChangeArrowheads="1"/>
          </p:cNvSpPr>
          <p:nvPr/>
        </p:nvSpPr>
        <p:spPr bwMode="auto">
          <a:xfrm>
            <a:off x="481013" y="6435242"/>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Lecture Notes in Artificial Intelligence, 1501, (1998), 220-233.</a:t>
            </a: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893B982-8285-4A35-804E-321EF5586609}"/>
                  </a:ext>
                </a:extLst>
              </p:cNvPr>
              <p:cNvSpPr/>
              <p:nvPr/>
            </p:nvSpPr>
            <p:spPr>
              <a:xfrm>
                <a:off x="865970" y="5163579"/>
                <a:ext cx="4653966" cy="461665"/>
              </a:xfrm>
              <a:prstGeom prst="rect">
                <a:avLst/>
              </a:prstGeom>
            </p:spPr>
            <p:txBody>
              <a:bodyPr wrap="none">
                <a:spAutoFit/>
              </a:bodyPr>
              <a:lstStyle/>
              <a:p>
                <a14:m>
                  <m:oMath xmlns:m="http://schemas.openxmlformats.org/officeDocument/2006/math">
                    <m:sSub>
                      <m:sSubPr>
                        <m:ctrlPr>
                          <a:rPr lang="en-US" altLang="ja-JP" sz="2400" i="1" smtClean="0">
                            <a:solidFill>
                              <a:srgbClr val="2A2E33"/>
                            </a:solidFill>
                            <a:latin typeface="Cambria Math" panose="02040503050406030204" pitchFamily="18" charset="0"/>
                          </a:rPr>
                        </m:ctrlPr>
                      </m:sSubPr>
                      <m:e>
                        <m:r>
                          <a:rPr lang="en-US" altLang="ja-JP" sz="2400" i="1">
                            <a:solidFill>
                              <a:srgbClr val="2A2E33"/>
                            </a:solidFill>
                            <a:latin typeface="Cambria Math" panose="02040503050406030204" pitchFamily="18" charset="0"/>
                          </a:rPr>
                          <m:t>𝑆</m:t>
                        </m:r>
                      </m:e>
                      <m:sub>
                        <m:r>
                          <a:rPr lang="en-US" altLang="ja-JP" sz="2400" b="0" i="1" smtClean="0">
                            <a:solidFill>
                              <a:srgbClr val="2A2E33"/>
                            </a:solidFill>
                            <a:latin typeface="Cambria Math" panose="02040503050406030204" pitchFamily="18" charset="0"/>
                          </a:rPr>
                          <m:t>2</m:t>
                        </m:r>
                      </m:sub>
                    </m:sSub>
                    <m:d>
                      <m:dPr>
                        <m:ctrlPr>
                          <a:rPr lang="en-US" altLang="ja-JP" sz="2400" i="1">
                            <a:solidFill>
                              <a:srgbClr val="2A2E33"/>
                            </a:solidFill>
                            <a:latin typeface="Cambria Math" panose="02040503050406030204" pitchFamily="18" charset="0"/>
                          </a:rPr>
                        </m:ctrlPr>
                      </m:dPr>
                      <m:e>
                        <m:r>
                          <a:rPr lang="en-US" altLang="ja-JP" sz="2400" b="0" i="1" smtClean="0">
                            <a:solidFill>
                              <a:srgbClr val="2A2E33"/>
                            </a:solidFill>
                            <a:latin typeface="Cambria Math" panose="02040503050406030204" pitchFamily="18" charset="0"/>
                          </a:rPr>
                          <m:t>𝑝</m:t>
                        </m:r>
                      </m:e>
                    </m:d>
                    <m:r>
                      <a:rPr lang="en-US" altLang="ja-JP" sz="2400" i="1">
                        <a:solidFill>
                          <a:srgbClr val="2A2E33"/>
                        </a:solidFill>
                        <a:latin typeface="Cambria Math" panose="02040503050406030204" pitchFamily="18" charset="0"/>
                      </a:rPr>
                      <m:t>⊆</m:t>
                    </m:r>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𝑄</m:t>
                        </m:r>
                      </m:e>
                    </m:d>
                  </m:oMath>
                </a14:m>
                <a:r>
                  <a:rPr lang="ja-JP" altLang="en-US" sz="2400" dirty="0"/>
                  <a:t>ならば</a:t>
                </a:r>
                <a14:m>
                  <m:oMath xmlns:m="http://schemas.openxmlformats.org/officeDocument/2006/math">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b="0" i="1" smtClean="0">
                            <a:solidFill>
                              <a:srgbClr val="2A2E33"/>
                            </a:solidFill>
                            <a:latin typeface="Cambria Math" panose="02040503050406030204" pitchFamily="18" charset="0"/>
                          </a:rPr>
                          <m:t>𝑝</m:t>
                        </m:r>
                      </m:e>
                    </m:d>
                    <m:r>
                      <a:rPr lang="en-US" altLang="ja-JP" sz="2400" i="1">
                        <a:solidFill>
                          <a:srgbClr val="2A2E33"/>
                        </a:solidFill>
                        <a:latin typeface="Cambria Math" panose="02040503050406030204" pitchFamily="18" charset="0"/>
                      </a:rPr>
                      <m:t>⊆</m:t>
                    </m:r>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𝑄</m:t>
                        </m:r>
                      </m:e>
                    </m:d>
                  </m:oMath>
                </a14:m>
                <a:endParaRPr lang="ja-JP" altLang="en-US" sz="2400" dirty="0"/>
              </a:p>
            </p:txBody>
          </p:sp>
        </mc:Choice>
        <mc:Fallback xmlns="">
          <p:sp>
            <p:nvSpPr>
              <p:cNvPr id="8" name="正方形/長方形 7">
                <a:extLst>
                  <a:ext uri="{FF2B5EF4-FFF2-40B4-BE49-F238E27FC236}">
                    <a16:creationId xmlns:a16="http://schemas.microsoft.com/office/drawing/2014/main" id="{3893B982-8285-4A35-804E-321EF5586609}"/>
                  </a:ext>
                </a:extLst>
              </p:cNvPr>
              <p:cNvSpPr>
                <a:spLocks noRot="1" noChangeAspect="1" noMove="1" noResize="1" noEditPoints="1" noAdjustHandles="1" noChangeArrowheads="1" noChangeShapeType="1" noTextEdit="1"/>
              </p:cNvSpPr>
              <p:nvPr/>
            </p:nvSpPr>
            <p:spPr>
              <a:xfrm>
                <a:off x="865970" y="5163579"/>
                <a:ext cx="4653966" cy="461665"/>
              </a:xfrm>
              <a:prstGeom prst="rect">
                <a:avLst/>
              </a:prstGeom>
              <a:blipFill>
                <a:blip r:embed="rId6"/>
                <a:stretch>
                  <a:fillRect l="-262" t="-10526" b="-28947"/>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CBEFFA46-5F14-4605-93AA-263BAE3B04FE}"/>
              </a:ext>
            </a:extLst>
          </p:cNvPr>
          <p:cNvSpPr/>
          <p:nvPr/>
        </p:nvSpPr>
        <p:spPr>
          <a:xfrm>
            <a:off x="721954" y="4763469"/>
            <a:ext cx="1210588" cy="400110"/>
          </a:xfrm>
          <a:prstGeom prst="rect">
            <a:avLst/>
          </a:prstGeom>
        </p:spPr>
        <p:txBody>
          <a:bodyPr wrap="none">
            <a:spAutoFit/>
          </a:bodyPr>
          <a:lstStyle/>
          <a:p>
            <a:r>
              <a:rPr lang="ja-JP" altLang="en-US" sz="2000" dirty="0">
                <a:solidFill>
                  <a:srgbClr val="2A2E33"/>
                </a:solidFill>
              </a:rPr>
              <a:t>有限集合</a:t>
            </a:r>
            <a:endParaRPr lang="ja-JP" altLang="en-US" sz="1600" dirty="0"/>
          </a:p>
        </p:txBody>
      </p:sp>
      <p:sp>
        <p:nvSpPr>
          <p:cNvPr id="10" name="正方形/長方形 9">
            <a:extLst>
              <a:ext uri="{FF2B5EF4-FFF2-40B4-BE49-F238E27FC236}">
                <a16:creationId xmlns:a16="http://schemas.microsoft.com/office/drawing/2014/main" id="{7FFC36B6-902A-4F9C-9605-AB11B6502535}"/>
              </a:ext>
            </a:extLst>
          </p:cNvPr>
          <p:cNvSpPr/>
          <p:nvPr/>
        </p:nvSpPr>
        <p:spPr>
          <a:xfrm>
            <a:off x="3422254" y="4763469"/>
            <a:ext cx="1210588" cy="400110"/>
          </a:xfrm>
          <a:prstGeom prst="rect">
            <a:avLst/>
          </a:prstGeom>
        </p:spPr>
        <p:txBody>
          <a:bodyPr wrap="none">
            <a:spAutoFit/>
          </a:bodyPr>
          <a:lstStyle/>
          <a:p>
            <a:r>
              <a:rPr lang="ja-JP" altLang="en-US" sz="2000" dirty="0">
                <a:solidFill>
                  <a:srgbClr val="2A2E33"/>
                </a:solidFill>
              </a:rPr>
              <a:t>無限集合</a:t>
            </a:r>
            <a:endParaRPr lang="ja-JP" altLang="en-US" sz="1600" dirty="0"/>
          </a:p>
        </p:txBody>
      </p:sp>
      <p:sp>
        <p:nvSpPr>
          <p:cNvPr id="11" name="テキスト ボックス 10">
            <a:extLst>
              <a:ext uri="{FF2B5EF4-FFF2-40B4-BE49-F238E27FC236}">
                <a16:creationId xmlns:a16="http://schemas.microsoft.com/office/drawing/2014/main" id="{348CAB8A-DC82-482F-B851-B8D847100A5F}"/>
              </a:ext>
            </a:extLst>
          </p:cNvPr>
          <p:cNvSpPr txBox="1"/>
          <p:nvPr/>
        </p:nvSpPr>
        <p:spPr>
          <a:xfrm>
            <a:off x="481013" y="4112866"/>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（特徴集合の説明</a:t>
            </a:r>
            <a:r>
              <a:rPr kumimoji="1" lang="ja-JP" altLang="en-US" sz="2000" b="1" dirty="0"/>
              <a:t>）</a:t>
            </a:r>
            <a:endParaRPr kumimoji="1" lang="en-US" altLang="ja-JP" sz="2000" b="1" dirty="0"/>
          </a:p>
        </p:txBody>
      </p:sp>
      <p:sp>
        <p:nvSpPr>
          <p:cNvPr id="12" name="正方形/長方形 11">
            <a:extLst>
              <a:ext uri="{FF2B5EF4-FFF2-40B4-BE49-F238E27FC236}">
                <a16:creationId xmlns:a16="http://schemas.microsoft.com/office/drawing/2014/main" id="{F648F3AB-0C40-483B-A2CC-97D326A5F62A}"/>
              </a:ext>
            </a:extLst>
          </p:cNvPr>
          <p:cNvSpPr/>
          <p:nvPr/>
        </p:nvSpPr>
        <p:spPr>
          <a:xfrm>
            <a:off x="481013" y="4112865"/>
            <a:ext cx="11195050" cy="22684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13">
            <a:extLst>
              <a:ext uri="{FF2B5EF4-FFF2-40B4-BE49-F238E27FC236}">
                <a16:creationId xmlns:a16="http://schemas.microsoft.com/office/drawing/2014/main" id="{2F728C79-FA99-4240-BC2D-95038EA692D7}"/>
              </a:ext>
            </a:extLst>
          </p:cNvPr>
          <p:cNvSpPr/>
          <p:nvPr/>
        </p:nvSpPr>
        <p:spPr>
          <a:xfrm>
            <a:off x="721954" y="4735543"/>
            <a:ext cx="1210588" cy="421649"/>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E48E195F-74A8-4A4F-9D78-A892691FE4BB}"/>
              </a:ext>
            </a:extLst>
          </p:cNvPr>
          <p:cNvSpPr/>
          <p:nvPr/>
        </p:nvSpPr>
        <p:spPr>
          <a:xfrm>
            <a:off x="3422254" y="4753750"/>
            <a:ext cx="1210588" cy="421649"/>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C227F57-820D-444E-8BC5-8DAAECCE94E6}"/>
              </a:ext>
            </a:extLst>
          </p:cNvPr>
          <p:cNvSpPr/>
          <p:nvPr/>
        </p:nvSpPr>
        <p:spPr>
          <a:xfrm>
            <a:off x="5825970" y="51455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AF34217-64BA-4093-8C5E-D5799195A5A2}"/>
              </a:ext>
            </a:extLst>
          </p:cNvPr>
          <p:cNvSpPr/>
          <p:nvPr/>
        </p:nvSpPr>
        <p:spPr>
          <a:xfrm>
            <a:off x="721954" y="5821133"/>
            <a:ext cx="1210588" cy="400110"/>
          </a:xfrm>
          <a:prstGeom prst="rect">
            <a:avLst/>
          </a:prstGeom>
        </p:spPr>
        <p:txBody>
          <a:bodyPr wrap="none">
            <a:spAutoFit/>
          </a:bodyPr>
          <a:lstStyle/>
          <a:p>
            <a:r>
              <a:rPr lang="ja-JP" altLang="en-US" sz="2000" dirty="0">
                <a:solidFill>
                  <a:srgbClr val="2A2E33"/>
                </a:solidFill>
              </a:rPr>
              <a:t>特徴集合</a:t>
            </a:r>
            <a:endParaRPr lang="ja-JP" altLang="en-US" sz="1600" dirty="0"/>
          </a:p>
        </p:txBody>
      </p:sp>
      <p:sp>
        <p:nvSpPr>
          <p:cNvPr id="18" name="吹き出し: 四角形 17">
            <a:extLst>
              <a:ext uri="{FF2B5EF4-FFF2-40B4-BE49-F238E27FC236}">
                <a16:creationId xmlns:a16="http://schemas.microsoft.com/office/drawing/2014/main" id="{2957F9F0-999B-42A0-98CD-84972D029D7B}"/>
              </a:ext>
            </a:extLst>
          </p:cNvPr>
          <p:cNvSpPr/>
          <p:nvPr/>
        </p:nvSpPr>
        <p:spPr>
          <a:xfrm>
            <a:off x="721954" y="5793207"/>
            <a:ext cx="1210588" cy="421649"/>
          </a:xfrm>
          <a:prstGeom prst="wedgeRectCallout">
            <a:avLst>
              <a:gd name="adj1" fmla="val -20833"/>
              <a:gd name="adj2" fmla="val -752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C89B6DD-DE82-473B-86F3-10542B00862D}"/>
              </a:ext>
            </a:extLst>
          </p:cNvPr>
          <p:cNvSpPr/>
          <p:nvPr/>
        </p:nvSpPr>
        <p:spPr>
          <a:xfrm>
            <a:off x="4970138" y="5829647"/>
            <a:ext cx="2262158" cy="369332"/>
          </a:xfrm>
          <a:prstGeom prst="rect">
            <a:avLst/>
          </a:prstGeom>
        </p:spPr>
        <p:txBody>
          <a:bodyPr wrap="none">
            <a:spAutoFit/>
          </a:bodyPr>
          <a:lstStyle/>
          <a:p>
            <a:r>
              <a:rPr lang="ja-JP" altLang="en-US" dirty="0"/>
              <a:t>コンパクト性を持つ</a:t>
            </a: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6C32FAFE-AB84-48E7-8D88-D48E7526E152}"/>
                  </a:ext>
                </a:extLst>
              </p:cNvPr>
              <p:cNvSpPr/>
              <p:nvPr/>
            </p:nvSpPr>
            <p:spPr>
              <a:xfrm>
                <a:off x="6696642" y="5029856"/>
                <a:ext cx="4535942" cy="729110"/>
              </a:xfrm>
              <a:prstGeom prst="rect">
                <a:avLst/>
              </a:prstGeom>
            </p:spPr>
            <p:txBody>
              <a:bodyPr wrap="square">
                <a:spAutoFit/>
              </a:bodyPr>
              <a:lstStyle/>
              <a:p>
                <a:pPr>
                  <a:lnSpc>
                    <a:spcPct val="120000"/>
                  </a:lnSpc>
                </a:pPr>
                <a14:m>
                  <m:oMath xmlns:m="http://schemas.openxmlformats.org/officeDocument/2006/math">
                    <m:r>
                      <a:rPr lang="en-US" altLang="ja-JP" b="0"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b="0" i="1">
                            <a:solidFill>
                              <a:srgbClr val="2A2E33"/>
                            </a:solidFill>
                            <a:latin typeface="Cambria Math" panose="02040503050406030204" pitchFamily="18" charset="0"/>
                          </a:rPr>
                          <m:t>𝑝</m:t>
                        </m:r>
                      </m:e>
                    </m:d>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𝐿</m:t>
                    </m:r>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𝑄</m:t>
                    </m:r>
                    <m:r>
                      <a:rPr lang="en-US" altLang="ja-JP" b="0" i="1">
                        <a:solidFill>
                          <a:srgbClr val="2A2E33"/>
                        </a:solidFill>
                        <a:latin typeface="Cambria Math" panose="02040503050406030204" pitchFamily="18" charset="0"/>
                      </a:rPr>
                      <m:t>)</m:t>
                    </m:r>
                  </m:oMath>
                </a14:m>
                <a:r>
                  <a:rPr lang="ja-JP" altLang="en-US" dirty="0">
                    <a:solidFill>
                      <a:srgbClr val="2A2E33"/>
                    </a:solidFill>
                  </a:rPr>
                  <a:t>ならば，ある</a:t>
                </a:r>
                <a14:m>
                  <m:oMath xmlns:m="http://schemas.openxmlformats.org/officeDocument/2006/math">
                    <m:r>
                      <a:rPr lang="en-US" altLang="ja-JP" b="0" i="1">
                        <a:solidFill>
                          <a:srgbClr val="2A2E33"/>
                        </a:solidFill>
                        <a:latin typeface="Cambria Math" panose="02040503050406030204" pitchFamily="18" charset="0"/>
                      </a:rPr>
                      <m:t>𝑞</m:t>
                    </m:r>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𝑄</m:t>
                    </m:r>
                  </m:oMath>
                </a14:m>
                <a:r>
                  <a:rPr lang="ja-JP" altLang="en-US" dirty="0" err="1">
                    <a:solidFill>
                      <a:srgbClr val="2A2E33"/>
                    </a:solidFill>
                  </a:rPr>
                  <a:t>が存</a:t>
                </a:r>
                <a:r>
                  <a:rPr lang="ja-JP" altLang="en-US" dirty="0">
                    <a:solidFill>
                      <a:srgbClr val="2A2E33"/>
                    </a:solidFill>
                  </a:rPr>
                  <a:t>在して</a:t>
                </a:r>
                <a14:m>
                  <m:oMath xmlns:m="http://schemas.openxmlformats.org/officeDocument/2006/math">
                    <m:r>
                      <a:rPr lang="en-US" altLang="ja-JP" b="0"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b="0" i="1">
                            <a:solidFill>
                              <a:srgbClr val="2A2E33"/>
                            </a:solidFill>
                            <a:latin typeface="Cambria Math" panose="02040503050406030204" pitchFamily="18" charset="0"/>
                          </a:rPr>
                          <m:t>𝑝</m:t>
                        </m:r>
                      </m:e>
                    </m:d>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𝐿</m:t>
                    </m:r>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𝑞</m:t>
                    </m:r>
                    <m:r>
                      <a:rPr lang="en-US" altLang="ja-JP" b="0" i="1">
                        <a:solidFill>
                          <a:srgbClr val="2A2E33"/>
                        </a:solidFill>
                        <a:latin typeface="Cambria Math" panose="02040503050406030204" pitchFamily="18" charset="0"/>
                      </a:rPr>
                      <m:t>)</m:t>
                    </m:r>
                  </m:oMath>
                </a14:m>
                <a:r>
                  <a:rPr lang="ja-JP" altLang="en-US" dirty="0">
                    <a:solidFill>
                      <a:srgbClr val="2A2E33"/>
                    </a:solidFill>
                  </a:rPr>
                  <a:t>である．</a:t>
                </a:r>
                <a:endParaRPr lang="ja-JP" altLang="en-US" dirty="0"/>
              </a:p>
            </p:txBody>
          </p:sp>
        </mc:Choice>
        <mc:Fallback xmlns="">
          <p:sp>
            <p:nvSpPr>
              <p:cNvPr id="19" name="正方形/長方形 18">
                <a:extLst>
                  <a:ext uri="{FF2B5EF4-FFF2-40B4-BE49-F238E27FC236}">
                    <a16:creationId xmlns:a16="http://schemas.microsoft.com/office/drawing/2014/main" id="{6C32FAFE-AB84-48E7-8D88-D48E7526E152}"/>
                  </a:ext>
                </a:extLst>
              </p:cNvPr>
              <p:cNvSpPr>
                <a:spLocks noRot="1" noChangeAspect="1" noMove="1" noResize="1" noEditPoints="1" noAdjustHandles="1" noChangeArrowheads="1" noChangeShapeType="1" noTextEdit="1"/>
              </p:cNvSpPr>
              <p:nvPr/>
            </p:nvSpPr>
            <p:spPr>
              <a:xfrm>
                <a:off x="6696642" y="5029856"/>
                <a:ext cx="4535942" cy="729110"/>
              </a:xfrm>
              <a:prstGeom prst="rect">
                <a:avLst/>
              </a:prstGeom>
              <a:blipFill>
                <a:blip r:embed="rId7"/>
                <a:stretch>
                  <a:fillRect r="-269" b="-12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750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46E5D8-6E51-4B6E-82E9-2F046856A5B7}"/>
              </a:ext>
            </a:extLst>
          </p:cNvPr>
          <p:cNvSpPr>
            <a:spLocks noGrp="1"/>
          </p:cNvSpPr>
          <p:nvPr>
            <p:ph type="title"/>
          </p:nvPr>
        </p:nvSpPr>
        <p:spPr/>
        <p:txBody>
          <a:bodyPr/>
          <a:lstStyle/>
          <a:p>
            <a:r>
              <a:rPr kumimoji="1" lang="ja-JP" altLang="en-US" dirty="0"/>
              <a:t>補足資料 </a:t>
            </a:r>
            <a:r>
              <a:rPr lang="en-US" altLang="ja-JP" dirty="0"/>
              <a:t>–</a:t>
            </a:r>
            <a:r>
              <a:rPr lang="ja-JP" altLang="en-US" dirty="0"/>
              <a:t> 特徴集合の活用</a:t>
            </a:r>
            <a:endParaRPr kumimoji="1" lang="ja-JP" altLang="en-US" dirty="0"/>
          </a:p>
        </p:txBody>
      </p:sp>
      <p:sp>
        <p:nvSpPr>
          <p:cNvPr id="3" name="コンテンツ プレースホルダー 2">
            <a:extLst>
              <a:ext uri="{FF2B5EF4-FFF2-40B4-BE49-F238E27FC236}">
                <a16:creationId xmlns:a16="http://schemas.microsoft.com/office/drawing/2014/main" id="{BCC61376-1C99-4E5A-A882-4C448E74D052}"/>
              </a:ext>
            </a:extLst>
          </p:cNvPr>
          <p:cNvSpPr>
            <a:spLocks noGrp="1"/>
          </p:cNvSpPr>
          <p:nvPr>
            <p:ph idx="1"/>
          </p:nvPr>
        </p:nvSpPr>
        <p:spPr/>
        <p:txBody>
          <a:bodyPr/>
          <a:lstStyle/>
          <a:p>
            <a:pPr marL="0" indent="0">
              <a:buNone/>
            </a:pPr>
            <a:r>
              <a:rPr lang="ja-JP" altLang="en-US" sz="2000" dirty="0"/>
              <a:t>複数の正規パターン言語の和に拡張した場合，</a:t>
            </a:r>
            <a:r>
              <a:rPr lang="ja-JP" altLang="en-US" sz="2000" dirty="0">
                <a:solidFill>
                  <a:srgbClr val="2A2E33"/>
                </a:solidFill>
              </a:rPr>
              <a:t>特徴集合を活用し，</a:t>
            </a:r>
            <a:br>
              <a:rPr lang="en-US" altLang="ja-JP" sz="2000" dirty="0">
                <a:solidFill>
                  <a:srgbClr val="2A2E33"/>
                </a:solidFill>
              </a:rPr>
            </a:br>
            <a:r>
              <a:rPr lang="ja-JP" altLang="en-US" sz="2000" dirty="0">
                <a:solidFill>
                  <a:srgbClr val="2A2E33"/>
                </a:solidFill>
              </a:rPr>
              <a:t>正規パターン言語の有限和を正例の集合から同定する．</a:t>
            </a:r>
            <a:endParaRPr kumimoji="1" lang="ja-JP" altLang="en-US" dirty="0"/>
          </a:p>
        </p:txBody>
      </p:sp>
      <p:pic>
        <p:nvPicPr>
          <p:cNvPr id="4" name="図 3">
            <a:extLst>
              <a:ext uri="{FF2B5EF4-FFF2-40B4-BE49-F238E27FC236}">
                <a16:creationId xmlns:a16="http://schemas.microsoft.com/office/drawing/2014/main" id="{D54E0005-B955-4F5A-A209-371A73908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948" y="2096852"/>
            <a:ext cx="3219371" cy="2990806"/>
          </a:xfrm>
          <a:prstGeom prst="rect">
            <a:avLst/>
          </a:prstGeom>
        </p:spPr>
      </p:pic>
      <mc:AlternateContent xmlns:mc="http://schemas.openxmlformats.org/markup-compatibility/2006" xmlns:a14="http://schemas.microsoft.com/office/drawing/2010/main">
        <mc:Choice Requires="a14">
          <p:sp>
            <p:nvSpPr>
              <p:cNvPr id="15" name="楕円 14">
                <a:extLst>
                  <a:ext uri="{FF2B5EF4-FFF2-40B4-BE49-F238E27FC236}">
                    <a16:creationId xmlns:a16="http://schemas.microsoft.com/office/drawing/2014/main" id="{5119A566-A0DF-409F-9A4A-3E3BE9F76A1F}"/>
                  </a:ext>
                </a:extLst>
              </p:cNvPr>
              <p:cNvSpPr/>
              <p:nvPr/>
            </p:nvSpPr>
            <p:spPr>
              <a:xfrm>
                <a:off x="2371264" y="2167694"/>
                <a:ext cx="1694735" cy="1694735"/>
              </a:xfrm>
              <a:prstGeom prst="ellipse">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solidFill>
                            <a:schemeClr val="accent5">
                              <a:lumMod val="50000"/>
                            </a:schemeClr>
                          </a:solidFill>
                          <a:latin typeface="Cambria Math" panose="02040503050406030204" pitchFamily="18" charset="0"/>
                        </a:rPr>
                        <m:t>𝐿</m:t>
                      </m:r>
                      <m:r>
                        <a:rPr kumimoji="1" lang="en-US" altLang="ja-JP" b="0" i="1" smtClean="0">
                          <a:solidFill>
                            <a:schemeClr val="accent5">
                              <a:lumMod val="50000"/>
                            </a:schemeClr>
                          </a:solidFill>
                          <a:latin typeface="Cambria Math" panose="02040503050406030204" pitchFamily="18" charset="0"/>
                        </a:rPr>
                        <m:t>(</m:t>
                      </m:r>
                      <m:sSub>
                        <m:sSubPr>
                          <m:ctrlPr>
                            <a:rPr kumimoji="1" lang="en-US" altLang="ja-JP" b="0" i="1" smtClean="0">
                              <a:solidFill>
                                <a:schemeClr val="accent5">
                                  <a:lumMod val="50000"/>
                                </a:schemeClr>
                              </a:solidFill>
                              <a:latin typeface="Cambria Math" panose="02040503050406030204" pitchFamily="18" charset="0"/>
                            </a:rPr>
                          </m:ctrlPr>
                        </m:sSubPr>
                        <m:e>
                          <m:r>
                            <a:rPr kumimoji="1" lang="en-US" altLang="ja-JP" b="0" i="1" smtClean="0">
                              <a:solidFill>
                                <a:schemeClr val="accent5">
                                  <a:lumMod val="50000"/>
                                </a:schemeClr>
                              </a:solidFill>
                              <a:latin typeface="Cambria Math" panose="02040503050406030204" pitchFamily="18" charset="0"/>
                            </a:rPr>
                            <m:t>𝜋</m:t>
                          </m:r>
                        </m:e>
                        <m:sub>
                          <m:r>
                            <a:rPr kumimoji="1" lang="en-US" altLang="ja-JP" b="0" i="1" smtClean="0">
                              <a:solidFill>
                                <a:schemeClr val="accent5">
                                  <a:lumMod val="50000"/>
                                </a:schemeClr>
                              </a:solidFill>
                              <a:latin typeface="Cambria Math" panose="02040503050406030204" pitchFamily="18" charset="0"/>
                            </a:rPr>
                            <m:t>1</m:t>
                          </m:r>
                        </m:sub>
                      </m:sSub>
                      <m:r>
                        <a:rPr kumimoji="1" lang="en-US" altLang="ja-JP" b="0" i="1" smtClean="0">
                          <a:solidFill>
                            <a:schemeClr val="accent5">
                              <a:lumMod val="50000"/>
                            </a:schemeClr>
                          </a:solidFill>
                          <a:latin typeface="Cambria Math" panose="02040503050406030204" pitchFamily="18" charset="0"/>
                        </a:rPr>
                        <m:t>)</m:t>
                      </m:r>
                    </m:oMath>
                  </m:oMathPara>
                </a14:m>
                <a:endParaRPr kumimoji="1" lang="ja-JP" altLang="en-US" dirty="0">
                  <a:solidFill>
                    <a:schemeClr val="accent5">
                      <a:lumMod val="50000"/>
                    </a:schemeClr>
                  </a:solidFill>
                </a:endParaRPr>
              </a:p>
            </p:txBody>
          </p:sp>
        </mc:Choice>
        <mc:Fallback xmlns="">
          <p:sp>
            <p:nvSpPr>
              <p:cNvPr id="15" name="楕円 14">
                <a:extLst>
                  <a:ext uri="{FF2B5EF4-FFF2-40B4-BE49-F238E27FC236}">
                    <a16:creationId xmlns:a16="http://schemas.microsoft.com/office/drawing/2014/main" id="{5119A566-A0DF-409F-9A4A-3E3BE9F76A1F}"/>
                  </a:ext>
                </a:extLst>
              </p:cNvPr>
              <p:cNvSpPr>
                <a:spLocks noRot="1" noChangeAspect="1" noMove="1" noResize="1" noEditPoints="1" noAdjustHandles="1" noChangeArrowheads="1" noChangeShapeType="1" noTextEdit="1"/>
              </p:cNvSpPr>
              <p:nvPr/>
            </p:nvSpPr>
            <p:spPr>
              <a:xfrm>
                <a:off x="2371264" y="2167694"/>
                <a:ext cx="1694735" cy="1694735"/>
              </a:xfrm>
              <a:prstGeom prst="ellipse">
                <a:avLst/>
              </a:prstGeom>
              <a:blipFill>
                <a:blip r:embed="rId5"/>
                <a:stretch>
                  <a:fillRect/>
                </a:stretch>
              </a:blipFill>
              <a:ln w="38100">
                <a:solidFill>
                  <a:schemeClr val="accent5">
                    <a:lumMod val="75000"/>
                  </a:schemeClr>
                </a:solidFill>
              </a:ln>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00A37064-3174-483D-9D53-685C849832CA}"/>
              </a:ext>
            </a:extLst>
          </p:cNvPr>
          <p:cNvSpPr/>
          <p:nvPr/>
        </p:nvSpPr>
        <p:spPr>
          <a:xfrm>
            <a:off x="1202696" y="5333146"/>
            <a:ext cx="4031873" cy="400110"/>
          </a:xfrm>
          <a:prstGeom prst="rect">
            <a:avLst/>
          </a:prstGeom>
        </p:spPr>
        <p:txBody>
          <a:bodyPr wrap="none">
            <a:spAutoFit/>
          </a:bodyPr>
          <a:lstStyle/>
          <a:p>
            <a:r>
              <a:rPr lang="ja-JP" altLang="en-US" sz="2000" dirty="0">
                <a:solidFill>
                  <a:srgbClr val="2A2E33"/>
                </a:solidFill>
              </a:rPr>
              <a:t>包含に関してコンパクト性を持つ</a:t>
            </a:r>
            <a:endParaRPr lang="ja-JP" altLang="en-US" dirty="0"/>
          </a:p>
        </p:txBody>
      </p:sp>
      <p:sp>
        <p:nvSpPr>
          <p:cNvPr id="19" name="正方形/長方形 18">
            <a:extLst>
              <a:ext uri="{FF2B5EF4-FFF2-40B4-BE49-F238E27FC236}">
                <a16:creationId xmlns:a16="http://schemas.microsoft.com/office/drawing/2014/main" id="{71F8324A-5267-44E4-91E6-FE7CDA8622D5}"/>
              </a:ext>
            </a:extLst>
          </p:cNvPr>
          <p:cNvSpPr/>
          <p:nvPr/>
        </p:nvSpPr>
        <p:spPr>
          <a:xfrm>
            <a:off x="6708068" y="5333146"/>
            <a:ext cx="4544834" cy="400110"/>
          </a:xfrm>
          <a:prstGeom prst="rect">
            <a:avLst/>
          </a:prstGeom>
        </p:spPr>
        <p:txBody>
          <a:bodyPr wrap="none">
            <a:spAutoFit/>
          </a:bodyPr>
          <a:lstStyle/>
          <a:p>
            <a:r>
              <a:rPr lang="ja-JP" altLang="en-US" sz="2000" dirty="0">
                <a:solidFill>
                  <a:srgbClr val="2A2E33"/>
                </a:solidFill>
              </a:rPr>
              <a:t>包含に関してコンパクト性を持たない</a:t>
            </a:r>
            <a:endParaRPr lang="ja-JP" altLang="en-US" dirty="0"/>
          </a:p>
        </p:txBody>
      </p:sp>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408EB661-C42D-4F19-B876-87F15788AD11}"/>
                  </a:ext>
                </a:extLst>
              </p:cNvPr>
              <p:cNvSpPr/>
              <p:nvPr/>
            </p:nvSpPr>
            <p:spPr>
              <a:xfrm>
                <a:off x="799973" y="2062873"/>
                <a:ext cx="1741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2A2E33"/>
                          </a:solidFill>
                          <a:latin typeface="Cambria Math" panose="02040503050406030204" pitchFamily="18" charset="0"/>
                        </a:rPr>
                        <m:t>𝐿</m:t>
                      </m:r>
                      <m:d>
                        <m:dPr>
                          <m:ctrlPr>
                            <a:rPr lang="en-US" altLang="ja-JP" b="0" i="1" smtClean="0">
                              <a:solidFill>
                                <a:srgbClr val="2A2E33"/>
                              </a:solidFill>
                              <a:latin typeface="Cambria Math" panose="02040503050406030204" pitchFamily="18" charset="0"/>
                            </a:rPr>
                          </m:ctrlPr>
                        </m:d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𝜋</m:t>
                              </m:r>
                            </m:e>
                            <m:sub>
                              <m:r>
                                <a:rPr lang="en-US" altLang="ja-JP" b="0" i="1" smtClean="0">
                                  <a:solidFill>
                                    <a:srgbClr val="2A2E33"/>
                                  </a:solidFill>
                                  <a:latin typeface="Cambria Math" panose="02040503050406030204" pitchFamily="18" charset="0"/>
                                </a:rPr>
                                <m:t>1</m:t>
                              </m:r>
                            </m:sub>
                          </m:sSub>
                        </m:e>
                      </m:d>
                      <m:r>
                        <a:rPr lang="en-US" altLang="ja-JP" b="0" i="1" smtClean="0">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𝐿</m:t>
                      </m:r>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𝜋</m:t>
                          </m:r>
                        </m:e>
                        <m:sub>
                          <m:r>
                            <a:rPr lang="en-US" altLang="ja-JP" b="0" i="1" smtClean="0">
                              <a:solidFill>
                                <a:srgbClr val="2A2E33"/>
                              </a:solidFill>
                              <a:latin typeface="Cambria Math" panose="02040503050406030204" pitchFamily="18" charset="0"/>
                            </a:rPr>
                            <m:t>∗1</m:t>
                          </m:r>
                        </m:sub>
                      </m:sSub>
                      <m:r>
                        <a:rPr lang="en-US" altLang="ja-JP" b="0" i="1" smtClean="0">
                          <a:solidFill>
                            <a:srgbClr val="2A2E33"/>
                          </a:solidFill>
                          <a:latin typeface="Cambria Math" panose="02040503050406030204" pitchFamily="18" charset="0"/>
                        </a:rPr>
                        <m:t>)</m:t>
                      </m:r>
                    </m:oMath>
                  </m:oMathPara>
                </a14:m>
                <a:endParaRPr lang="ja-JP" altLang="en-US" sz="1600" dirty="0"/>
              </a:p>
            </p:txBody>
          </p:sp>
        </mc:Choice>
        <mc:Fallback xmlns="">
          <p:sp>
            <p:nvSpPr>
              <p:cNvPr id="6" name="正方形/長方形 5">
                <a:extLst>
                  <a:ext uri="{FF2B5EF4-FFF2-40B4-BE49-F238E27FC236}">
                    <a16:creationId xmlns:a16="http://schemas.microsoft.com/office/drawing/2014/main" id="{408EB661-C42D-4F19-B876-87F15788AD11}"/>
                  </a:ext>
                </a:extLst>
              </p:cNvPr>
              <p:cNvSpPr>
                <a:spLocks noRot="1" noChangeAspect="1" noMove="1" noResize="1" noEditPoints="1" noAdjustHandles="1" noChangeArrowheads="1" noChangeShapeType="1" noTextEdit="1"/>
              </p:cNvSpPr>
              <p:nvPr/>
            </p:nvSpPr>
            <p:spPr>
              <a:xfrm>
                <a:off x="799973" y="2062873"/>
                <a:ext cx="1741246" cy="369332"/>
              </a:xfrm>
              <a:prstGeom prst="rect">
                <a:avLst/>
              </a:prstGeom>
              <a:blipFill>
                <a:blip r:embed="rId9"/>
                <a:stretch>
                  <a:fillRect b="-14754"/>
                </a:stretch>
              </a:blipFill>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C16B8EB5-9347-4ACA-904F-20340E2093B7}"/>
              </a:ext>
            </a:extLst>
          </p:cNvPr>
          <p:cNvSpPr>
            <a:spLocks noGrp="1"/>
          </p:cNvSpPr>
          <p:nvPr>
            <p:ph type="sldNum" sz="quarter" idx="12"/>
          </p:nvPr>
        </p:nvSpPr>
        <p:spPr/>
        <p:txBody>
          <a:bodyPr/>
          <a:lstStyle/>
          <a:p>
            <a:fld id="{F570F3E5-FDBB-4464-A890-BAA1FABE4FEA}" type="slidenum">
              <a:rPr kumimoji="1" lang="ja-JP" altLang="en-US" smtClean="0"/>
              <a:t>37</a:t>
            </a:fld>
            <a:endParaRPr kumimoji="1" lang="ja-JP" altLang="en-US"/>
          </a:p>
        </p:txBody>
      </p:sp>
      <p:pic>
        <p:nvPicPr>
          <p:cNvPr id="22" name="図 21">
            <a:extLst>
              <a:ext uri="{FF2B5EF4-FFF2-40B4-BE49-F238E27FC236}">
                <a16:creationId xmlns:a16="http://schemas.microsoft.com/office/drawing/2014/main" id="{EC4A3D64-9AA9-4155-A8C8-9EB7A6D88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567" y="2060470"/>
            <a:ext cx="3219371" cy="2990806"/>
          </a:xfrm>
          <a:prstGeom prst="rect">
            <a:avLst/>
          </a:prstGeom>
        </p:spPr>
      </p:pic>
      <p:cxnSp>
        <p:nvCxnSpPr>
          <p:cNvPr id="17" name="直線矢印コネクタ 16">
            <a:extLst>
              <a:ext uri="{FF2B5EF4-FFF2-40B4-BE49-F238E27FC236}">
                <a16:creationId xmlns:a16="http://schemas.microsoft.com/office/drawing/2014/main" id="{120417BA-6423-4B4F-BC6F-2BE60C8D9F00}"/>
              </a:ext>
            </a:extLst>
          </p:cNvPr>
          <p:cNvCxnSpPr>
            <a:cxnSpLocks/>
          </p:cNvCxnSpPr>
          <p:nvPr/>
        </p:nvCxnSpPr>
        <p:spPr>
          <a:xfrm flipV="1">
            <a:off x="8148228" y="3279058"/>
            <a:ext cx="960217" cy="497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9C5DFA9-5D7E-4CF3-9E1D-D9A1EC8E7019}"/>
              </a:ext>
            </a:extLst>
          </p:cNvPr>
          <p:cNvCxnSpPr>
            <a:cxnSpLocks/>
          </p:cNvCxnSpPr>
          <p:nvPr/>
        </p:nvCxnSpPr>
        <p:spPr>
          <a:xfrm>
            <a:off x="8128531" y="3998846"/>
            <a:ext cx="1732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A8202C4-A3FB-41AE-861F-27EA09A8A0CA}"/>
              </a:ext>
            </a:extLst>
          </p:cNvPr>
          <p:cNvCxnSpPr>
            <a:cxnSpLocks/>
          </p:cNvCxnSpPr>
          <p:nvPr/>
        </p:nvCxnSpPr>
        <p:spPr>
          <a:xfrm>
            <a:off x="8174439" y="4133316"/>
            <a:ext cx="960217" cy="4224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15D3E50F-BDE7-4FAA-93F7-2D6A6FC7570F}"/>
              </a:ext>
            </a:extLst>
          </p:cNvPr>
          <p:cNvSpPr/>
          <p:nvPr/>
        </p:nvSpPr>
        <p:spPr>
          <a:xfrm>
            <a:off x="8626966" y="3635802"/>
            <a:ext cx="415498" cy="369332"/>
          </a:xfrm>
          <a:prstGeom prst="rect">
            <a:avLst/>
          </a:prstGeom>
        </p:spPr>
        <p:txBody>
          <a:bodyPr wrap="none">
            <a:spAutoFit/>
          </a:bodyPr>
          <a:lstStyle/>
          <a:p>
            <a:r>
              <a:rPr lang="ja-JP" altLang="en-US" dirty="0">
                <a:solidFill>
                  <a:srgbClr val="2A2E33"/>
                </a:solidFill>
              </a:rPr>
              <a:t>？</a:t>
            </a:r>
            <a:endParaRPr lang="ja-JP" altLang="en-US" dirty="0"/>
          </a:p>
        </p:txBody>
      </p:sp>
      <p:sp>
        <p:nvSpPr>
          <p:cNvPr id="26" name="正方形/長方形 25">
            <a:extLst>
              <a:ext uri="{FF2B5EF4-FFF2-40B4-BE49-F238E27FC236}">
                <a16:creationId xmlns:a16="http://schemas.microsoft.com/office/drawing/2014/main" id="{9EF3A8E7-4778-4FDE-AF57-6D60C2EA543B}"/>
              </a:ext>
            </a:extLst>
          </p:cNvPr>
          <p:cNvSpPr/>
          <p:nvPr/>
        </p:nvSpPr>
        <p:spPr>
          <a:xfrm>
            <a:off x="7135315" y="5926724"/>
            <a:ext cx="4174541" cy="400110"/>
          </a:xfrm>
          <a:prstGeom prst="rect">
            <a:avLst/>
          </a:prstGeom>
        </p:spPr>
        <p:txBody>
          <a:bodyPr wrap="none">
            <a:spAutoFit/>
          </a:bodyPr>
          <a:lstStyle/>
          <a:p>
            <a:r>
              <a:rPr lang="ja-JP" altLang="en-US" sz="2000" dirty="0">
                <a:solidFill>
                  <a:srgbClr val="2A2E33"/>
                </a:solidFill>
              </a:rPr>
              <a:t>正例から同定することが難しい．</a:t>
            </a:r>
            <a:endParaRPr lang="ja-JP" altLang="en-US" dirty="0"/>
          </a:p>
        </p:txBody>
      </p:sp>
      <p:sp>
        <p:nvSpPr>
          <p:cNvPr id="27" name="吹き出し: 四角形 26">
            <a:extLst>
              <a:ext uri="{FF2B5EF4-FFF2-40B4-BE49-F238E27FC236}">
                <a16:creationId xmlns:a16="http://schemas.microsoft.com/office/drawing/2014/main" id="{90B62058-F3CD-4F2D-AF59-5AAF7536B5F0}"/>
              </a:ext>
            </a:extLst>
          </p:cNvPr>
          <p:cNvSpPr/>
          <p:nvPr/>
        </p:nvSpPr>
        <p:spPr>
          <a:xfrm>
            <a:off x="7135315" y="5911082"/>
            <a:ext cx="3821225" cy="421649"/>
          </a:xfrm>
          <a:prstGeom prst="wedgeRectCallout">
            <a:avLst>
              <a:gd name="adj1" fmla="val -1654"/>
              <a:gd name="adj2" fmla="val -8642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6B59A83C-52E6-4600-BEC7-2D3598D23E75}"/>
                  </a:ext>
                </a:extLst>
              </p:cNvPr>
              <p:cNvSpPr/>
              <p:nvPr/>
            </p:nvSpPr>
            <p:spPr>
              <a:xfrm>
                <a:off x="882144" y="5910230"/>
                <a:ext cx="5079339" cy="393377"/>
              </a:xfrm>
              <a:prstGeom prst="rect">
                <a:avLst/>
              </a:prstGeom>
            </p:spPr>
            <p:txBody>
              <a:bodyPr wrap="none">
                <a:spAutoFit/>
              </a:bodyPr>
              <a:lstStyle/>
              <a:p>
                <a14:m>
                  <m:oMath xmlns:m="http://schemas.openxmlformats.org/officeDocument/2006/math">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𝑇</m:t>
                        </m:r>
                      </m:e>
                      <m:sub>
                        <m:r>
                          <a:rPr lang="en-US" altLang="ja-JP" sz="2000" b="0" i="1" smtClean="0">
                            <a:solidFill>
                              <a:srgbClr val="2A2E33"/>
                            </a:solidFill>
                            <a:latin typeface="Cambria Math" panose="02040503050406030204" pitchFamily="18" charset="0"/>
                          </a:rPr>
                          <m:t>1</m:t>
                        </m:r>
                      </m:sub>
                    </m:sSub>
                    <m:r>
                      <a:rPr lang="en-US" altLang="ja-JP" sz="2000" b="0" i="1" smtClean="0">
                        <a:solidFill>
                          <a:srgbClr val="2A2E33"/>
                        </a:solidFill>
                        <a:latin typeface="Cambria Math" panose="02040503050406030204" pitchFamily="18" charset="0"/>
                      </a:rPr>
                      <m:t>={</m:t>
                    </m:r>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𝑡</m:t>
                        </m:r>
                      </m:e>
                      <m:sub>
                        <m:r>
                          <a:rPr lang="en-US" altLang="ja-JP" sz="2000" b="0" i="1" smtClean="0">
                            <a:solidFill>
                              <a:srgbClr val="2A2E33"/>
                            </a:solidFill>
                            <a:latin typeface="Cambria Math" panose="02040503050406030204" pitchFamily="18" charset="0"/>
                          </a:rPr>
                          <m:t>1</m:t>
                        </m:r>
                      </m:sub>
                    </m:sSub>
                    <m:r>
                      <a:rPr lang="en-US" altLang="ja-JP" sz="2000" b="0" i="1" smtClean="0">
                        <a:solidFill>
                          <a:srgbClr val="2A2E33"/>
                        </a:solidFill>
                        <a:latin typeface="Cambria Math" panose="02040503050406030204" pitchFamily="18" charset="0"/>
                      </a:rPr>
                      <m:t>,</m:t>
                    </m:r>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𝑡</m:t>
                        </m:r>
                      </m:e>
                      <m:sub>
                        <m:r>
                          <a:rPr lang="en-US" altLang="ja-JP" sz="2000" b="0" i="1" smtClean="0">
                            <a:solidFill>
                              <a:srgbClr val="2A2E33"/>
                            </a:solidFill>
                            <a:latin typeface="Cambria Math" panose="02040503050406030204" pitchFamily="18" charset="0"/>
                          </a:rPr>
                          <m:t>2</m:t>
                        </m:r>
                      </m:sub>
                    </m:sSub>
                    <m:r>
                      <a:rPr lang="en-US" altLang="ja-JP" sz="2000" b="0" i="1" smtClean="0">
                        <a:solidFill>
                          <a:srgbClr val="2A2E33"/>
                        </a:solidFill>
                        <a:latin typeface="Cambria Math" panose="02040503050406030204" pitchFamily="18" charset="0"/>
                      </a:rPr>
                      <m:t>,⋯,</m:t>
                    </m:r>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𝑡</m:t>
                        </m:r>
                      </m:e>
                      <m:sub>
                        <m:r>
                          <a:rPr lang="en-US" altLang="ja-JP" sz="2000" b="0" i="1" smtClean="0">
                            <a:solidFill>
                              <a:srgbClr val="2A2E33"/>
                            </a:solidFill>
                            <a:latin typeface="Cambria Math" panose="02040503050406030204" pitchFamily="18" charset="0"/>
                          </a:rPr>
                          <m:t>𝑛</m:t>
                        </m:r>
                      </m:sub>
                    </m:sSub>
                    <m:r>
                      <a:rPr lang="en-US" altLang="ja-JP" sz="2000" b="0" i="1" smtClean="0">
                        <a:solidFill>
                          <a:srgbClr val="2A2E33"/>
                        </a:solidFill>
                        <a:latin typeface="Cambria Math" panose="02040503050406030204" pitchFamily="18" charset="0"/>
                      </a:rPr>
                      <m:t>}</m:t>
                    </m:r>
                  </m:oMath>
                </a14:m>
                <a:r>
                  <a:rPr lang="ja-JP" altLang="en-US" dirty="0"/>
                  <a:t>の要素</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𝑖</m:t>
                        </m:r>
                      </m:sub>
                    </m:sSub>
                  </m:oMath>
                </a14:m>
                <a:r>
                  <a:rPr lang="ja-JP" altLang="en-US" dirty="0"/>
                  <a:t>から</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𝜋</m:t>
                        </m:r>
                      </m:e>
                      <m:sub>
                        <m:r>
                          <a:rPr lang="en-US" altLang="ja-JP" b="0" i="1" dirty="0" smtClean="0">
                            <a:latin typeface="Cambria Math" panose="02040503050406030204" pitchFamily="18" charset="0"/>
                          </a:rPr>
                          <m:t>𝑖</m:t>
                        </m:r>
                      </m:sub>
                    </m:sSub>
                  </m:oMath>
                </a14:m>
                <a:r>
                  <a:rPr lang="ja-JP" altLang="en-US" dirty="0"/>
                  <a:t>を獲得する．</a:t>
                </a:r>
              </a:p>
            </p:txBody>
          </p:sp>
        </mc:Choice>
        <mc:Fallback xmlns="">
          <p:sp>
            <p:nvSpPr>
              <p:cNvPr id="29" name="正方形/長方形 28">
                <a:extLst>
                  <a:ext uri="{FF2B5EF4-FFF2-40B4-BE49-F238E27FC236}">
                    <a16:creationId xmlns:a16="http://schemas.microsoft.com/office/drawing/2014/main" id="{6B59A83C-52E6-4600-BEC7-2D3598D23E75}"/>
                  </a:ext>
                </a:extLst>
              </p:cNvPr>
              <p:cNvSpPr>
                <a:spLocks noRot="1" noChangeAspect="1" noMove="1" noResize="1" noEditPoints="1" noAdjustHandles="1" noChangeArrowheads="1" noChangeShapeType="1" noTextEdit="1"/>
              </p:cNvSpPr>
              <p:nvPr/>
            </p:nvSpPr>
            <p:spPr>
              <a:xfrm>
                <a:off x="882144" y="5910230"/>
                <a:ext cx="5079339" cy="393377"/>
              </a:xfrm>
              <a:prstGeom prst="rect">
                <a:avLst/>
              </a:prstGeom>
              <a:blipFill>
                <a:blip r:embed="rId10"/>
                <a:stretch>
                  <a:fillRect t="-3125" r="-240" b="-25000"/>
                </a:stretch>
              </a:blipFill>
            </p:spPr>
            <p:txBody>
              <a:bodyPr/>
              <a:lstStyle/>
              <a:p>
                <a:r>
                  <a:rPr lang="ja-JP" altLang="en-US">
                    <a:noFill/>
                  </a:rPr>
                  <a:t> </a:t>
                </a:r>
              </a:p>
            </p:txBody>
          </p:sp>
        </mc:Fallback>
      </mc:AlternateContent>
      <p:sp>
        <p:nvSpPr>
          <p:cNvPr id="30" name="吹き出し: 四角形 29">
            <a:extLst>
              <a:ext uri="{FF2B5EF4-FFF2-40B4-BE49-F238E27FC236}">
                <a16:creationId xmlns:a16="http://schemas.microsoft.com/office/drawing/2014/main" id="{55D0A13D-FE8E-4F5C-9DDB-D3AFA9F3AAE5}"/>
              </a:ext>
            </a:extLst>
          </p:cNvPr>
          <p:cNvSpPr/>
          <p:nvPr/>
        </p:nvSpPr>
        <p:spPr>
          <a:xfrm>
            <a:off x="881318" y="5907899"/>
            <a:ext cx="4854641" cy="421649"/>
          </a:xfrm>
          <a:prstGeom prst="wedgeRectCallout">
            <a:avLst>
              <a:gd name="adj1" fmla="val -3887"/>
              <a:gd name="adj2" fmla="val -1007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40C6768F-4102-4964-A962-DFF763EC8342}"/>
                  </a:ext>
                </a:extLst>
              </p:cNvPr>
              <p:cNvSpPr/>
              <p:nvPr/>
            </p:nvSpPr>
            <p:spPr>
              <a:xfrm>
                <a:off x="7273159" y="3825044"/>
                <a:ext cx="836319" cy="369332"/>
              </a:xfrm>
              <a:prstGeom prst="rect">
                <a:avLst/>
              </a:prstGeom>
              <a:solidFill>
                <a:schemeClr val="bg1"/>
              </a:solidFill>
            </p:spPr>
            <p:txBody>
              <a:bodyPr wrap="none">
                <a:spAutoFit/>
              </a:bodyPr>
              <a:lstStyle/>
              <a:p>
                <a:r>
                  <a:rPr lang="ja-JP" altLang="en-US" dirty="0">
                    <a:solidFill>
                      <a:srgbClr val="2A2E33"/>
                    </a:solidFill>
                  </a:rPr>
                  <a:t>正例</a:t>
                </a:r>
                <a14:m>
                  <m:oMath xmlns:m="http://schemas.openxmlformats.org/officeDocument/2006/math">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𝑡</m:t>
                        </m:r>
                      </m:e>
                      <m:sub>
                        <m:r>
                          <a:rPr lang="en-US" altLang="ja-JP" i="1">
                            <a:solidFill>
                              <a:srgbClr val="2A2E33"/>
                            </a:solidFill>
                            <a:latin typeface="Cambria Math" panose="02040503050406030204" pitchFamily="18" charset="0"/>
                          </a:rPr>
                          <m:t>1</m:t>
                        </m:r>
                      </m:sub>
                    </m:sSub>
                  </m:oMath>
                </a14:m>
                <a:endParaRPr lang="en-US" altLang="ja-JP" dirty="0"/>
              </a:p>
            </p:txBody>
          </p:sp>
        </mc:Choice>
        <mc:Fallback xmlns="">
          <p:sp>
            <p:nvSpPr>
              <p:cNvPr id="9" name="正方形/長方形 8">
                <a:extLst>
                  <a:ext uri="{FF2B5EF4-FFF2-40B4-BE49-F238E27FC236}">
                    <a16:creationId xmlns:a16="http://schemas.microsoft.com/office/drawing/2014/main" id="{40C6768F-4102-4964-A962-DFF763EC8342}"/>
                  </a:ext>
                </a:extLst>
              </p:cNvPr>
              <p:cNvSpPr>
                <a:spLocks noRot="1" noChangeAspect="1" noMove="1" noResize="1" noEditPoints="1" noAdjustHandles="1" noChangeArrowheads="1" noChangeShapeType="1" noTextEdit="1"/>
              </p:cNvSpPr>
              <p:nvPr/>
            </p:nvSpPr>
            <p:spPr>
              <a:xfrm>
                <a:off x="7273159" y="3825044"/>
                <a:ext cx="836319" cy="369332"/>
              </a:xfrm>
              <a:prstGeom prst="rect">
                <a:avLst/>
              </a:prstGeom>
              <a:blipFill>
                <a:blip r:embed="rId11"/>
                <a:stretch>
                  <a:fillRect l="-5839" t="-8197" b="-24590"/>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279802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例</a:t>
                </a:r>
                <a:r>
                  <a:rPr lang="en-US" altLang="ja-JP" dirty="0">
                    <a:solidFill>
                      <a:srgbClr val="2A2E33"/>
                    </a:solidFill>
                    <a:latin typeface="+mj-ea"/>
                    <a:ea typeface="+mj-ea"/>
                  </a:rPr>
                  <a:t>. </a:t>
                </a:r>
              </a:p>
              <a:p>
                <a:pPr marL="0" lvl="0" indent="0" defTabSz="914400">
                  <a:lnSpc>
                    <a:spcPct val="150000"/>
                  </a:lnSpc>
                  <a:spcBef>
                    <a:spcPts val="0"/>
                  </a:spcBef>
                  <a:buNone/>
                </a:pPr>
                <a14:m>
                  <m:oMath xmlns:m="http://schemas.openxmlformats.org/officeDocument/2006/math">
                    <m:r>
                      <m:rPr>
                        <m:sty m:val="p"/>
                      </m:rPr>
                      <a:rPr lang="en-US" altLang="ja-JP" sz="2000" b="0" i="0" smtClean="0">
                        <a:solidFill>
                          <a:srgbClr val="2A2E33"/>
                        </a:solidFill>
                        <a:latin typeface="Cambria Math" panose="02040503050406030204" pitchFamily="18" charset="0"/>
                      </a:rPr>
                      <m:t>Σ</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𝑎</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𝑏</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𝑐</m:t>
                    </m:r>
                    <m:r>
                      <a:rPr lang="en-US" altLang="ja-JP" sz="2000" b="0" i="1" smtClean="0">
                        <a:solidFill>
                          <a:srgbClr val="2A2E33"/>
                        </a:solidFill>
                        <a:latin typeface="Cambria Math" panose="02040503050406030204" pitchFamily="18" charset="0"/>
                      </a:rPr>
                      <m:t>}</m:t>
                    </m:r>
                  </m:oMath>
                </a14:m>
                <a:r>
                  <a:rPr lang="ja-JP" altLang="en-US" sz="2000" dirty="0">
                    <a:solidFill>
                      <a:srgbClr val="2A2E33"/>
                    </a:solidFill>
                  </a:rPr>
                  <a:t>を</a:t>
                </a:r>
                <a:r>
                  <a:rPr lang="en-US" altLang="ja-JP" sz="2000" dirty="0">
                    <a:solidFill>
                      <a:srgbClr val="2A2E33"/>
                    </a:solidFill>
                  </a:rPr>
                  <a:t>3</a:t>
                </a:r>
                <a:r>
                  <a:rPr lang="ja-JP" altLang="en-US" sz="2000" dirty="0" err="1">
                    <a:solidFill>
                      <a:srgbClr val="2A2E33"/>
                    </a:solidFill>
                  </a:rPr>
                  <a:t>つの</a:t>
                </a:r>
                <a:r>
                  <a:rPr lang="ja-JP" altLang="en-US" sz="2000" dirty="0">
                    <a:solidFill>
                      <a:srgbClr val="2A2E33"/>
                    </a:solidFill>
                  </a:rPr>
                  <a:t>定数記号からなる集合，</a:t>
                </a:r>
                <a14:m>
                  <m:oMath xmlns:m="http://schemas.openxmlformats.org/officeDocument/2006/math">
                    <m:r>
                      <a:rPr lang="en-US" altLang="ja-JP" sz="2000" b="0" i="1" smtClean="0">
                        <a:solidFill>
                          <a:srgbClr val="2A2E33"/>
                        </a:solidFill>
                        <a:latin typeface="Cambria Math" panose="02040503050406030204" pitchFamily="18" charset="0"/>
                      </a:rPr>
                      <m:t>𝑝</m:t>
                    </m:r>
                    <m:r>
                      <a:rPr lang="en-US" altLang="ja-JP" sz="2000" b="0" i="1" smtClean="0">
                        <a:solidFill>
                          <a:srgbClr val="2A2E33"/>
                        </a:solidFill>
                        <a:latin typeface="Cambria Math" panose="02040503050406030204" pitchFamily="18" charset="0"/>
                      </a:rPr>
                      <m:t>,</m:t>
                    </m:r>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1</m:t>
                        </m:r>
                      </m:sub>
                    </m:sSub>
                    <m:r>
                      <a:rPr lang="en-US" altLang="ja-JP" sz="2000" b="0" i="1" smtClean="0">
                        <a:solidFill>
                          <a:srgbClr val="2A2E33"/>
                        </a:solidFill>
                        <a:latin typeface="Cambria Math" panose="02040503050406030204" pitchFamily="18" charset="0"/>
                      </a:rPr>
                      <m:t>,</m:t>
                    </m:r>
                    <m:sSub>
                      <m:sSubPr>
                        <m:ctrlPr>
                          <a:rPr lang="en-US" altLang="ja-JP" sz="2000" b="0" i="1" smtClean="0">
                            <a:solidFill>
                              <a:srgbClr val="2A2E33"/>
                            </a:solidFill>
                            <a:latin typeface="Cambria Math" panose="02040503050406030204" pitchFamily="18" charset="0"/>
                          </a:rPr>
                        </m:ctrlPr>
                      </m:sSubPr>
                      <m:e>
                        <m:r>
                          <a:rPr lang="en-US" altLang="ja-JP" sz="2000" b="0" i="1" smtClean="0">
                            <a:solidFill>
                              <a:srgbClr val="2A2E33"/>
                            </a:solidFill>
                            <a:latin typeface="Cambria Math" panose="02040503050406030204" pitchFamily="18" charset="0"/>
                          </a:rPr>
                          <m:t>𝑞</m:t>
                        </m:r>
                      </m:e>
                      <m:sub>
                        <m:r>
                          <a:rPr lang="en-US" altLang="ja-JP" sz="2000" b="0" i="1" smtClean="0">
                            <a:solidFill>
                              <a:srgbClr val="2A2E33"/>
                            </a:solidFill>
                            <a:latin typeface="Cambria Math" panose="02040503050406030204" pitchFamily="18" charset="0"/>
                          </a:rPr>
                          <m:t>2</m:t>
                        </m:r>
                      </m:sub>
                    </m:sSub>
                  </m:oMath>
                </a14:m>
                <a:r>
                  <a:rPr lang="ja-JP" altLang="en-US" sz="2000" dirty="0">
                    <a:solidFill>
                      <a:srgbClr val="2A2E33"/>
                    </a:solidFill>
                  </a:rPr>
                  <a:t>を正規パターン，</a:t>
                </a:r>
                <a14:m>
                  <m:oMath xmlns:m="http://schemas.openxmlformats.org/officeDocument/2006/math">
                    <m:r>
                      <a:rPr lang="en-US" altLang="ja-JP" sz="2000" b="0" i="1" smtClean="0">
                        <a:solidFill>
                          <a:srgbClr val="2A2E33"/>
                        </a:solidFill>
                        <a:latin typeface="Cambria Math" panose="02040503050406030204" pitchFamily="18" charset="0"/>
                      </a:rPr>
                      <m:t>𝑥</m:t>
                    </m:r>
                    <m:r>
                      <a:rPr lang="en-US" altLang="ja-JP" sz="2000" b="0" i="1" smtClean="0">
                        <a:solidFill>
                          <a:srgbClr val="2A2E33"/>
                        </a:solidFill>
                        <a:latin typeface="Cambria Math" panose="02040503050406030204" pitchFamily="18" charset="0"/>
                      </a:rPr>
                      <m:t>,</m:t>
                    </m:r>
                    <m:sSup>
                      <m:sSupPr>
                        <m:ctrlPr>
                          <a:rPr lang="en-US" altLang="ja-JP" sz="2000" b="0" i="1" smtClean="0">
                            <a:solidFill>
                              <a:srgbClr val="2A2E33"/>
                            </a:solidFill>
                            <a:latin typeface="Cambria Math" panose="02040503050406030204" pitchFamily="18" charset="0"/>
                          </a:rPr>
                        </m:ctrlPr>
                      </m:sSupPr>
                      <m:e>
                        <m:r>
                          <a:rPr lang="en-US" altLang="ja-JP" sz="2000" b="0" i="1" smtClean="0">
                            <a:solidFill>
                              <a:srgbClr val="2A2E33"/>
                            </a:solidFill>
                            <a:latin typeface="Cambria Math" panose="02040503050406030204" pitchFamily="18" charset="0"/>
                          </a:rPr>
                          <m:t>𝑥</m:t>
                        </m:r>
                      </m:e>
                      <m:sup>
                        <m:r>
                          <a:rPr lang="en-US" altLang="ja-JP" sz="2000" b="0" i="1" smtClean="0">
                            <a:solidFill>
                              <a:srgbClr val="2A2E33"/>
                            </a:solidFill>
                            <a:latin typeface="Cambria Math" panose="02040503050406030204" pitchFamily="18" charset="0"/>
                          </a:rPr>
                          <m:t>′</m:t>
                        </m:r>
                      </m:sup>
                    </m:sSup>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𝑥</m:t>
                    </m:r>
                    <m:r>
                      <a:rPr lang="en-US" altLang="ja-JP" sz="2000" b="0" i="1" smtClean="0">
                        <a:solidFill>
                          <a:srgbClr val="2A2E33"/>
                        </a:solidFill>
                        <a:latin typeface="Cambria Math" panose="02040503050406030204" pitchFamily="18" charset="0"/>
                      </a:rPr>
                      <m:t>′′</m:t>
                    </m:r>
                  </m:oMath>
                </a14:m>
                <a:r>
                  <a:rPr lang="ja-JP" altLang="en-US" sz="2000" dirty="0">
                    <a:solidFill>
                      <a:srgbClr val="2A2E33"/>
                    </a:solidFill>
                  </a:rPr>
                  <a:t>を変数記号とする．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ja-JP" b="0" i="1" smtClean="0">
                          <a:solidFill>
                            <a:schemeClr val="tx1"/>
                          </a:solidFill>
                          <a:latin typeface="Cambria Math" panose="02040503050406030204" pitchFamily="18" charset="0"/>
                          <a:ea typeface="+mj-ea"/>
                        </a:rPr>
                        <m:t>𝑝</m:t>
                      </m:r>
                      <m:r>
                        <a:rPr lang="en-US" altLang="ja-JP" b="0" i="1" smtClean="0">
                          <a:solidFill>
                            <a:schemeClr val="tx1"/>
                          </a:solidFill>
                          <a:latin typeface="Cambria Math" panose="02040503050406030204" pitchFamily="18" charset="0"/>
                          <a:ea typeface="+mj-ea"/>
                        </a:rPr>
                        <m:t>=</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𝑎𝑥𝑏</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  </m:t>
                      </m:r>
                      <m:sSub>
                        <m:sSubPr>
                          <m:ctrlPr>
                            <a:rPr lang="en-US" altLang="ja-JP" b="0" i="1" smtClean="0">
                              <a:solidFill>
                                <a:schemeClr val="tx1"/>
                              </a:solidFill>
                              <a:latin typeface="Cambria Math" panose="02040503050406030204" pitchFamily="18" charset="0"/>
                              <a:ea typeface="+mj-ea"/>
                            </a:rPr>
                          </m:ctrlPr>
                        </m:sSubPr>
                        <m:e>
                          <m:r>
                            <a:rPr lang="en-US" altLang="ja-JP" b="0" i="1" smtClean="0">
                              <a:solidFill>
                                <a:schemeClr val="tx1"/>
                              </a:solidFill>
                              <a:latin typeface="Cambria Math" panose="02040503050406030204" pitchFamily="18" charset="0"/>
                              <a:ea typeface="+mj-ea"/>
                            </a:rPr>
                            <m:t>𝑞</m:t>
                          </m:r>
                        </m:e>
                        <m:sub>
                          <m:r>
                            <a:rPr lang="en-US" altLang="ja-JP" b="0" i="1" smtClean="0">
                              <a:solidFill>
                                <a:schemeClr val="tx1"/>
                              </a:solidFill>
                              <a:latin typeface="Cambria Math" panose="02040503050406030204" pitchFamily="18" charset="0"/>
                              <a:ea typeface="+mj-ea"/>
                            </a:rPr>
                            <m:t>1</m:t>
                          </m:r>
                        </m:sub>
                      </m:sSub>
                      <m:r>
                        <a:rPr lang="en-US" altLang="ja-JP" b="0" i="1" smtClean="0">
                          <a:solidFill>
                            <a:schemeClr val="tx1"/>
                          </a:solidFill>
                          <a:latin typeface="Cambria Math" panose="02040503050406030204" pitchFamily="18" charset="0"/>
                          <a:ea typeface="+mj-ea"/>
                        </a:rPr>
                        <m:t>=</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𝑎𝑏</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  </m:t>
                      </m:r>
                      <m:sSub>
                        <m:sSubPr>
                          <m:ctrlPr>
                            <a:rPr lang="en-US" altLang="ja-JP" b="0" i="1" smtClean="0">
                              <a:solidFill>
                                <a:schemeClr val="tx1"/>
                              </a:solidFill>
                              <a:latin typeface="Cambria Math" panose="02040503050406030204" pitchFamily="18" charset="0"/>
                              <a:ea typeface="+mj-ea"/>
                            </a:rPr>
                          </m:ctrlPr>
                        </m:sSubPr>
                        <m:e>
                          <m:r>
                            <a:rPr lang="en-US" altLang="ja-JP" b="0" i="1" smtClean="0">
                              <a:solidFill>
                                <a:schemeClr val="tx1"/>
                              </a:solidFill>
                              <a:latin typeface="Cambria Math" panose="02040503050406030204" pitchFamily="18" charset="0"/>
                              <a:ea typeface="+mj-ea"/>
                            </a:rPr>
                            <m:t>𝑞</m:t>
                          </m:r>
                        </m:e>
                        <m:sub>
                          <m:r>
                            <a:rPr lang="en-US" altLang="ja-JP" b="0" i="1" smtClean="0">
                              <a:solidFill>
                                <a:schemeClr val="tx1"/>
                              </a:solidFill>
                              <a:latin typeface="Cambria Math" panose="02040503050406030204" pitchFamily="18" charset="0"/>
                              <a:ea typeface="+mj-ea"/>
                            </a:rPr>
                            <m:t>2</m:t>
                          </m:r>
                        </m:sub>
                      </m:sSub>
                      <m:r>
                        <a:rPr lang="en-US" altLang="ja-JP" b="0" i="1" smtClean="0">
                          <a:solidFill>
                            <a:schemeClr val="tx1"/>
                          </a:solidFill>
                          <a:latin typeface="Cambria Math" panose="02040503050406030204" pitchFamily="18" charset="0"/>
                          <a:ea typeface="+mj-ea"/>
                        </a:rPr>
                        <m:t>=</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𝑐</m:t>
                      </m:r>
                      <m:sSup>
                        <m:sSupPr>
                          <m:ctrlPr>
                            <a:rPr lang="en-US" altLang="ja-JP" b="0" i="1" smtClean="0">
                              <a:solidFill>
                                <a:schemeClr val="tx1"/>
                              </a:solidFill>
                              <a:latin typeface="Cambria Math" panose="02040503050406030204" pitchFamily="18" charset="0"/>
                              <a:ea typeface="+mj-ea"/>
                            </a:rPr>
                          </m:ctrlPr>
                        </m:sSupPr>
                        <m:e>
                          <m:r>
                            <a:rPr lang="en-US" altLang="ja-JP" b="0" i="1" smtClean="0">
                              <a:solidFill>
                                <a:schemeClr val="tx1"/>
                              </a:solidFill>
                              <a:latin typeface="Cambria Math" panose="02040503050406030204" pitchFamily="18" charset="0"/>
                              <a:ea typeface="+mj-ea"/>
                            </a:rPr>
                            <m:t>𝑥</m:t>
                          </m:r>
                        </m:e>
                        <m:sup>
                          <m:r>
                            <a:rPr lang="en-US" altLang="ja-JP" b="0" i="1" smtClean="0">
                              <a:solidFill>
                                <a:schemeClr val="tx1"/>
                              </a:solidFill>
                              <a:latin typeface="Cambria Math" panose="02040503050406030204" pitchFamily="18" charset="0"/>
                              <a:ea typeface="+mj-ea"/>
                            </a:rPr>
                            <m:t>′′</m:t>
                          </m:r>
                        </m:sup>
                      </m:sSup>
                      <m:r>
                        <a:rPr lang="en-US" altLang="ja-JP" b="0" i="1" smtClean="0">
                          <a:solidFill>
                            <a:schemeClr val="tx1"/>
                          </a:solidFill>
                          <a:latin typeface="Cambria Math" panose="02040503050406030204" pitchFamily="18" charset="0"/>
                          <a:ea typeface="+mj-ea"/>
                        </a:rPr>
                        <m:t>.</m:t>
                      </m:r>
                    </m:oMath>
                  </m:oMathPara>
                </a14:m>
                <a:endParaRPr lang="en-US" altLang="ja-JP" dirty="0">
                  <a:solidFill>
                    <a:schemeClr val="tx1"/>
                  </a:solidFill>
                  <a:latin typeface="+mj-ea"/>
                  <a:ea typeface="+mj-ea"/>
                </a:endParaRPr>
              </a:p>
              <a:p>
                <a:pPr marL="0" lvl="0" indent="0" defTabSz="914400">
                  <a:lnSpc>
                    <a:spcPct val="150000"/>
                  </a:lnSpc>
                  <a:spcBef>
                    <a:spcPts val="0"/>
                  </a:spcBef>
                  <a:buNone/>
                </a:pPr>
                <a14:m>
                  <m:oMath xmlns:m="http://schemas.openxmlformats.org/officeDocument/2006/math">
                    <m:r>
                      <a:rPr lang="en-US" altLang="ja-JP" sz="2000" b="0" i="1" smtClean="0">
                        <a:solidFill>
                          <a:schemeClr val="tx1"/>
                        </a:solidFill>
                        <a:latin typeface="Cambria Math" panose="02040503050406030204" pitchFamily="18" charset="0"/>
                        <a:ea typeface="+mj-ea"/>
                      </a:rPr>
                      <m:t>𝑤</m:t>
                    </m:r>
                    <m:r>
                      <a:rPr lang="en-US" altLang="ja-JP" sz="2000" b="0" i="1" smtClean="0">
                        <a:solidFill>
                          <a:schemeClr val="tx1"/>
                        </a:solidFill>
                        <a:latin typeface="Cambria Math" panose="02040503050406030204" pitchFamily="18" charset="0"/>
                        <a:ea typeface="+mj-ea"/>
                      </a:rPr>
                      <m:t>∈</m:t>
                    </m:r>
                    <m:sSup>
                      <m:sSupPr>
                        <m:ctrlPr>
                          <a:rPr lang="en-US" altLang="ja-JP" sz="2000" b="0" i="1" smtClean="0">
                            <a:solidFill>
                              <a:schemeClr val="tx1"/>
                            </a:solidFill>
                            <a:latin typeface="Cambria Math" panose="02040503050406030204" pitchFamily="18" charset="0"/>
                            <a:ea typeface="+mj-ea"/>
                          </a:rPr>
                        </m:ctrlPr>
                      </m:sSupPr>
                      <m:e>
                        <m:r>
                          <m:rPr>
                            <m:sty m:val="p"/>
                          </m:rPr>
                          <a:rPr lang="en-US" altLang="ja-JP" sz="2000" b="0" i="0" smtClean="0">
                            <a:solidFill>
                              <a:schemeClr val="tx1"/>
                            </a:solidFill>
                            <a:latin typeface="Cambria Math" panose="02040503050406030204" pitchFamily="18" charset="0"/>
                            <a:ea typeface="+mj-ea"/>
                          </a:rPr>
                          <m:t>Σ</m:t>
                        </m:r>
                      </m:e>
                      <m:sup>
                        <m:r>
                          <a:rPr lang="en-US" altLang="ja-JP" sz="2000" b="0" i="1" smtClean="0">
                            <a:solidFill>
                              <a:schemeClr val="tx1"/>
                            </a:solidFill>
                            <a:latin typeface="Cambria Math" panose="02040503050406030204" pitchFamily="18" charset="0"/>
                            <a:ea typeface="+mj-ea"/>
                          </a:rPr>
                          <m:t>+</m:t>
                        </m:r>
                      </m:sup>
                    </m:sSup>
                  </m:oMath>
                </a14:m>
                <a:r>
                  <a:rPr lang="ja-JP" altLang="en-US" sz="2000" dirty="0">
                    <a:solidFill>
                      <a:schemeClr val="tx1"/>
                    </a:solidFill>
                  </a:rPr>
                  <a:t>とする．</a:t>
                </a:r>
                <a14:m>
                  <m:oMath xmlns:m="http://schemas.openxmlformats.org/officeDocument/2006/math">
                    <m:r>
                      <a:rPr lang="en-US" altLang="ja-JP" sz="2000" b="0" i="1" smtClean="0">
                        <a:solidFill>
                          <a:schemeClr val="tx1"/>
                        </a:solidFill>
                        <a:latin typeface="Cambria Math" panose="02040503050406030204" pitchFamily="18" charset="0"/>
                      </a:rPr>
                      <m:t>𝑤</m:t>
                    </m:r>
                  </m:oMath>
                </a14:m>
                <a:r>
                  <a:rPr lang="ja-JP" altLang="en-US" sz="2000" dirty="0">
                    <a:solidFill>
                      <a:schemeClr val="tx1"/>
                    </a:solidFill>
                  </a:rPr>
                  <a:t>に</a:t>
                </a:r>
                <a14:m>
                  <m:oMath xmlns:m="http://schemas.openxmlformats.org/officeDocument/2006/math">
                    <m:r>
                      <a:rPr lang="en-US" altLang="ja-JP" sz="2000" b="0" i="1" dirty="0" smtClean="0">
                        <a:solidFill>
                          <a:schemeClr val="tx1"/>
                        </a:solidFill>
                        <a:latin typeface="Cambria Math" panose="02040503050406030204" pitchFamily="18" charset="0"/>
                      </a:rPr>
                      <m:t>𝑐</m:t>
                    </m:r>
                  </m:oMath>
                </a14:m>
                <a:r>
                  <a:rPr lang="ja-JP" altLang="en-US" sz="2000" dirty="0">
                    <a:solidFill>
                      <a:schemeClr val="tx1"/>
                    </a:solidFill>
                  </a:rPr>
                  <a:t>が含まれるとき，</a:t>
                </a:r>
                <a14:m>
                  <m:oMath xmlns:m="http://schemas.openxmlformats.org/officeDocument/2006/math">
                    <m:r>
                      <a:rPr lang="en-US" altLang="ja-JP" sz="2000" b="0" i="1" smtClean="0">
                        <a:solidFill>
                          <a:schemeClr val="tx1"/>
                        </a:solidFill>
                        <a:latin typeface="Cambria Math" panose="02040503050406030204" pitchFamily="18" charset="0"/>
                      </a:rPr>
                      <m:t>𝑝</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𝑤</m:t>
                        </m:r>
                      </m:e>
                    </m:d>
                    <m:r>
                      <a:rPr lang="en-US" altLang="ja-JP" sz="2000" b="0" i="1" smtClean="0">
                        <a:solidFill>
                          <a:schemeClr val="tx1"/>
                        </a:solidFill>
                        <a:latin typeface="Cambria Math" panose="02040503050406030204" pitchFamily="18" charset="0"/>
                      </a:rPr>
                      <m:t>    </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𝑞</m:t>
                        </m:r>
                      </m:e>
                      <m:sub>
                        <m:r>
                          <a:rPr lang="en-US" altLang="ja-JP" sz="2000" b="0" i="1" smtClean="0">
                            <a:solidFill>
                              <a:schemeClr val="tx1"/>
                            </a:solidFill>
                            <a:latin typeface="Cambria Math" panose="02040503050406030204" pitchFamily="18" charset="0"/>
                          </a:rPr>
                          <m:t>2</m:t>
                        </m:r>
                      </m:sub>
                    </m:sSub>
                  </m:oMath>
                </a14:m>
                <a:r>
                  <a:rPr lang="ja-JP" altLang="en-US" sz="2000" dirty="0">
                    <a:solidFill>
                      <a:schemeClr val="tx1"/>
                    </a:solidFill>
                  </a:rPr>
                  <a:t>となり，</a:t>
                </a:r>
                <a14:m>
                  <m:oMath xmlns:m="http://schemas.openxmlformats.org/officeDocument/2006/math">
                    <m:r>
                      <a:rPr lang="en-US" altLang="ja-JP" sz="2000" b="0" i="1" smtClean="0">
                        <a:solidFill>
                          <a:schemeClr val="tx1"/>
                        </a:solidFill>
                        <a:latin typeface="Cambria Math" panose="02040503050406030204" pitchFamily="18" charset="0"/>
                      </a:rPr>
                      <m:t>𝑐</m:t>
                    </m:r>
                  </m:oMath>
                </a14:m>
                <a:r>
                  <a:rPr lang="ja-JP" altLang="en-US" sz="2000" dirty="0">
                    <a:solidFill>
                      <a:schemeClr val="tx1"/>
                    </a:solidFill>
                  </a:rPr>
                  <a:t>が含まれないとき，</a:t>
                </a:r>
                <a14:m>
                  <m:oMath xmlns:m="http://schemas.openxmlformats.org/officeDocument/2006/math">
                    <m:r>
                      <a:rPr lang="en-US" altLang="ja-JP" sz="2000" b="0" i="1" smtClean="0">
                        <a:solidFill>
                          <a:schemeClr val="tx1"/>
                        </a:solidFill>
                        <a:latin typeface="Cambria Math" panose="02040503050406030204" pitchFamily="18" charset="0"/>
                      </a:rPr>
                      <m:t>𝑝</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𝑤</m:t>
                        </m:r>
                      </m:e>
                    </m:d>
                    <m:r>
                      <a:rPr lang="en-US" altLang="ja-JP" sz="2000" b="0" i="1" smtClean="0">
                        <a:solidFill>
                          <a:schemeClr val="tx1"/>
                        </a:solidFill>
                        <a:latin typeface="Cambria Math" panose="02040503050406030204" pitchFamily="18" charset="0"/>
                      </a:rPr>
                      <m:t>     </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𝑞</m:t>
                        </m:r>
                      </m:e>
                      <m:sub>
                        <m:r>
                          <a:rPr lang="en-US" altLang="ja-JP" sz="2000" b="0" i="1" smtClean="0">
                            <a:solidFill>
                              <a:schemeClr val="tx1"/>
                            </a:solidFill>
                            <a:latin typeface="Cambria Math" panose="02040503050406030204" pitchFamily="18" charset="0"/>
                          </a:rPr>
                          <m:t>1</m:t>
                        </m:r>
                      </m:sub>
                    </m:sSub>
                  </m:oMath>
                </a14:m>
                <a:r>
                  <a:rPr lang="ja-JP" altLang="en-US" sz="2000" dirty="0">
                    <a:solidFill>
                      <a:schemeClr val="tx1"/>
                    </a:solidFill>
                  </a:rPr>
                  <a:t>となる．よって，</a:t>
                </a:r>
                <a14:m>
                  <m:oMath xmlns:m="http://schemas.openxmlformats.org/officeDocument/2006/math">
                    <m:r>
                      <a:rPr lang="en-US" altLang="ja-JP" sz="2000" b="0" i="1" smtClean="0">
                        <a:solidFill>
                          <a:schemeClr val="tx1"/>
                        </a:solidFill>
                        <a:latin typeface="Cambria Math" panose="02040503050406030204" pitchFamily="18" charset="0"/>
                      </a:rPr>
                      <m:t>𝐿</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𝑝</m:t>
                        </m:r>
                      </m:e>
                    </m:d>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𝐿</m:t>
                    </m:r>
                    <m:d>
                      <m:dPr>
                        <m:ctrlPr>
                          <a:rPr lang="en-US" altLang="ja-JP" sz="2000" b="0" i="1" smtClean="0">
                            <a:solidFill>
                              <a:schemeClr val="tx1"/>
                            </a:solidFill>
                            <a:latin typeface="Cambria Math" panose="02040503050406030204" pitchFamily="18" charset="0"/>
                          </a:rPr>
                        </m:ctrlPr>
                      </m:dPr>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𝑞</m:t>
                            </m:r>
                          </m:e>
                          <m:sub>
                            <m:r>
                              <a:rPr lang="en-US" altLang="ja-JP" sz="2000" b="0" i="1" smtClean="0">
                                <a:solidFill>
                                  <a:schemeClr val="tx1"/>
                                </a:solidFill>
                                <a:latin typeface="Cambria Math" panose="02040503050406030204" pitchFamily="18" charset="0"/>
                              </a:rPr>
                              <m:t>1</m:t>
                            </m:r>
                          </m:sub>
                        </m:sSub>
                      </m:e>
                    </m:d>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𝐿</m:t>
                    </m:r>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𝑞</m:t>
                        </m:r>
                      </m:e>
                      <m:sub>
                        <m:r>
                          <a:rPr lang="en-US" altLang="ja-JP" sz="2000" b="0" i="1" smtClean="0">
                            <a:solidFill>
                              <a:schemeClr val="tx1"/>
                            </a:solidFill>
                            <a:latin typeface="Cambria Math" panose="02040503050406030204" pitchFamily="18" charset="0"/>
                          </a:rPr>
                          <m:t>2</m:t>
                        </m:r>
                      </m:sub>
                    </m:sSub>
                    <m:r>
                      <a:rPr lang="en-US" altLang="ja-JP" sz="2000" b="0" i="1" smtClean="0">
                        <a:solidFill>
                          <a:schemeClr val="tx1"/>
                        </a:solidFill>
                        <a:latin typeface="Cambria Math" panose="02040503050406030204" pitchFamily="18" charset="0"/>
                      </a:rPr>
                      <m:t>)</m:t>
                    </m:r>
                  </m:oMath>
                </a14:m>
                <a:r>
                  <a:rPr lang="ja-JP" altLang="en-US" sz="2000" dirty="0">
                    <a:solidFill>
                      <a:schemeClr val="tx1"/>
                    </a:solidFill>
                  </a:rPr>
                  <a:t>である．しかし，</a:t>
                </a:r>
                <a14:m>
                  <m:oMath xmlns:m="http://schemas.openxmlformats.org/officeDocument/2006/math">
                    <m:r>
                      <a:rPr lang="en-US" altLang="ja-JP" sz="2000" b="0" i="1" smtClean="0">
                        <a:solidFill>
                          <a:schemeClr val="tx1"/>
                        </a:solidFill>
                        <a:latin typeface="Cambria Math" panose="02040503050406030204" pitchFamily="18" charset="0"/>
                      </a:rPr>
                      <m:t>𝑝</m:t>
                    </m:r>
                    <m:r>
                      <a:rPr lang="en-US" altLang="ja-JP" sz="2000" b="0" i="1" smtClean="0">
                        <a:solidFill>
                          <a:schemeClr val="tx1"/>
                        </a:solidFill>
                        <a:latin typeface="Cambria Math" panose="02040503050406030204" pitchFamily="18" charset="0"/>
                      </a:rPr>
                      <m:t>     </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𝑞</m:t>
                        </m:r>
                      </m:e>
                      <m:sub>
                        <m:r>
                          <a:rPr lang="en-US" altLang="ja-JP" sz="2000" b="0" i="1" smtClean="0">
                            <a:solidFill>
                              <a:schemeClr val="tx1"/>
                            </a:solidFill>
                            <a:latin typeface="Cambria Math" panose="02040503050406030204" pitchFamily="18" charset="0"/>
                          </a:rPr>
                          <m:t>1</m:t>
                        </m:r>
                      </m:sub>
                    </m:sSub>
                  </m:oMath>
                </a14:m>
                <a:r>
                  <a:rPr lang="ja-JP" altLang="en-US" sz="2000" dirty="0">
                    <a:solidFill>
                      <a:schemeClr val="tx1"/>
                    </a:solidFill>
                  </a:rPr>
                  <a:t>かつ</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𝑞</m:t>
                        </m:r>
                      </m:e>
                      <m:sub>
                        <m:r>
                          <a:rPr lang="en-US" altLang="ja-JP" sz="2000" b="0" i="1" smtClean="0">
                            <a:latin typeface="Cambria Math" panose="02040503050406030204" pitchFamily="18" charset="0"/>
                          </a:rPr>
                          <m:t>2</m:t>
                        </m:r>
                      </m:sub>
                    </m:sSub>
                  </m:oMath>
                </a14:m>
                <a:r>
                  <a:rPr lang="ja-JP" altLang="en-US" sz="2000" dirty="0">
                    <a:solidFill>
                      <a:schemeClr val="tx1"/>
                    </a:solidFill>
                  </a:rPr>
                  <a:t>である．</a:t>
                </a:r>
                <a:endParaRPr lang="en-US" altLang="ja-JP" sz="2000"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3"/>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a:t>
            </a:r>
            <a:r>
              <a:rPr lang="en-US" altLang="ja-JP" dirty="0"/>
              <a:t> – </a:t>
            </a:r>
            <a:r>
              <a:rPr lang="ja-JP" altLang="en-US" dirty="0"/>
              <a:t>コンパクト性が成り立たない時</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F6A0CD24-1839-4238-9AC6-05F23C816D68}"/>
              </a:ext>
            </a:extLst>
          </p:cNvPr>
          <p:cNvSpPr>
            <a:spLocks noGrp="1"/>
          </p:cNvSpPr>
          <p:nvPr>
            <p:ph type="sldNum" sz="quarter" idx="12"/>
          </p:nvPr>
        </p:nvSpPr>
        <p:spPr/>
        <p:txBody>
          <a:bodyPr/>
          <a:lstStyle/>
          <a:p>
            <a:fld id="{F570F3E5-FDBB-4464-A890-BAA1FABE4FEA}" type="slidenum">
              <a:rPr kumimoji="1" lang="ja-JP" altLang="en-US" smtClean="0"/>
              <a:t>38</a:t>
            </a:fld>
            <a:endParaRPr kumimoji="1" lang="ja-JP" altLang="en-US"/>
          </a:p>
        </p:txBody>
      </p:sp>
      <p:pic>
        <p:nvPicPr>
          <p:cNvPr id="5" name="図 4">
            <a:extLst>
              <a:ext uri="{FF2B5EF4-FFF2-40B4-BE49-F238E27FC236}">
                <a16:creationId xmlns:a16="http://schemas.microsoft.com/office/drawing/2014/main" id="{0D2F82EC-330E-43CC-B0D3-AE387F9BC411}"/>
              </a:ext>
            </a:extLst>
          </p:cNvPr>
          <p:cNvPicPr>
            <a:picLocks noChangeAspect="1"/>
          </p:cNvPicPr>
          <p:nvPr/>
        </p:nvPicPr>
        <p:blipFill>
          <a:blip r:embed="rId4"/>
          <a:stretch>
            <a:fillRect/>
          </a:stretch>
        </p:blipFill>
        <p:spPr>
          <a:xfrm>
            <a:off x="5684124" y="2672916"/>
            <a:ext cx="728937" cy="376379"/>
          </a:xfrm>
          <a:prstGeom prst="rect">
            <a:avLst/>
          </a:prstGeom>
        </p:spPr>
      </p:pic>
      <p:pic>
        <p:nvPicPr>
          <p:cNvPr id="6" name="図 5">
            <a:extLst>
              <a:ext uri="{FF2B5EF4-FFF2-40B4-BE49-F238E27FC236}">
                <a16:creationId xmlns:a16="http://schemas.microsoft.com/office/drawing/2014/main" id="{7055680A-6A08-4F5E-AB07-9B064CA41A1F}"/>
              </a:ext>
            </a:extLst>
          </p:cNvPr>
          <p:cNvPicPr>
            <a:picLocks noChangeAspect="1"/>
          </p:cNvPicPr>
          <p:nvPr/>
        </p:nvPicPr>
        <p:blipFill>
          <a:blip r:embed="rId4"/>
          <a:stretch>
            <a:fillRect/>
          </a:stretch>
        </p:blipFill>
        <p:spPr>
          <a:xfrm>
            <a:off x="10681956" y="2672915"/>
            <a:ext cx="728937" cy="376379"/>
          </a:xfrm>
          <a:prstGeom prst="rect">
            <a:avLst/>
          </a:prstGeom>
        </p:spPr>
      </p:pic>
      <p:pic>
        <p:nvPicPr>
          <p:cNvPr id="7" name="図 6">
            <a:extLst>
              <a:ext uri="{FF2B5EF4-FFF2-40B4-BE49-F238E27FC236}">
                <a16:creationId xmlns:a16="http://schemas.microsoft.com/office/drawing/2014/main" id="{42434B10-DEA3-482F-A9CA-9D19D08E6A46}"/>
              </a:ext>
            </a:extLst>
          </p:cNvPr>
          <p:cNvPicPr>
            <a:picLocks noChangeAspect="1"/>
          </p:cNvPicPr>
          <p:nvPr/>
        </p:nvPicPr>
        <p:blipFill>
          <a:blip r:embed="rId4"/>
          <a:stretch>
            <a:fillRect/>
          </a:stretch>
        </p:blipFill>
        <p:spPr>
          <a:xfrm>
            <a:off x="6512216" y="3134244"/>
            <a:ext cx="728937" cy="376379"/>
          </a:xfrm>
          <a:prstGeom prst="rect">
            <a:avLst/>
          </a:prstGeom>
        </p:spPr>
      </p:pic>
      <p:pic>
        <p:nvPicPr>
          <p:cNvPr id="8" name="図 7">
            <a:extLst>
              <a:ext uri="{FF2B5EF4-FFF2-40B4-BE49-F238E27FC236}">
                <a16:creationId xmlns:a16="http://schemas.microsoft.com/office/drawing/2014/main" id="{F2AEFA5B-8951-40EC-A7A8-D8813F7FC8EA}"/>
              </a:ext>
            </a:extLst>
          </p:cNvPr>
          <p:cNvPicPr>
            <a:picLocks noChangeAspect="1"/>
          </p:cNvPicPr>
          <p:nvPr/>
        </p:nvPicPr>
        <p:blipFill>
          <a:blip r:embed="rId4"/>
          <a:stretch>
            <a:fillRect/>
          </a:stretch>
        </p:blipFill>
        <p:spPr>
          <a:xfrm>
            <a:off x="7686900" y="3134243"/>
            <a:ext cx="728937" cy="376379"/>
          </a:xfrm>
          <a:prstGeom prst="rect">
            <a:avLst/>
          </a:prstGeom>
        </p:spPr>
      </p:pic>
      <p:cxnSp>
        <p:nvCxnSpPr>
          <p:cNvPr id="10" name="直線コネクタ 9">
            <a:extLst>
              <a:ext uri="{FF2B5EF4-FFF2-40B4-BE49-F238E27FC236}">
                <a16:creationId xmlns:a16="http://schemas.microsoft.com/office/drawing/2014/main" id="{06085DBF-B5D2-4B3A-86B8-AAA44C7A3C05}"/>
              </a:ext>
            </a:extLst>
          </p:cNvPr>
          <p:cNvCxnSpPr>
            <a:cxnSpLocks/>
          </p:cNvCxnSpPr>
          <p:nvPr/>
        </p:nvCxnSpPr>
        <p:spPr>
          <a:xfrm flipH="1">
            <a:off x="6849681" y="3232422"/>
            <a:ext cx="54006" cy="18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56CEF0E-5B6E-4CA2-AFC5-94CD6AB36CD3}"/>
              </a:ext>
            </a:extLst>
          </p:cNvPr>
          <p:cNvCxnSpPr>
            <a:cxnSpLocks/>
          </p:cNvCxnSpPr>
          <p:nvPr/>
        </p:nvCxnSpPr>
        <p:spPr>
          <a:xfrm flipH="1">
            <a:off x="8024365" y="3229818"/>
            <a:ext cx="54006" cy="18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5698C22C-03A3-474F-8C87-123F32930DF0}"/>
              </a:ext>
            </a:extLst>
          </p:cNvPr>
          <p:cNvPicPr>
            <a:picLocks noChangeAspect="1"/>
          </p:cNvPicPr>
          <p:nvPr/>
        </p:nvPicPr>
        <p:blipFill>
          <a:blip r:embed="rId5"/>
          <a:stretch>
            <a:fillRect/>
          </a:stretch>
        </p:blipFill>
        <p:spPr>
          <a:xfrm>
            <a:off x="4257091" y="3615957"/>
            <a:ext cx="3693311" cy="2989605"/>
          </a:xfrm>
          <a:prstGeom prst="rect">
            <a:avLst/>
          </a:prstGeom>
        </p:spPr>
      </p:pic>
    </p:spTree>
    <p:extLst>
      <p:ext uri="{BB962C8B-B14F-4D97-AF65-F5344CB8AC3E}">
        <p14:creationId xmlns:p14="http://schemas.microsoft.com/office/powerpoint/2010/main" val="27553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p:txBody>
              <a:bodyPr>
                <a:normAutofit lnSpcReduction="10000"/>
              </a:bodyPr>
              <a:lstStyle/>
              <a:p>
                <a:pPr marL="0" lvl="0" indent="0">
                  <a:lnSpc>
                    <a:spcPct val="130000"/>
                  </a:lnSpc>
                  <a:spcBef>
                    <a:spcPts val="0"/>
                  </a:spcBef>
                  <a:buNone/>
                </a:pPr>
                <a:r>
                  <a:rPr lang="ja-JP" altLang="en-US" dirty="0">
                    <a:solidFill>
                      <a:schemeClr val="tx1"/>
                    </a:solidFill>
                    <a:latin typeface="+mj-ea"/>
                    <a:ea typeface="+mj-ea"/>
                  </a:rPr>
                  <a:t>特徴集合の定義</a:t>
                </a:r>
                <a:r>
                  <a:rPr lang="en-US" altLang="ja-JP" dirty="0">
                    <a:solidFill>
                      <a:schemeClr val="tx1"/>
                    </a:solidFill>
                    <a:latin typeface="+mj-ea"/>
                    <a:ea typeface="+mj-ea"/>
                  </a:rPr>
                  <a:t>.</a:t>
                </a:r>
                <a:r>
                  <a:rPr lang="en-US" altLang="ja-JP" dirty="0">
                    <a:solidFill>
                      <a:schemeClr val="tx1"/>
                    </a:solidFill>
                  </a:rPr>
                  <a:t> </a:t>
                </a:r>
              </a:p>
              <a:p>
                <a:pPr marL="0" lvl="0" indent="0">
                  <a:lnSpc>
                    <a:spcPct val="130000"/>
                  </a:lnSpc>
                  <a:spcBef>
                    <a:spcPts val="0"/>
                  </a:spcBef>
                  <a:buNone/>
                </a:pPr>
                <a14:m>
                  <m:oMath xmlns:m="http://schemas.openxmlformats.org/officeDocument/2006/math">
                    <m:r>
                      <a:rPr lang="en-US" altLang="ja-JP" sz="2000" i="1">
                        <a:solidFill>
                          <a:schemeClr val="tx1"/>
                        </a:solidFill>
                        <a:latin typeface="Cambria Math" panose="02040503050406030204" pitchFamily="18" charset="0"/>
                      </a:rPr>
                      <m:t>ℒ</m:t>
                    </m:r>
                  </m:oMath>
                </a14:m>
                <a:r>
                  <a:rPr lang="ja-JP" altLang="en-US" sz="2000" dirty="0">
                    <a:solidFill>
                      <a:schemeClr val="tx1"/>
                    </a:solidFill>
                  </a:rPr>
                  <a:t>を言語クラス，</a:t>
                </a:r>
                <a14:m>
                  <m:oMath xmlns:m="http://schemas.openxmlformats.org/officeDocument/2006/math">
                    <m:r>
                      <a:rPr lang="en-US" altLang="ja-JP" sz="2000" i="1">
                        <a:solidFill>
                          <a:schemeClr val="tx1"/>
                        </a:solidFill>
                        <a:latin typeface="Cambria Math" panose="02040503050406030204" pitchFamily="18" charset="0"/>
                      </a:rPr>
                      <m:t>𝐿</m:t>
                    </m:r>
                    <m:r>
                      <a:rPr lang="ja-JP" altLang="en-US" sz="2000" i="1">
                        <a:solidFill>
                          <a:schemeClr val="tx1"/>
                        </a:solidFill>
                        <a:latin typeface="Cambria Math" panose="02040503050406030204" pitchFamily="18" charset="0"/>
                      </a:rPr>
                      <m:t>を</m:t>
                    </m:r>
                    <m:r>
                      <a:rPr lang="en-US" altLang="ja-JP" sz="2000" i="1">
                        <a:solidFill>
                          <a:schemeClr val="tx1"/>
                        </a:solidFill>
                        <a:latin typeface="Cambria Math" panose="02040503050406030204" pitchFamily="18" charset="0"/>
                      </a:rPr>
                      <m:t>ℒ</m:t>
                    </m:r>
                  </m:oMath>
                </a14:m>
                <a:r>
                  <a:rPr lang="ja-JP" altLang="en-US" sz="2000" dirty="0">
                    <a:solidFill>
                      <a:schemeClr val="tx1"/>
                    </a:solidFill>
                  </a:rPr>
                  <a:t>に属する言語とする．空でない</a:t>
                </a:r>
                <a14:m>
                  <m:oMath xmlns:m="http://schemas.openxmlformats.org/officeDocument/2006/math">
                    <m:r>
                      <a:rPr lang="en-US" altLang="ja-JP" sz="2000" i="1" dirty="0">
                        <a:solidFill>
                          <a:schemeClr val="tx1"/>
                        </a:solidFill>
                        <a:latin typeface="Cambria Math" panose="02040503050406030204" pitchFamily="18" charset="0"/>
                      </a:rPr>
                      <m:t>𝐿</m:t>
                    </m:r>
                  </m:oMath>
                </a14:m>
                <a:r>
                  <a:rPr lang="ja-JP" altLang="en-US" sz="2000" dirty="0">
                    <a:solidFill>
                      <a:schemeClr val="tx1"/>
                    </a:solidFill>
                  </a:rPr>
                  <a:t>の有限部分集合</a:t>
                </a:r>
                <a14:m>
                  <m:oMath xmlns:m="http://schemas.openxmlformats.org/officeDocument/2006/math">
                    <m:r>
                      <a:rPr lang="en-US" altLang="ja-JP" sz="2000" i="1">
                        <a:solidFill>
                          <a:schemeClr val="tx1"/>
                        </a:solidFill>
                        <a:latin typeface="Cambria Math" panose="02040503050406030204" pitchFamily="18" charset="0"/>
                      </a:rPr>
                      <m:t>𝑆</m:t>
                    </m:r>
                    <m:r>
                      <a:rPr lang="en-US" altLang="ja-JP" sz="2000" i="1">
                        <a:solidFill>
                          <a:schemeClr val="tx1"/>
                        </a:solidFill>
                        <a:latin typeface="Cambria Math" panose="02040503050406030204" pitchFamily="18" charset="0"/>
                      </a:rPr>
                      <m:t>⊆</m:t>
                    </m:r>
                    <m:sSup>
                      <m:sSupPr>
                        <m:ctrlPr>
                          <a:rPr lang="en-US" altLang="ja-JP" sz="2000" i="1">
                            <a:solidFill>
                              <a:schemeClr val="tx1"/>
                            </a:solidFill>
                            <a:latin typeface="Cambria Math" panose="02040503050406030204" pitchFamily="18" charset="0"/>
                          </a:rPr>
                        </m:ctrlPr>
                      </m:sSupPr>
                      <m:e>
                        <m:r>
                          <m:rPr>
                            <m:sty m:val="p"/>
                          </m:rPr>
                          <a:rPr lang="en-US" altLang="ja-JP" sz="2000">
                            <a:solidFill>
                              <a:schemeClr val="tx1"/>
                            </a:solidFill>
                            <a:latin typeface="Cambria Math" panose="02040503050406030204" pitchFamily="18" charset="0"/>
                          </a:rPr>
                          <m:t>Σ</m:t>
                        </m:r>
                      </m:e>
                      <m:sup>
                        <m:r>
                          <a:rPr lang="en-US" altLang="ja-JP" sz="2000" i="1">
                            <a:solidFill>
                              <a:schemeClr val="tx1"/>
                            </a:solidFill>
                            <a:latin typeface="Cambria Math" panose="02040503050406030204" pitchFamily="18" charset="0"/>
                          </a:rPr>
                          <m:t>+</m:t>
                        </m:r>
                      </m:sup>
                    </m:sSup>
                    <m:r>
                      <a:rPr lang="ja-JP" altLang="en-US" sz="2000" i="1">
                        <a:solidFill>
                          <a:schemeClr val="tx1"/>
                        </a:solidFill>
                        <a:latin typeface="Cambria Math" panose="02040503050406030204" pitchFamily="18" charset="0"/>
                      </a:rPr>
                      <m:t>が</m:t>
                    </m:r>
                    <m:r>
                      <a:rPr lang="en-US" altLang="ja-JP" sz="2000" i="1" dirty="0">
                        <a:solidFill>
                          <a:schemeClr val="tx1"/>
                        </a:solidFill>
                        <a:latin typeface="Cambria Math" panose="02040503050406030204" pitchFamily="18" charset="0"/>
                      </a:rPr>
                      <m:t>ℒ</m:t>
                    </m:r>
                  </m:oMath>
                </a14:m>
                <a:r>
                  <a:rPr lang="ja-JP" altLang="en-US" sz="2000" dirty="0">
                    <a:solidFill>
                      <a:schemeClr val="tx1"/>
                    </a:solidFill>
                  </a:rPr>
                  <a:t>における</a:t>
                </a:r>
                <a14:m>
                  <m:oMath xmlns:m="http://schemas.openxmlformats.org/officeDocument/2006/math">
                    <m:r>
                      <a:rPr lang="en-US" altLang="ja-JP" sz="2000" i="1">
                        <a:solidFill>
                          <a:schemeClr val="tx1"/>
                        </a:solidFill>
                        <a:latin typeface="Cambria Math" panose="02040503050406030204" pitchFamily="18" charset="0"/>
                      </a:rPr>
                      <m:t>𝐿</m:t>
                    </m:r>
                  </m:oMath>
                </a14:m>
                <a:r>
                  <a:rPr lang="ja-JP" altLang="en-US" sz="2000" dirty="0">
                    <a:solidFill>
                      <a:schemeClr val="tx1"/>
                    </a:solidFill>
                  </a:rPr>
                  <a:t>の特徴集合であるとは，任意の</a:t>
                </a:r>
                <a14:m>
                  <m:oMath xmlns:m="http://schemas.openxmlformats.org/officeDocument/2006/math">
                    <m:sSup>
                      <m:sSupPr>
                        <m:ctrlPr>
                          <a:rPr lang="en-US" altLang="ja-JP" sz="2000" i="1">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𝐿</m:t>
                        </m:r>
                      </m:e>
                      <m:sup>
                        <m:r>
                          <a:rPr lang="en-US" altLang="ja-JP" sz="2000" i="1">
                            <a:solidFill>
                              <a:schemeClr val="tx1"/>
                            </a:solidFill>
                            <a:latin typeface="Cambria Math" panose="02040503050406030204" pitchFamily="18" charset="0"/>
                          </a:rPr>
                          <m:t>′</m:t>
                        </m:r>
                      </m:sup>
                    </m:sSup>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ℒ</m:t>
                    </m:r>
                  </m:oMath>
                </a14:m>
                <a:r>
                  <a:rPr lang="ja-JP" altLang="en-US" sz="2000" dirty="0">
                    <a:solidFill>
                      <a:schemeClr val="tx1"/>
                    </a:solidFill>
                  </a:rPr>
                  <a:t>に対して，</a:t>
                </a:r>
                <a14:m>
                  <m:oMath xmlns:m="http://schemas.openxmlformats.org/officeDocument/2006/math">
                    <m:r>
                      <a:rPr lang="en-US" altLang="ja-JP" sz="2000" i="1">
                        <a:solidFill>
                          <a:schemeClr val="tx1"/>
                        </a:solidFill>
                        <a:latin typeface="Cambria Math" panose="02040503050406030204" pitchFamily="18" charset="0"/>
                      </a:rPr>
                      <m:t>𝑆</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𝐿</m:t>
                    </m:r>
                    <m:r>
                      <a:rPr lang="en-US" altLang="ja-JP" sz="2000" i="1">
                        <a:solidFill>
                          <a:schemeClr val="tx1"/>
                        </a:solidFill>
                        <a:latin typeface="Cambria Math" panose="02040503050406030204" pitchFamily="18" charset="0"/>
                      </a:rPr>
                      <m:t>′</m:t>
                    </m:r>
                  </m:oMath>
                </a14:m>
                <a:r>
                  <a:rPr lang="ja-JP" altLang="en-US" sz="2000" dirty="0">
                    <a:solidFill>
                      <a:schemeClr val="tx1"/>
                    </a:solidFill>
                  </a:rPr>
                  <a:t>ならば</a:t>
                </a:r>
                <a14:m>
                  <m:oMath xmlns:m="http://schemas.openxmlformats.org/officeDocument/2006/math">
                    <m:r>
                      <a:rPr lang="en-US" altLang="ja-JP" sz="2000" i="1" dirty="0">
                        <a:solidFill>
                          <a:schemeClr val="tx1"/>
                        </a:solidFill>
                        <a:latin typeface="Cambria Math" panose="02040503050406030204" pitchFamily="18" charset="0"/>
                      </a:rPr>
                      <m:t>𝐿</m:t>
                    </m:r>
                    <m:r>
                      <a:rPr lang="en-US" altLang="ja-JP" sz="2000" i="1" dirty="0">
                        <a:solidFill>
                          <a:schemeClr val="tx1"/>
                        </a:solidFill>
                        <a:latin typeface="Cambria Math" panose="02040503050406030204" pitchFamily="18" charset="0"/>
                      </a:rPr>
                      <m:t>⊆</m:t>
                    </m:r>
                    <m:r>
                      <a:rPr lang="en-US" altLang="ja-JP" sz="2000" i="1" dirty="0">
                        <a:solidFill>
                          <a:schemeClr val="tx1"/>
                        </a:solidFill>
                        <a:latin typeface="Cambria Math" panose="02040503050406030204" pitchFamily="18" charset="0"/>
                      </a:rPr>
                      <m:t>𝐿</m:t>
                    </m:r>
                    <m:r>
                      <a:rPr lang="en-US" altLang="ja-JP" sz="2000" i="1" dirty="0">
                        <a:solidFill>
                          <a:schemeClr val="tx1"/>
                        </a:solidFill>
                        <a:latin typeface="Cambria Math" panose="02040503050406030204" pitchFamily="18" charset="0"/>
                      </a:rPr>
                      <m:t>′</m:t>
                    </m:r>
                  </m:oMath>
                </a14:m>
                <a:r>
                  <a:rPr lang="ja-JP" altLang="en-US" sz="2000" dirty="0">
                    <a:solidFill>
                      <a:schemeClr val="tx1"/>
                    </a:solidFill>
                  </a:rPr>
                  <a:t>となるときをいう．</a:t>
                </a:r>
                <a:endParaRPr lang="en-US" altLang="ja-JP" sz="2000" dirty="0">
                  <a:solidFill>
                    <a:schemeClr val="tx1"/>
                  </a:solidFill>
                </a:endParaRPr>
              </a:p>
              <a:p>
                <a:pPr marL="0" indent="0">
                  <a:lnSpc>
                    <a:spcPct val="130000"/>
                  </a:lnSpc>
                  <a:spcBef>
                    <a:spcPts val="0"/>
                  </a:spcBef>
                  <a:buNone/>
                </a:pPr>
                <a:r>
                  <a:rPr lang="ja-JP" altLang="en-US" b="1" dirty="0">
                    <a:solidFill>
                      <a:schemeClr val="tx1"/>
                    </a:solidFill>
                  </a:rPr>
                  <a:t>有限集合</a:t>
                </a:r>
                <a14:m>
                  <m:oMath xmlns:m="http://schemas.openxmlformats.org/officeDocument/2006/math">
                    <m:sSub>
                      <m:sSubPr>
                        <m:ctrlPr>
                          <a:rPr lang="en-US" altLang="ja-JP"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en-US" altLang="ja-JP" b="1" i="1">
                            <a:solidFill>
                              <a:schemeClr val="tx1"/>
                            </a:solidFill>
                            <a:latin typeface="Cambria Math" panose="02040503050406030204" pitchFamily="18" charset="0"/>
                          </a:rPr>
                          <m:t>𝒏</m:t>
                        </m:r>
                      </m:sub>
                    </m:sSub>
                    <m:d>
                      <m:dPr>
                        <m:ctrlPr>
                          <a:rPr lang="en-US" altLang="ja-JP" b="1" i="1">
                            <a:solidFill>
                              <a:schemeClr val="tx1"/>
                            </a:solidFill>
                            <a:latin typeface="Cambria Math" panose="02040503050406030204" pitchFamily="18" charset="0"/>
                          </a:rPr>
                        </m:ctrlPr>
                      </m:dPr>
                      <m:e>
                        <m:r>
                          <a:rPr lang="en-US" altLang="ja-JP" b="1" i="1">
                            <a:solidFill>
                              <a:schemeClr val="tx1"/>
                            </a:solidFill>
                            <a:latin typeface="Cambria Math" panose="02040503050406030204" pitchFamily="18" charset="0"/>
                          </a:rPr>
                          <m:t>𝒑</m:t>
                        </m:r>
                      </m:e>
                    </m:d>
                  </m:oMath>
                </a14:m>
                <a:r>
                  <a:rPr lang="en-US" altLang="ja-JP" b="1" i="1" dirty="0">
                    <a:solidFill>
                      <a:schemeClr val="tx1"/>
                    </a:solidFill>
                    <a:latin typeface="Cambria Math" panose="02040503050406030204" pitchFamily="18" charset="0"/>
                  </a:rPr>
                  <a:t> </a:t>
                </a:r>
                <a:endParaRPr lang="en-US" altLang="ja-JP" sz="2000" b="1" i="1" dirty="0">
                  <a:solidFill>
                    <a:schemeClr val="tx1"/>
                  </a:solidFill>
                  <a:latin typeface="Cambria Math" panose="02040503050406030204" pitchFamily="18" charset="0"/>
                </a:endParaRPr>
              </a:p>
              <a:p>
                <a:pPr lvl="1">
                  <a:lnSpc>
                    <a:spcPct val="130000"/>
                  </a:lnSpc>
                  <a:spcBef>
                    <a:spcPts val="0"/>
                  </a:spcBef>
                  <a:buClr>
                    <a:schemeClr val="accent5"/>
                  </a:buClr>
                  <a:buFont typeface="Wingdings" panose="05000000000000000000" pitchFamily="2" charset="2"/>
                  <a:buChar char="l"/>
                </a:pPr>
                <a14:m>
                  <m:oMath xmlns:m="http://schemas.openxmlformats.org/officeDocument/2006/math">
                    <m:sSub>
                      <m:sSubPr>
                        <m:ctrlPr>
                          <a:rPr lang="en-US" altLang="ja-JP" sz="2000" i="1" smtClean="0">
                            <a:solidFill>
                              <a:schemeClr val="tx1"/>
                            </a:solidFill>
                            <a:latin typeface="Cambria Math" panose="02040503050406030204" pitchFamily="18" charset="0"/>
                          </a:rPr>
                        </m:ctrlPr>
                      </m:sSubPr>
                      <m:e>
                        <m:r>
                          <a:rPr lang="en-US" altLang="ja-JP" sz="2000" b="0" i="1">
                            <a:solidFill>
                              <a:schemeClr val="tx1"/>
                            </a:solidFill>
                            <a:latin typeface="Cambria Math" panose="02040503050406030204" pitchFamily="18" charset="0"/>
                          </a:rPr>
                          <m:t>𝑆</m:t>
                        </m:r>
                      </m:e>
                      <m:sub>
                        <m:r>
                          <a:rPr lang="en-US" altLang="ja-JP" sz="2000" b="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b="0" i="1">
                            <a:solidFill>
                              <a:schemeClr val="tx1"/>
                            </a:solidFill>
                            <a:latin typeface="Cambria Math" panose="02040503050406030204" pitchFamily="18" charset="0"/>
                          </a:rPr>
                          <m:t>𝑝</m:t>
                        </m:r>
                      </m:e>
                    </m:d>
                  </m:oMath>
                </a14:m>
                <a:r>
                  <a:rPr lang="ja-JP" altLang="en-US" sz="2000" dirty="0">
                    <a:solidFill>
                      <a:schemeClr val="tx1"/>
                    </a:solidFill>
                  </a:rPr>
                  <a:t>とは</a:t>
                </a:r>
                <a14:m>
                  <m:oMath xmlns:m="http://schemas.openxmlformats.org/officeDocument/2006/math">
                    <m:r>
                      <a:rPr lang="en-US" altLang="ja-JP" sz="2000" i="1">
                        <a:solidFill>
                          <a:schemeClr val="tx1"/>
                        </a:solidFill>
                        <a:latin typeface="Cambria Math" panose="02040503050406030204" pitchFamily="18" charset="0"/>
                      </a:rPr>
                      <m:t>𝑝</m:t>
                    </m:r>
                  </m:oMath>
                </a14:m>
                <a:r>
                  <a:rPr lang="ja-JP" altLang="en-US" sz="2000" dirty="0">
                    <a:solidFill>
                      <a:schemeClr val="tx1"/>
                    </a:solidFill>
                  </a:rPr>
                  <a:t>に含まれる全ての変数記号を，長さ</a:t>
                </a:r>
                <a14:m>
                  <m:oMath xmlns:m="http://schemas.openxmlformats.org/officeDocument/2006/math">
                    <m:r>
                      <a:rPr lang="en-US" altLang="ja-JP" sz="2000" i="1">
                        <a:solidFill>
                          <a:schemeClr val="tx1"/>
                        </a:solidFill>
                        <a:latin typeface="Cambria Math" panose="02040503050406030204" pitchFamily="18" charset="0"/>
                      </a:rPr>
                      <m:t>𝑛</m:t>
                    </m:r>
                  </m:oMath>
                </a14:m>
                <a:r>
                  <a:rPr lang="ja-JP" altLang="en-US" sz="2000" dirty="0">
                    <a:solidFill>
                      <a:schemeClr val="tx1"/>
                    </a:solidFill>
                  </a:rPr>
                  <a:t>以下の定数記号列と置き換えることによって得られる全ての定数記号列の集合である．</a:t>
                </a:r>
                <a:endParaRPr lang="en-US" altLang="ja-JP" sz="2000" dirty="0">
                  <a:solidFill>
                    <a:schemeClr val="tx1"/>
                  </a:solidFill>
                </a:endParaRPr>
              </a:p>
              <a:p>
                <a:pPr lvl="1">
                  <a:lnSpc>
                    <a:spcPct val="130000"/>
                  </a:lnSpc>
                  <a:spcBef>
                    <a:spcPts val="0"/>
                  </a:spcBef>
                  <a:buClr>
                    <a:schemeClr val="accent5"/>
                  </a:buClr>
                  <a:buFont typeface="Wingdings" panose="05000000000000000000" pitchFamily="2" charset="2"/>
                  <a:buChar char="l"/>
                </a:pPr>
                <a:r>
                  <a:rPr lang="ja-JP" altLang="en-US" sz="2000" dirty="0">
                    <a:solidFill>
                      <a:schemeClr val="tx1"/>
                    </a:solidFill>
                  </a:rPr>
                  <a:t>正規パターンの空でない有限集合</a:t>
                </a:r>
                <a14:m>
                  <m:oMath xmlns:m="http://schemas.openxmlformats.org/officeDocument/2006/math">
                    <m:r>
                      <a:rPr lang="en-US" altLang="ja-JP" sz="2000" i="1">
                        <a:solidFill>
                          <a:schemeClr val="tx1"/>
                        </a:solidFill>
                        <a:latin typeface="Cambria Math" panose="02040503050406030204" pitchFamily="18" charset="0"/>
                      </a:rPr>
                      <m:t>𝑃</m:t>
                    </m:r>
                  </m:oMath>
                </a14:m>
                <a:r>
                  <a:rPr lang="ja-JP" altLang="en-US" sz="2000" dirty="0">
                    <a:solidFill>
                      <a:schemeClr val="tx1"/>
                    </a:solidFill>
                  </a:rPr>
                  <a:t>に対して，</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nary>
                      <m:naryPr>
                        <m:chr m:val="⋃"/>
                        <m:supHide m:val="on"/>
                        <m:ctrlPr>
                          <a:rPr lang="en-US" altLang="ja-JP" sz="2000" i="1">
                            <a:solidFill>
                              <a:schemeClr val="tx1"/>
                            </a:solidFill>
                            <a:latin typeface="Cambria Math" panose="02040503050406030204" pitchFamily="18" charset="0"/>
                          </a:rPr>
                        </m:ctrlPr>
                      </m:naryPr>
                      <m:sub>
                        <m:r>
                          <m:rPr>
                            <m:brk m:alnAt="7"/>
                          </m:rP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m:t>
                        </m:r>
                      </m:e>
                    </m:nary>
                  </m:oMath>
                </a14:m>
                <a:r>
                  <a:rPr lang="ja-JP" altLang="en-US" sz="2000" dirty="0">
                    <a:solidFill>
                      <a:schemeClr val="tx1"/>
                    </a:solidFill>
                  </a:rPr>
                  <a:t>と定義する．</a:t>
                </a:r>
                <a:endParaRPr lang="en-US" altLang="ja-JP" sz="2000" dirty="0">
                  <a:solidFill>
                    <a:schemeClr val="tx1"/>
                  </a:solidFill>
                </a:endParaRPr>
              </a:p>
              <a:p>
                <a:pPr lvl="1">
                  <a:lnSpc>
                    <a:spcPct val="130000"/>
                  </a:lnSpc>
                  <a:spcBef>
                    <a:spcPts val="0"/>
                  </a:spcBef>
                  <a:buClr>
                    <a:schemeClr val="accent5"/>
                  </a:buClr>
                  <a:buFont typeface="Wingdings" panose="05000000000000000000" pitchFamily="2" charset="2"/>
                  <a:buChar char="l"/>
                </a:pPr>
                <a:r>
                  <a:rPr lang="ja-JP" altLang="en-US" sz="2000" dirty="0">
                    <a:solidFill>
                      <a:schemeClr val="tx1"/>
                    </a:solidFill>
                  </a:rPr>
                  <a:t>任意の</a:t>
                </a:r>
                <a14:m>
                  <m:oMath xmlns:m="http://schemas.openxmlformats.org/officeDocument/2006/math">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 (</m:t>
                    </m:r>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≥1)</m:t>
                    </m:r>
                  </m:oMath>
                </a14:m>
                <a:r>
                  <a:rPr lang="ja-JP" altLang="en-US" sz="2000" dirty="0">
                    <a:solidFill>
                      <a:schemeClr val="tx1"/>
                    </a:solidFill>
                  </a:rPr>
                  <a:t>に対して，</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𝑆</m:t>
                        </m:r>
                      </m:e>
                      <m:sub>
                        <m:r>
                          <a:rPr lang="en-US" altLang="ja-JP" sz="2000" i="1">
                            <a:solidFill>
                              <a:schemeClr val="tx1"/>
                            </a:solidFill>
                            <a:latin typeface="Cambria Math" panose="02040503050406030204" pitchFamily="18" charset="0"/>
                          </a:rPr>
                          <m:t>𝑛</m:t>
                        </m:r>
                        <m:r>
                          <a:rPr lang="en-US" altLang="ja-JP" sz="2000" i="1">
                            <a:solidFill>
                              <a:schemeClr val="tx1"/>
                            </a:solidFill>
                            <a:latin typeface="Cambria Math" panose="02040503050406030204" pitchFamily="18" charset="0"/>
                          </a:rPr>
                          <m:t>+1</m:t>
                        </m:r>
                      </m:sub>
                    </m:sSub>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𝑃</m:t>
                        </m:r>
                      </m:e>
                    </m:d>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𝐿</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𝑃</m:t>
                    </m:r>
                    <m:r>
                      <a:rPr lang="en-US" altLang="ja-JP" sz="2000" i="1">
                        <a:solidFill>
                          <a:schemeClr val="tx1"/>
                        </a:solidFill>
                        <a:latin typeface="Cambria Math" panose="02040503050406030204" pitchFamily="18" charset="0"/>
                      </a:rPr>
                      <m:t>)</m:t>
                    </m:r>
                  </m:oMath>
                </a14:m>
                <a:r>
                  <a:rPr lang="ja-JP" altLang="en-US" sz="2000" dirty="0">
                    <a:solidFill>
                      <a:schemeClr val="tx1"/>
                    </a:solidFill>
                  </a:rPr>
                  <a:t>である．</a:t>
                </a:r>
                <a:endParaRPr lang="en-US" altLang="ja-JP" sz="2000" dirty="0">
                  <a:solidFill>
                    <a:schemeClr val="tx1"/>
                  </a:solidFill>
                </a:endParaRPr>
              </a:p>
              <a:p>
                <a:pPr marL="0" indent="0">
                  <a:lnSpc>
                    <a:spcPct val="130000"/>
                  </a:lnSpc>
                  <a:spcBef>
                    <a:spcPts val="0"/>
                  </a:spcBef>
                  <a:buNone/>
                </a:pPr>
                <a:r>
                  <a:rPr lang="en-US" altLang="ja-JP" sz="2000" b="1" dirty="0">
                    <a:solidFill>
                      <a:schemeClr val="tx1"/>
                    </a:solidFill>
                  </a:rPr>
                  <a:t>	</a:t>
                </a:r>
                <a:r>
                  <a:rPr lang="ja-JP" altLang="en-US" sz="2000" b="1" dirty="0">
                    <a:solidFill>
                      <a:schemeClr val="tx1"/>
                    </a:solidFill>
                  </a:rPr>
                  <a:t>例</a:t>
                </a:r>
                <a:r>
                  <a:rPr lang="en-US" altLang="ja-JP" sz="2000" b="1" dirty="0">
                    <a:solidFill>
                      <a:schemeClr val="tx1"/>
                    </a:solidFill>
                  </a:rPr>
                  <a:t>.</a:t>
                </a:r>
                <a:r>
                  <a:rPr lang="en-US" altLang="ja-JP" sz="2000" dirty="0">
                    <a:solidFill>
                      <a:schemeClr val="tx1"/>
                    </a:solidFill>
                  </a:rPr>
                  <a:t> </a:t>
                </a:r>
                <a14:m>
                  <m:oMath xmlns:m="http://schemas.openxmlformats.org/officeDocument/2006/math">
                    <m:r>
                      <a:rPr lang="en-US" altLang="ja-JP" i="1" smtClean="0">
                        <a:solidFill>
                          <a:schemeClr val="tx1"/>
                        </a:solidFill>
                        <a:latin typeface="Cambria Math" panose="02040503050406030204" pitchFamily="18" charset="0"/>
                      </a:rPr>
                      <m:t>𝑝</m:t>
                    </m:r>
                    <m:r>
                      <a:rPr lang="en-US" altLang="ja-JP" i="1" smtClean="0">
                        <a:solidFill>
                          <a:schemeClr val="tx1"/>
                        </a:solidFill>
                        <a:latin typeface="Cambria Math" panose="02040503050406030204" pitchFamily="18" charset="0"/>
                      </a:rPr>
                      <m:t>=</m:t>
                    </m:r>
                    <m:r>
                      <a:rPr lang="en-US" altLang="ja-JP" i="1" smtClean="0">
                        <a:solidFill>
                          <a:schemeClr val="tx1"/>
                        </a:solidFill>
                        <a:latin typeface="Cambria Math" panose="02040503050406030204" pitchFamily="18" charset="0"/>
                      </a:rPr>
                      <m:t>𝑎𝑥𝑏</m:t>
                    </m:r>
                    <m:r>
                      <a:rPr lang="en-US" altLang="ja-JP" i="1" smtClean="0">
                        <a:solidFill>
                          <a:schemeClr val="tx1"/>
                        </a:solidFill>
                        <a:latin typeface="Cambria Math" panose="02040503050406030204" pitchFamily="18" charset="0"/>
                      </a:rPr>
                      <m:t>,  </m:t>
                    </m:r>
                    <m:r>
                      <m:rPr>
                        <m:sty m:val="p"/>
                      </m:rPr>
                      <a:rPr lang="en-US" altLang="ja-JP">
                        <a:solidFill>
                          <a:schemeClr val="tx1"/>
                        </a:solidFill>
                        <a:latin typeface="Cambria Math" panose="02040503050406030204" pitchFamily="18" charset="0"/>
                      </a:rPr>
                      <m:t>Σ</m:t>
                    </m:r>
                    <m:r>
                      <a:rPr lang="en-US" altLang="ja-JP"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𝑎</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𝑏</m:t>
                        </m:r>
                      </m:e>
                    </m:d>
                    <m:r>
                      <a:rPr lang="en-US" altLang="ja-JP" i="1">
                        <a:solidFill>
                          <a:schemeClr val="tx1"/>
                        </a:solidFill>
                        <a:latin typeface="Cambria Math" panose="02040503050406030204" pitchFamily="18" charset="0"/>
                      </a:rPr>
                      <m:t>,</m:t>
                    </m:r>
                  </m:oMath>
                </a14:m>
                <a:r>
                  <a:rPr lang="en-US" altLang="ja-JP" i="1" dirty="0">
                    <a:solidFill>
                      <a:schemeClr val="tx1"/>
                    </a:solidFill>
                    <a:latin typeface="Cambria Math" panose="02040503050406030204" pitchFamily="18" charset="0"/>
                  </a:rPr>
                  <a:t>  </a:t>
                </a:r>
              </a:p>
              <a:p>
                <a:pPr marL="0" indent="0">
                  <a:lnSpc>
                    <a:spcPct val="130000"/>
                  </a:lnSpc>
                  <a:spcBef>
                    <a:spcPts val="0"/>
                  </a:spcBef>
                  <a:buNone/>
                </a:pPr>
                <a:r>
                  <a:rPr lang="en-US" altLang="ja-JP" dirty="0">
                    <a:solidFill>
                      <a:schemeClr val="tx1"/>
                    </a:solidFill>
                  </a:rPr>
                  <a:t>	</a:t>
                </a:r>
                <a14:m>
                  <m:oMath xmlns:m="http://schemas.openxmlformats.org/officeDocument/2006/math">
                    <m:sSub>
                      <m:sSubPr>
                        <m:ctrlPr>
                          <a:rPr lang="en-US" altLang="ja-JP" i="1" smtClean="0">
                            <a:solidFill>
                              <a:schemeClr val="bg1"/>
                            </a:solidFill>
                            <a:latin typeface="Cambria Math" panose="02040503050406030204" pitchFamily="18" charset="0"/>
                          </a:rPr>
                        </m:ctrlPr>
                      </m:sSubPr>
                      <m:e>
                        <m:r>
                          <a:rPr lang="en-US" altLang="ja-JP" i="1">
                            <a:solidFill>
                              <a:schemeClr val="bg1"/>
                            </a:solidFill>
                            <a:latin typeface="Cambria Math" panose="02040503050406030204" pitchFamily="18" charset="0"/>
                          </a:rPr>
                          <m:t>𝑆</m:t>
                        </m:r>
                      </m:e>
                      <m:sub>
                        <m:r>
                          <a:rPr lang="en-US" altLang="ja-JP" i="1">
                            <a:solidFill>
                              <a:schemeClr val="bg1"/>
                            </a:solidFill>
                            <a:latin typeface="Cambria Math" panose="02040503050406030204" pitchFamily="18" charset="0"/>
                          </a:rPr>
                          <m:t>1</m:t>
                        </m:r>
                      </m:sub>
                    </m:sSub>
                    <m:d>
                      <m:dPr>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𝑝</m:t>
                        </m:r>
                      </m:e>
                    </m:d>
                    <m:r>
                      <a:rPr lang="en-US" altLang="ja-JP" i="1">
                        <a:solidFill>
                          <a:schemeClr val="bg1"/>
                        </a:solidFill>
                        <a:latin typeface="Cambria Math" panose="02040503050406030204" pitchFamily="18" charset="0"/>
                      </a:rPr>
                      <m:t>=</m:t>
                    </m:r>
                    <m:d>
                      <m:dPr>
                        <m:begChr m:val="{"/>
                        <m:endChr m:val="}"/>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𝑎</m:t>
                        </m:r>
                        <m:r>
                          <a:rPr lang="en-US" altLang="ja-JP" i="1" smtClean="0">
                            <a:solidFill>
                              <a:schemeClr val="bg1"/>
                            </a:solidFill>
                            <a:latin typeface="Cambria Math" panose="02040503050406030204" pitchFamily="18" charset="0"/>
                          </a:rPr>
                          <m:t>𝑎</m:t>
                        </m:r>
                        <m:r>
                          <a:rPr lang="en-US" altLang="ja-JP" i="1">
                            <a:solidFill>
                              <a:schemeClr val="bg1"/>
                            </a:solidFill>
                            <a:latin typeface="Cambria Math" panose="02040503050406030204" pitchFamily="18" charset="0"/>
                          </a:rPr>
                          <m:t>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m:t>
                        </m:r>
                      </m:e>
                    </m:d>
                    <m:r>
                      <a:rPr lang="en-US" altLang="ja-JP" i="1">
                        <a:solidFill>
                          <a:schemeClr val="bg1"/>
                        </a:solidFill>
                        <a:latin typeface="Cambria Math" panose="02040503050406030204" pitchFamily="18" charset="0"/>
                      </a:rPr>
                      <m:t>,</m:t>
                    </m:r>
                  </m:oMath>
                </a14:m>
                <a:r>
                  <a:rPr lang="en-US" altLang="ja-JP" i="1" dirty="0">
                    <a:solidFill>
                      <a:schemeClr val="bg1"/>
                    </a:solidFill>
                    <a:latin typeface="Cambria Math" panose="02040503050406030204" pitchFamily="18" charset="0"/>
                  </a:rPr>
                  <a:t> </a:t>
                </a:r>
                <a14:m>
                  <m:oMath xmlns:m="http://schemas.openxmlformats.org/officeDocument/2006/math">
                    <m:r>
                      <a:rPr lang="ja-JP" altLang="en-US" i="1" dirty="0">
                        <a:solidFill>
                          <a:schemeClr val="bg1"/>
                        </a:solidFill>
                        <a:latin typeface="Cambria Math" panose="02040503050406030204" pitchFamily="18" charset="0"/>
                      </a:rPr>
                      <m:t> </m:t>
                    </m:r>
                    <m:sSub>
                      <m:sSubPr>
                        <m:ctrlPr>
                          <a:rPr lang="en-US" altLang="ja-JP" i="1">
                            <a:solidFill>
                              <a:schemeClr val="bg1"/>
                            </a:solidFill>
                            <a:latin typeface="Cambria Math" panose="02040503050406030204" pitchFamily="18" charset="0"/>
                          </a:rPr>
                        </m:ctrlPr>
                      </m:sSubPr>
                      <m:e>
                        <m:r>
                          <a:rPr lang="en-US" altLang="ja-JP" i="1">
                            <a:solidFill>
                              <a:schemeClr val="bg1"/>
                            </a:solidFill>
                            <a:latin typeface="Cambria Math" panose="02040503050406030204" pitchFamily="18" charset="0"/>
                          </a:rPr>
                          <m:t>𝑆</m:t>
                        </m:r>
                      </m:e>
                      <m:sub>
                        <m:r>
                          <a:rPr lang="en-US" altLang="ja-JP" i="1">
                            <a:solidFill>
                              <a:schemeClr val="bg1"/>
                            </a:solidFill>
                            <a:latin typeface="Cambria Math" panose="02040503050406030204" pitchFamily="18" charset="0"/>
                          </a:rPr>
                          <m:t>2</m:t>
                        </m:r>
                      </m:sub>
                    </m:sSub>
                    <m:d>
                      <m:dPr>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𝑝</m:t>
                        </m:r>
                      </m:e>
                    </m:d>
                    <m:r>
                      <a:rPr lang="en-US" altLang="ja-JP" i="1">
                        <a:solidFill>
                          <a:schemeClr val="bg1"/>
                        </a:solidFill>
                        <a:latin typeface="Cambria Math" panose="02040503050406030204" pitchFamily="18" charset="0"/>
                      </a:rPr>
                      <m:t>=</m:t>
                    </m:r>
                    <m:d>
                      <m:dPr>
                        <m:begChr m:val="{"/>
                        <m:endChr m:val="}"/>
                        <m:ctrlPr>
                          <a:rPr lang="en-US"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𝑎</m:t>
                        </m:r>
                        <m:r>
                          <a:rPr lang="en-US" altLang="ja-JP" i="1" smtClean="0">
                            <a:solidFill>
                              <a:schemeClr val="bg1"/>
                            </a:solidFill>
                            <a:latin typeface="Cambria Math" panose="02040503050406030204" pitchFamily="18" charset="0"/>
                          </a:rPr>
                          <m:t>𝑎</m:t>
                        </m:r>
                        <m:r>
                          <a:rPr lang="en-US" altLang="ja-JP" i="1">
                            <a:solidFill>
                              <a:schemeClr val="bg1"/>
                            </a:solidFill>
                            <a:latin typeface="Cambria Math" panose="02040503050406030204" pitchFamily="18" charset="0"/>
                          </a:rPr>
                          <m:t>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𝑎𝑎𝑎𝑏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𝑎𝑎𝑏𝑏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𝑎𝑏𝑎𝑏</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𝑎𝑏𝑏𝑏</m:t>
                        </m:r>
                      </m:e>
                    </m:d>
                    <m:r>
                      <a:rPr lang="en-US" altLang="ja-JP" b="0" i="1" smtClean="0">
                        <a:solidFill>
                          <a:schemeClr val="bg1"/>
                        </a:solidFill>
                        <a:latin typeface="Cambria Math" panose="02040503050406030204" pitchFamily="18" charset="0"/>
                      </a:rPr>
                      <m:t>.</m:t>
                    </m:r>
                  </m:oMath>
                </a14:m>
                <a:r>
                  <a:rPr lang="ja-JP" altLang="en-US" dirty="0">
                    <a:solidFill>
                      <a:schemeClr val="bg1"/>
                    </a:solidFill>
                  </a:rPr>
                  <a:t> </a:t>
                </a:r>
                <a:endParaRPr lang="ja-JP" altLang="en-US" sz="2000" dirty="0">
                  <a:solidFill>
                    <a:schemeClr val="tx1"/>
                  </a:solidFill>
                </a:endParaRPr>
              </a:p>
              <a:p>
                <a:pPr marL="0" lvl="0" indent="0">
                  <a:lnSpc>
                    <a:spcPct val="130000"/>
                  </a:lnSpc>
                  <a:spcBef>
                    <a:spcPts val="0"/>
                  </a:spcBef>
                  <a:buClr>
                    <a:srgbClr val="002060"/>
                  </a:buClr>
                  <a:buNone/>
                </a:pPr>
                <a:r>
                  <a:rPr lang="ja-JP" altLang="en-US" dirty="0">
                    <a:solidFill>
                      <a:srgbClr val="2A2E33"/>
                    </a:solidFill>
                    <a:latin typeface="Noto Sans JP ExtraBold"/>
                    <a:ea typeface="Noto Sans JP ExtraBold"/>
                  </a:rPr>
                  <a:t>定理</a:t>
                </a:r>
                <a:r>
                  <a:rPr lang="en-US" altLang="ja-JP" dirty="0">
                    <a:solidFill>
                      <a:srgbClr val="2A2E33"/>
                    </a:solidFill>
                    <a:latin typeface="Noto Sans JP ExtraBold"/>
                    <a:ea typeface="Noto Sans JP ExtraBold"/>
                  </a:rPr>
                  <a:t>1 [2].</a:t>
                </a:r>
                <a:r>
                  <a:rPr lang="ja-JP" altLang="en-US" dirty="0">
                    <a:solidFill>
                      <a:srgbClr val="2A2E33"/>
                    </a:solidFill>
                    <a:latin typeface="Noto Sans JP ExtraBold"/>
                    <a:ea typeface="Noto Sans JP ExtraBold"/>
                  </a:rPr>
                  <a:t> </a:t>
                </a:r>
                <a:endParaRPr lang="en-US" altLang="ja-JP" dirty="0">
                  <a:solidFill>
                    <a:srgbClr val="2A2E33"/>
                  </a:solidFill>
                  <a:latin typeface="Noto Sans JP ExtraBold"/>
                  <a:ea typeface="Noto Sans JP ExtraBold"/>
                </a:endParaRPr>
              </a:p>
              <a:p>
                <a:pPr marL="0" lvl="0" indent="0">
                  <a:lnSpc>
                    <a:spcPct val="130000"/>
                  </a:lnSpc>
                  <a:spcBef>
                    <a:spcPts val="0"/>
                  </a:spcBef>
                  <a:buClr>
                    <a:srgbClr val="002060"/>
                  </a:buClr>
                  <a:buNone/>
                </a:pPr>
                <a:r>
                  <a:rPr lang="ja-JP" altLang="en-US" sz="2000" dirty="0">
                    <a:solidFill>
                      <a:srgbClr val="2A2E33"/>
                    </a:solidFill>
                  </a:rPr>
                  <a:t>任意の</a:t>
                </a:r>
                <a14:m>
                  <m:oMath xmlns:m="http://schemas.openxmlformats.org/officeDocument/2006/math">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に対して，</a:t>
                </a:r>
                <a14:m>
                  <m:oMath xmlns:m="http://schemas.openxmlformats.org/officeDocument/2006/math">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𝑛</m:t>
                        </m:r>
                      </m:sub>
                    </m:sSub>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が</a:t>
                </a:r>
                <a14:m>
                  <m:oMath xmlns:m="http://schemas.openxmlformats.org/officeDocument/2006/math">
                    <m:r>
                      <a:rPr lang="en-US" altLang="ja-JP" sz="2000" i="1" dirty="0">
                        <a:solidFill>
                          <a:srgbClr val="2A2E33"/>
                        </a:solidFill>
                        <a:latin typeface="Cambria Math" panose="02040503050406030204" pitchFamily="18" charset="0"/>
                      </a:rPr>
                      <m:t>ℛ𝒫</m:t>
                    </m:r>
                    <m:sSup>
                      <m:sSupPr>
                        <m:ctrlPr>
                          <a:rPr lang="en-US" altLang="ja-JP" sz="2000" i="1" dirty="0">
                            <a:solidFill>
                              <a:srgbClr val="2A2E33"/>
                            </a:solidFill>
                            <a:latin typeface="Cambria Math" panose="02040503050406030204" pitchFamily="18" charset="0"/>
                          </a:rPr>
                        </m:ctrlPr>
                      </m:sSupPr>
                      <m:e>
                        <m:r>
                          <a:rPr lang="en-US" altLang="ja-JP" sz="2000" i="1" dirty="0">
                            <a:solidFill>
                              <a:srgbClr val="2A2E33"/>
                            </a:solidFill>
                            <a:latin typeface="Cambria Math" panose="02040503050406030204" pitchFamily="18" charset="0"/>
                          </a:rPr>
                          <m:t>ℒ</m:t>
                        </m:r>
                      </m:e>
                      <m:sup>
                        <m:r>
                          <a:rPr lang="en-US" altLang="ja-JP" sz="2000" i="1" dirty="0">
                            <a:solidFill>
                              <a:srgbClr val="2A2E33"/>
                            </a:solidFill>
                            <a:latin typeface="Cambria Math" panose="02040503050406030204" pitchFamily="18" charset="0"/>
                          </a:rPr>
                          <m:t>𝑘</m:t>
                        </m:r>
                      </m:sup>
                    </m:sSup>
                    <m:r>
                      <a:rPr lang="ja-JP" altLang="en-US" sz="2000" i="1" dirty="0">
                        <a:solidFill>
                          <a:srgbClr val="2A2E33"/>
                        </a:solidFill>
                        <a:latin typeface="Cambria Math" panose="02040503050406030204" pitchFamily="18" charset="0"/>
                      </a:rPr>
                      <m:t>内の正規パターン言語</m:t>
                    </m:r>
                    <m:r>
                      <a:rPr lang="en-US" altLang="ja-JP" sz="2000" i="1">
                        <a:solidFill>
                          <a:srgbClr val="2A2E33"/>
                        </a:solidFill>
                        <a:latin typeface="Cambria Math" panose="02040503050406030204" pitchFamily="18" charset="0"/>
                      </a:rPr>
                      <m:t>𝐿</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の特徴集合であるような</a:t>
                </a:r>
                <a14:m>
                  <m:oMath xmlns:m="http://schemas.openxmlformats.org/officeDocument/2006/math">
                    <m:r>
                      <a:rPr lang="en-US" altLang="ja-JP" sz="2000" i="1">
                        <a:solidFill>
                          <a:srgbClr val="2A2E33"/>
                        </a:solidFill>
                        <a:latin typeface="Cambria Math" panose="02040503050406030204" pitchFamily="18" charset="0"/>
                      </a:rPr>
                      <m:t>𝑛</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𝑛</m:t>
                    </m:r>
                    <m:r>
                      <a:rPr lang="en-US" altLang="ja-JP" sz="2000" i="1">
                        <a:solidFill>
                          <a:srgbClr val="2A2E33"/>
                        </a:solidFill>
                        <a:latin typeface="Cambria Math" panose="02040503050406030204" pitchFamily="18" charset="0"/>
                      </a:rPr>
                      <m:t>≥1)</m:t>
                    </m:r>
                  </m:oMath>
                </a14:m>
                <a:r>
                  <a:rPr lang="ja-JP" altLang="en-US" sz="2000" dirty="0">
                    <a:solidFill>
                      <a:srgbClr val="2A2E33"/>
                    </a:solidFill>
                  </a:rPr>
                  <a:t>が存在する．</a:t>
                </a:r>
                <a:endParaRPr lang="ja-JP" altLang="en-US" sz="2000" dirty="0">
                  <a:solidFill>
                    <a:schemeClr val="tx1"/>
                  </a:solidFill>
                </a:endParaRPr>
              </a:p>
              <a:p>
                <a:pPr marL="0" indent="0">
                  <a:lnSpc>
                    <a:spcPct val="130000"/>
                  </a:lnSpc>
                  <a:spcBef>
                    <a:spcPts val="0"/>
                  </a:spcBef>
                  <a:buClr>
                    <a:srgbClr val="002060"/>
                  </a:buClr>
                  <a:buNone/>
                </a:pPr>
                <a:endParaRPr lang="ja-JP" altLang="en-US" dirty="0">
                  <a:solidFill>
                    <a:schemeClr val="tx1"/>
                  </a:solidFill>
                </a:endParaRPr>
              </a:p>
              <a:p>
                <a:pPr marL="914377" lvl="2" indent="0">
                  <a:lnSpc>
                    <a:spcPct val="130000"/>
                  </a:lnSpc>
                  <a:spcBef>
                    <a:spcPts val="0"/>
                  </a:spcBef>
                  <a:buClr>
                    <a:schemeClr val="accent5"/>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blipFill>
                <a:blip r:embed="rId3"/>
                <a:stretch>
                  <a:fillRect l="-1653" t="-1121" r="-4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 </a:t>
                </a:r>
                <a:r>
                  <a:rPr lang="ja-JP" altLang="en-US" dirty="0"/>
                  <a:t>特徴集合</a:t>
                </a:r>
                <a14:m>
                  <m:oMath xmlns:m="http://schemas.openxmlformats.org/officeDocument/2006/math">
                    <m:sSub>
                      <m:sSubPr>
                        <m:ctrlPr>
                          <a:rPr lang="en-US" altLang="ja-JP" b="1" i="1">
                            <a:latin typeface="Cambria Math" panose="02040503050406030204" pitchFamily="18" charset="0"/>
                          </a:rPr>
                        </m:ctrlPr>
                      </m:sSubPr>
                      <m:e>
                        <m:r>
                          <a:rPr lang="en-US" altLang="ja-JP" b="1" i="1">
                            <a:latin typeface="Cambria Math" panose="02040503050406030204" pitchFamily="18" charset="0"/>
                          </a:rPr>
                          <m:t>𝑺</m:t>
                        </m:r>
                      </m:e>
                      <m:sub>
                        <m:r>
                          <a:rPr lang="en-US" altLang="ja-JP" b="1" i="1">
                            <a:latin typeface="Cambria Math" panose="02040503050406030204" pitchFamily="18" charset="0"/>
                          </a:rPr>
                          <m:t>𝟐</m:t>
                        </m:r>
                      </m:sub>
                    </m:sSub>
                    <m:r>
                      <a:rPr lang="en-US" altLang="ja-JP" b="1" i="1">
                        <a:latin typeface="Cambria Math" panose="02040503050406030204" pitchFamily="18" charset="0"/>
                      </a:rPr>
                      <m:t>(</m:t>
                    </m:r>
                    <m:r>
                      <a:rPr lang="en-US" altLang="ja-JP" b="1" i="1">
                        <a:latin typeface="Cambria Math" panose="02040503050406030204" pitchFamily="18" charset="0"/>
                      </a:rPr>
                      <m:t>𝑷</m:t>
                    </m:r>
                    <m:r>
                      <a:rPr lang="en-US" altLang="ja-JP" b="1" i="1">
                        <a:latin typeface="Cambria Math" panose="02040503050406030204" pitchFamily="18" charset="0"/>
                      </a:rPr>
                      <m:t>)</m:t>
                    </m:r>
                  </m:oMath>
                </a14:m>
                <a:endParaRPr kumimoji="1" lang="ja-JP" altLang="en-US" dirty="0">
                  <a:solidFill>
                    <a:schemeClr val="tx1"/>
                  </a:solidFill>
                </a:endParaRPr>
              </a:p>
            </p:txBody>
          </p:sp>
        </mc:Choice>
        <mc:Fallback xmlns="">
          <p:sp>
            <p:nvSpPr>
              <p:cNvPr id="2" name="タイトル 1">
                <a:extLst>
                  <a:ext uri="{FF2B5EF4-FFF2-40B4-BE49-F238E27FC236}">
                    <a16:creationId xmlns:a16="http://schemas.microsoft.com/office/drawing/2014/main" id="{B5FFEB3C-04DC-4455-BE57-0EF00792FDC8}"/>
                  </a:ext>
                </a:extLst>
              </p:cNvPr>
              <p:cNvSpPr>
                <a:spLocks noGrp="1" noRot="1" noChangeAspect="1" noMove="1" noResize="1" noEditPoints="1" noAdjustHandles="1" noChangeArrowheads="1" noChangeShapeType="1" noTextEdit="1"/>
              </p:cNvSpPr>
              <p:nvPr>
                <p:ph type="title"/>
              </p:nvPr>
            </p:nvSpPr>
            <p:spPr>
              <a:blipFill>
                <a:blip r:embed="rId4"/>
                <a:stretch>
                  <a:fillRect l="-1920" t="-7955" b="-32955"/>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849190A2-21EB-4521-A661-AB49659C8DDF}"/>
              </a:ext>
            </a:extLst>
          </p:cNvPr>
          <p:cNvPicPr>
            <a:picLocks noChangeAspect="1"/>
          </p:cNvPicPr>
          <p:nvPr/>
        </p:nvPicPr>
        <p:blipFill>
          <a:blip r:embed="rId5"/>
          <a:stretch>
            <a:fillRect/>
          </a:stretch>
        </p:blipFill>
        <p:spPr>
          <a:xfrm>
            <a:off x="1686722" y="4515746"/>
            <a:ext cx="8608298" cy="518205"/>
          </a:xfrm>
          <a:prstGeom prst="rect">
            <a:avLst/>
          </a:prstGeom>
        </p:spPr>
      </p:pic>
      <p:sp>
        <p:nvSpPr>
          <p:cNvPr id="5" name="スライド番号プレースホルダー 4">
            <a:extLst>
              <a:ext uri="{FF2B5EF4-FFF2-40B4-BE49-F238E27FC236}">
                <a16:creationId xmlns:a16="http://schemas.microsoft.com/office/drawing/2014/main" id="{D850AC4B-3ED7-4344-A57B-640176C4E5CC}"/>
              </a:ext>
            </a:extLst>
          </p:cNvPr>
          <p:cNvSpPr>
            <a:spLocks noGrp="1"/>
          </p:cNvSpPr>
          <p:nvPr>
            <p:ph type="sldNum" sz="quarter" idx="12"/>
          </p:nvPr>
        </p:nvSpPr>
        <p:spPr/>
        <p:txBody>
          <a:bodyPr/>
          <a:lstStyle/>
          <a:p>
            <a:fld id="{F570F3E5-FDBB-4464-A890-BAA1FABE4FEA}" type="slidenum">
              <a:rPr kumimoji="1" lang="ja-JP" altLang="en-US" smtClean="0"/>
              <a:t>39</a:t>
            </a:fld>
            <a:endParaRPr kumimoji="1" lang="ja-JP" altLang="en-US"/>
          </a:p>
        </p:txBody>
      </p:sp>
      <p:sp>
        <p:nvSpPr>
          <p:cNvPr id="7" name="AutoShape 3">
            <a:extLst>
              <a:ext uri="{FF2B5EF4-FFF2-40B4-BE49-F238E27FC236}">
                <a16:creationId xmlns:a16="http://schemas.microsoft.com/office/drawing/2014/main" id="{D08F3CF6-B91E-4C37-8209-E4AF6BEAFFBC}"/>
              </a:ext>
            </a:extLst>
          </p:cNvPr>
          <p:cNvSpPr>
            <a:spLocks noChangeArrowheads="1"/>
          </p:cNvSpPr>
          <p:nvPr/>
        </p:nvSpPr>
        <p:spPr bwMode="auto">
          <a:xfrm>
            <a:off x="481013" y="6435242"/>
            <a:ext cx="11195050" cy="18466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200" dirty="0">
                <a:latin typeface="+mn-ea"/>
                <a:cs typeface="メイリオ" pitchFamily="50" charset="-128"/>
              </a:rPr>
              <a:t>[2]</a:t>
            </a:r>
            <a:r>
              <a:rPr lang="en-US" altLang="ja-JP" sz="1200" dirty="0">
                <a:latin typeface="+mn-ea"/>
              </a:rPr>
              <a:t> </a:t>
            </a:r>
            <a:r>
              <a:rPr lang="en-US" altLang="ja-JP" sz="1200" dirty="0" err="1">
                <a:latin typeface="+mn-ea"/>
                <a:cs typeface="メイリオ" pitchFamily="50" charset="-128"/>
              </a:rPr>
              <a:t>M.Sato</a:t>
            </a:r>
            <a:r>
              <a:rPr lang="en-US" altLang="ja-JP" sz="1200" dirty="0">
                <a:latin typeface="+mn-ea"/>
                <a:cs typeface="メイリオ" pitchFamily="50" charset="-128"/>
              </a:rPr>
              <a:t> et al., Characteristic sets for unions of regular pattern languages and compactness, Lecture Notes in Artificial Intelligence, 1501, (1998), 220-233.</a:t>
            </a:r>
          </a:p>
        </p:txBody>
      </p:sp>
    </p:spTree>
    <p:extLst>
      <p:ext uri="{BB962C8B-B14F-4D97-AF65-F5344CB8AC3E}">
        <p14:creationId xmlns:p14="http://schemas.microsoft.com/office/powerpoint/2010/main" val="54236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5D84F-7F87-434C-9905-406CF4A3F86D}"/>
              </a:ext>
            </a:extLst>
          </p:cNvPr>
          <p:cNvSpPr>
            <a:spLocks noGrp="1"/>
          </p:cNvSpPr>
          <p:nvPr>
            <p:ph type="title"/>
          </p:nvPr>
        </p:nvSpPr>
        <p:spPr/>
        <p:txBody>
          <a:bodyPr/>
          <a:lstStyle/>
          <a:p>
            <a:r>
              <a:rPr lang="en-US" altLang="ja-JP" dirty="0">
                <a:solidFill>
                  <a:schemeClr val="tx1"/>
                </a:solidFill>
              </a:rPr>
              <a:t>1. </a:t>
            </a:r>
            <a:r>
              <a:rPr kumimoji="1" lang="ja-JP" altLang="en-US" dirty="0">
                <a:solidFill>
                  <a:schemeClr val="tx1"/>
                </a:solidFill>
              </a:rPr>
              <a:t>背景と目的 ①</a:t>
            </a:r>
          </a:p>
        </p:txBody>
      </p:sp>
      <p:sp>
        <p:nvSpPr>
          <p:cNvPr id="3" name="コンテンツ プレースホルダー 2">
            <a:extLst>
              <a:ext uri="{FF2B5EF4-FFF2-40B4-BE49-F238E27FC236}">
                <a16:creationId xmlns:a16="http://schemas.microsoft.com/office/drawing/2014/main" id="{1FDBFBBE-4347-4CFE-B82C-12088D59B4F5}"/>
              </a:ext>
            </a:extLst>
          </p:cNvPr>
          <p:cNvSpPr>
            <a:spLocks noGrp="1"/>
          </p:cNvSpPr>
          <p:nvPr>
            <p:ph idx="1"/>
          </p:nvPr>
        </p:nvSpPr>
        <p:spPr/>
        <p:txBody>
          <a:bodyPr>
            <a:normAutofit/>
          </a:bodyPr>
          <a:lstStyle/>
          <a:p>
            <a:pPr marL="0" indent="0">
              <a:buNone/>
            </a:pPr>
            <a:r>
              <a:rPr kumimoji="1" lang="ja-JP" altLang="en-US" sz="2000" dirty="0">
                <a:solidFill>
                  <a:schemeClr val="tx1"/>
                </a:solidFill>
              </a:rPr>
              <a:t>深層学習は内部構造が理解し</a:t>
            </a:r>
            <a:r>
              <a:rPr lang="ja-JP" altLang="en-US" sz="2000" dirty="0"/>
              <a:t>づ</a:t>
            </a:r>
            <a:r>
              <a:rPr kumimoji="1" lang="ja-JP" altLang="en-US" sz="2000" dirty="0">
                <a:solidFill>
                  <a:schemeClr val="tx1"/>
                </a:solidFill>
              </a:rPr>
              <a:t>らく，予測根拠が不明であることが多い学習モデル</a:t>
            </a:r>
            <a:r>
              <a:rPr lang="ja-JP" altLang="en-US" sz="2000" dirty="0"/>
              <a:t>である．</a:t>
            </a:r>
            <a:endParaRPr lang="en-US" altLang="ja-JP" sz="2000" dirty="0"/>
          </a:p>
          <a:p>
            <a:pPr marL="0" indent="0">
              <a:buNone/>
            </a:pPr>
            <a:r>
              <a:rPr kumimoji="1" lang="ja-JP" altLang="en-US" sz="2000" dirty="0">
                <a:solidFill>
                  <a:schemeClr val="tx1"/>
                </a:solidFill>
              </a:rPr>
              <a:t>近年，このブラックボックス型の学習モデルから，予測根拠を人間に理解可能なモデルで可視化し，高い信頼性が要求される分野に応用しようという研究が盛んに行われている．</a:t>
            </a:r>
            <a:endParaRPr kumimoji="1" lang="en-US" altLang="ja-JP" sz="2000" dirty="0">
              <a:solidFill>
                <a:schemeClr val="tx1"/>
              </a:solidFill>
            </a:endParaRPr>
          </a:p>
          <a:p>
            <a:pPr marL="0" indent="0">
              <a:buNone/>
            </a:pPr>
            <a:r>
              <a:rPr lang="ja-JP" altLang="en-US" sz="2000" dirty="0"/>
              <a:t>我々は論文</a:t>
            </a:r>
            <a:r>
              <a:rPr lang="en-US" altLang="ja-JP" sz="2000" dirty="0">
                <a:solidFill>
                  <a:schemeClr val="tx1"/>
                </a:solidFill>
              </a:rPr>
              <a:t>[1]</a:t>
            </a:r>
            <a:r>
              <a:rPr lang="ja-JP" altLang="en-US" sz="2000" dirty="0">
                <a:solidFill>
                  <a:schemeClr val="tx1"/>
                </a:solidFill>
              </a:rPr>
              <a:t>で，自然言語処理で広く利用されている深層学習モデルである</a:t>
            </a:r>
            <a:r>
              <a:rPr lang="en-US" altLang="ja-JP" sz="2000" dirty="0">
                <a:solidFill>
                  <a:schemeClr val="tx1"/>
                </a:solidFill>
              </a:rPr>
              <a:t>LSTM</a:t>
            </a:r>
            <a:r>
              <a:rPr lang="ja-JP" altLang="en-US" sz="2000" dirty="0">
                <a:solidFill>
                  <a:schemeClr val="tx1"/>
                </a:solidFill>
              </a:rPr>
              <a:t>に対し，</a:t>
            </a:r>
            <a:r>
              <a:rPr kumimoji="1" lang="ja-JP" altLang="en-US" sz="2000" dirty="0">
                <a:solidFill>
                  <a:schemeClr val="tx1"/>
                </a:solidFill>
              </a:rPr>
              <a:t>自然言語のモデルであるパターン言語に対する質問学習アルゴリズムを応用した可視化手法を提案した．</a:t>
            </a:r>
            <a:endParaRPr kumimoji="1" lang="en-US" altLang="ja-JP" sz="2000" dirty="0">
              <a:solidFill>
                <a:schemeClr val="tx1"/>
              </a:solidFill>
            </a:endParaRPr>
          </a:p>
          <a:p>
            <a:pPr marL="0" indent="0">
              <a:buNone/>
            </a:pPr>
            <a:endParaRPr lang="en-US" altLang="ja-JP" sz="2000" dirty="0">
              <a:solidFill>
                <a:schemeClr val="tx1"/>
              </a:solidFill>
            </a:endParaRPr>
          </a:p>
          <a:p>
            <a:pPr marL="0" indent="0">
              <a:buNone/>
            </a:pPr>
            <a:endParaRPr lang="en-US" altLang="ja-JP" sz="2000" dirty="0"/>
          </a:p>
          <a:p>
            <a:pPr marL="0" indent="0">
              <a:buNone/>
            </a:pPr>
            <a:endParaRPr lang="en-US" altLang="ja-JP" sz="2000" dirty="0">
              <a:solidFill>
                <a:schemeClr val="tx1"/>
              </a:solidFill>
            </a:endParaRPr>
          </a:p>
          <a:p>
            <a:pPr marL="0" indent="0">
              <a:buNone/>
            </a:pPr>
            <a:endParaRPr lang="en-US" altLang="ja-JP" sz="2000" dirty="0"/>
          </a:p>
          <a:p>
            <a:pPr marL="0" indent="0">
              <a:buNone/>
            </a:pPr>
            <a:endParaRPr lang="en-US" altLang="ja-JP" sz="2000" dirty="0"/>
          </a:p>
          <a:p>
            <a:pPr marL="0" indent="0">
              <a:buNone/>
            </a:pPr>
            <a:r>
              <a:rPr lang="ja-JP" altLang="en-US" sz="2000" dirty="0">
                <a:solidFill>
                  <a:schemeClr val="tx1"/>
                </a:solidFill>
              </a:rPr>
              <a:t>予測根拠を</a:t>
            </a:r>
            <a:r>
              <a:rPr lang="en-US" altLang="ja-JP" sz="2000" dirty="0">
                <a:solidFill>
                  <a:schemeClr val="tx1"/>
                </a:solidFill>
              </a:rPr>
              <a:t>1</a:t>
            </a:r>
            <a:r>
              <a:rPr lang="ja-JP" altLang="en-US" sz="2000" dirty="0" err="1">
                <a:solidFill>
                  <a:schemeClr val="tx1"/>
                </a:solidFill>
              </a:rPr>
              <a:t>つの</a:t>
            </a:r>
            <a:r>
              <a:rPr lang="ja-JP" altLang="en-US" sz="2000" dirty="0">
                <a:solidFill>
                  <a:schemeClr val="tx1"/>
                </a:solidFill>
              </a:rPr>
              <a:t>パターン言語のみで表現することは，難しい場合が多いため，パターン言語の有限和に拡張していく．</a:t>
            </a:r>
            <a:r>
              <a:rPr kumimoji="1" lang="ja-JP" altLang="en-US" sz="2000" dirty="0">
                <a:solidFill>
                  <a:schemeClr val="tx1"/>
                </a:solidFill>
              </a:rPr>
              <a:t>本</a:t>
            </a:r>
            <a:r>
              <a:rPr lang="ja-JP" altLang="en-US" sz="2000" dirty="0"/>
              <a:t>研究</a:t>
            </a:r>
            <a:r>
              <a:rPr kumimoji="1" lang="ja-JP" altLang="en-US" sz="2000" dirty="0">
                <a:solidFill>
                  <a:schemeClr val="tx1"/>
                </a:solidFill>
              </a:rPr>
              <a:t>では，パターン言語の有限和について考える．</a:t>
            </a:r>
          </a:p>
        </p:txBody>
      </p:sp>
      <p:pic>
        <p:nvPicPr>
          <p:cNvPr id="8" name="図 7">
            <a:extLst>
              <a:ext uri="{FF2B5EF4-FFF2-40B4-BE49-F238E27FC236}">
                <a16:creationId xmlns:a16="http://schemas.microsoft.com/office/drawing/2014/main" id="{E77C1C19-A169-4986-A148-FD6540335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06" y="3906622"/>
            <a:ext cx="7848747" cy="782518"/>
          </a:xfrm>
          <a:prstGeom prst="rect">
            <a:avLst/>
          </a:prstGeom>
        </p:spPr>
      </p:pic>
      <p:sp>
        <p:nvSpPr>
          <p:cNvPr id="9" name="吹き出し: 四角形 8">
            <a:extLst>
              <a:ext uri="{FF2B5EF4-FFF2-40B4-BE49-F238E27FC236}">
                <a16:creationId xmlns:a16="http://schemas.microsoft.com/office/drawing/2014/main" id="{E25F6B9B-C1B3-4F05-BE25-3F93C55D4607}"/>
              </a:ext>
            </a:extLst>
          </p:cNvPr>
          <p:cNvSpPr/>
          <p:nvPr/>
        </p:nvSpPr>
        <p:spPr>
          <a:xfrm>
            <a:off x="482901" y="3157982"/>
            <a:ext cx="2052228" cy="567670"/>
          </a:xfrm>
          <a:prstGeom prst="wedgeRectCallout">
            <a:avLst>
              <a:gd name="adj1" fmla="val -3397"/>
              <a:gd name="adj2" fmla="val 7300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55B89465-040D-48B0-8A7D-1513DB08FDC0}"/>
                  </a:ext>
                </a:extLst>
              </p:cNvPr>
              <p:cNvSpPr/>
              <p:nvPr/>
            </p:nvSpPr>
            <p:spPr>
              <a:xfrm>
                <a:off x="898402" y="3253848"/>
                <a:ext cx="1329146" cy="375937"/>
              </a:xfrm>
              <a:prstGeom prst="rect">
                <a:avLst/>
              </a:prstGeom>
            </p:spPr>
            <p:txBody>
              <a:bodyPr wrap="none">
                <a:spAutoFit/>
              </a:bodyPr>
              <a:lstStyle/>
              <a:p>
                <a:pPr lvl="0" algn="just">
                  <a:lnSpc>
                    <a:spcPct val="110000"/>
                  </a:lnSpc>
                  <a:spcBef>
                    <a:spcPct val="0"/>
                  </a:spcBef>
                  <a:spcAft>
                    <a:spcPts val="300"/>
                  </a:spcAft>
                </a:pPr>
                <a:r>
                  <a:rPr lang="ja-JP" altLang="en-US" b="1" dirty="0">
                    <a:solidFill>
                      <a:schemeClr val="tx1"/>
                    </a:solidFill>
                    <a:latin typeface="+mn-ea"/>
                    <a:cs typeface="メイリオ" pitchFamily="50" charset="-128"/>
                  </a:rPr>
                  <a:t>目標言語</a:t>
                </a:r>
                <a14:m>
                  <m:oMath xmlns:m="http://schemas.openxmlformats.org/officeDocument/2006/math">
                    <m:sSub>
                      <m:sSubPr>
                        <m:ctrlPr>
                          <a:rPr lang="en-US" altLang="ja-JP" b="1" i="1" smtClean="0">
                            <a:solidFill>
                              <a:schemeClr val="tx1"/>
                            </a:solidFill>
                            <a:latin typeface="Cambria Math" panose="02040503050406030204" pitchFamily="18" charset="0"/>
                          </a:rPr>
                        </m:ctrlPr>
                      </m:sSubPr>
                      <m:e>
                        <m:r>
                          <a:rPr lang="en-US" altLang="ja-JP" b="1" i="1" smtClean="0">
                            <a:solidFill>
                              <a:schemeClr val="tx1"/>
                            </a:solidFill>
                            <a:latin typeface="Cambria Math" panose="02040503050406030204" pitchFamily="18" charset="0"/>
                          </a:rPr>
                          <m:t>𝑳</m:t>
                        </m:r>
                      </m:e>
                      <m:sub>
                        <m:r>
                          <a:rPr lang="en-US" altLang="ja-JP" b="1" i="1" smtClean="0">
                            <a:solidFill>
                              <a:schemeClr val="tx1"/>
                            </a:solidFill>
                            <a:latin typeface="Cambria Math" panose="02040503050406030204" pitchFamily="18" charset="0"/>
                          </a:rPr>
                          <m:t>∗</m:t>
                        </m:r>
                      </m:sub>
                    </m:sSub>
                  </m:oMath>
                </a14:m>
                <a:endParaRPr lang="en-US" altLang="ja-JP" b="1" dirty="0">
                  <a:solidFill>
                    <a:schemeClr val="tx1"/>
                  </a:solidFill>
                  <a:latin typeface="+mn-ea"/>
                  <a:cs typeface="メイリオ" pitchFamily="50" charset="-128"/>
                </a:endParaRPr>
              </a:p>
            </p:txBody>
          </p:sp>
        </mc:Choice>
        <mc:Fallback xmlns="">
          <p:sp>
            <p:nvSpPr>
              <p:cNvPr id="10" name="正方形/長方形 9">
                <a:extLst>
                  <a:ext uri="{FF2B5EF4-FFF2-40B4-BE49-F238E27FC236}">
                    <a16:creationId xmlns:a16="http://schemas.microsoft.com/office/drawing/2014/main" id="{55B89465-040D-48B0-8A7D-1513DB08FDC0}"/>
                  </a:ext>
                </a:extLst>
              </p:cNvPr>
              <p:cNvSpPr>
                <a:spLocks noRot="1" noChangeAspect="1" noMove="1" noResize="1" noEditPoints="1" noAdjustHandles="1" noChangeArrowheads="1" noChangeShapeType="1" noTextEdit="1"/>
              </p:cNvSpPr>
              <p:nvPr/>
            </p:nvSpPr>
            <p:spPr>
              <a:xfrm>
                <a:off x="898402" y="3253848"/>
                <a:ext cx="1329146" cy="375937"/>
              </a:xfrm>
              <a:prstGeom prst="rect">
                <a:avLst/>
              </a:prstGeom>
              <a:blipFill>
                <a:blip r:embed="rId5"/>
                <a:stretch>
                  <a:fillRect l="-3670" t="-8197" b="-26230"/>
                </a:stretch>
              </a:blipFill>
            </p:spPr>
            <p:txBody>
              <a:bodyPr/>
              <a:lstStyle/>
              <a:p>
                <a:r>
                  <a:rPr lang="ja-JP" altLang="en-US">
                    <a:noFill/>
                  </a:rPr>
                  <a:t> </a:t>
                </a:r>
              </a:p>
            </p:txBody>
          </p:sp>
        </mc:Fallback>
      </mc:AlternateContent>
      <p:sp>
        <p:nvSpPr>
          <p:cNvPr id="11" name="吹き出し: 四角形 10">
            <a:extLst>
              <a:ext uri="{FF2B5EF4-FFF2-40B4-BE49-F238E27FC236}">
                <a16:creationId xmlns:a16="http://schemas.microsoft.com/office/drawing/2014/main" id="{A8073AB4-210D-4EF2-9DB1-F4300EAD7A03}"/>
              </a:ext>
            </a:extLst>
          </p:cNvPr>
          <p:cNvSpPr/>
          <p:nvPr/>
        </p:nvSpPr>
        <p:spPr>
          <a:xfrm>
            <a:off x="3215680" y="4841551"/>
            <a:ext cx="2430315" cy="567669"/>
          </a:xfrm>
          <a:prstGeom prst="wedgeRectCallout">
            <a:avLst>
              <a:gd name="adj1" fmla="val 28252"/>
              <a:gd name="adj2" fmla="val -820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1626F1E-8B53-4ED8-ACC8-9165122A7842}"/>
              </a:ext>
            </a:extLst>
          </p:cNvPr>
          <p:cNvSpPr/>
          <p:nvPr/>
        </p:nvSpPr>
        <p:spPr>
          <a:xfrm>
            <a:off x="3239153" y="4941168"/>
            <a:ext cx="2388795" cy="369332"/>
          </a:xfrm>
          <a:prstGeom prst="rect">
            <a:avLst/>
          </a:prstGeom>
        </p:spPr>
        <p:txBody>
          <a:bodyPr wrap="none">
            <a:spAutoFit/>
          </a:bodyPr>
          <a:lstStyle/>
          <a:p>
            <a:r>
              <a:rPr lang="ja-JP" altLang="en-US" b="1" dirty="0">
                <a:latin typeface="+mn-ea"/>
                <a:cs typeface="メイリオ" pitchFamily="50" charset="-128"/>
              </a:rPr>
              <a:t>予測根拠を知りたい </a:t>
            </a:r>
            <a:r>
              <a:rPr lang="en-US" altLang="ja-JP" b="1" dirty="0">
                <a:latin typeface="+mn-ea"/>
                <a:cs typeface="メイリオ" pitchFamily="50" charset="-128"/>
              </a:rPr>
              <a:t>!</a:t>
            </a:r>
            <a:endParaRPr lang="ja-JP" altLang="en-US" b="1" dirty="0"/>
          </a:p>
        </p:txBody>
      </p:sp>
      <p:sp>
        <p:nvSpPr>
          <p:cNvPr id="13" name="吹き出し: 四角形 12">
            <a:extLst>
              <a:ext uri="{FF2B5EF4-FFF2-40B4-BE49-F238E27FC236}">
                <a16:creationId xmlns:a16="http://schemas.microsoft.com/office/drawing/2014/main" id="{B5E75820-B6DA-4804-BBAB-01FF00F8CC0D}"/>
              </a:ext>
            </a:extLst>
          </p:cNvPr>
          <p:cNvSpPr/>
          <p:nvPr/>
        </p:nvSpPr>
        <p:spPr>
          <a:xfrm>
            <a:off x="8736202" y="3173220"/>
            <a:ext cx="3084434" cy="2308008"/>
          </a:xfrm>
          <a:prstGeom prst="wedgeRectCallout">
            <a:avLst>
              <a:gd name="adj1" fmla="val -60024"/>
              <a:gd name="adj2" fmla="val 99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A0CA34B-FC62-49E2-8776-1D74439FE987}"/>
                  </a:ext>
                </a:extLst>
              </p:cNvPr>
              <p:cNvSpPr/>
              <p:nvPr/>
            </p:nvSpPr>
            <p:spPr>
              <a:xfrm>
                <a:off x="9091298" y="3241031"/>
                <a:ext cx="2374240" cy="369973"/>
              </a:xfrm>
              <a:prstGeom prst="rect">
                <a:avLst/>
              </a:prstGeom>
            </p:spPr>
            <p:txBody>
              <a:bodyPr wrap="none">
                <a:spAutoFit/>
              </a:bodyPr>
              <a:lstStyle/>
              <a:p>
                <a:pPr lvl="0" algn="just">
                  <a:lnSpc>
                    <a:spcPct val="110000"/>
                  </a:lnSpc>
                  <a:spcBef>
                    <a:spcPct val="0"/>
                  </a:spcBef>
                  <a:spcAft>
                    <a:spcPts val="300"/>
                  </a:spcAft>
                </a:pP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𝑳</m:t>
                        </m:r>
                      </m:e>
                      <m:sub>
                        <m:r>
                          <a:rPr lang="en-US" altLang="ja-JP" b="1" i="1" smtClean="0">
                            <a:latin typeface="Cambria Math" panose="02040503050406030204" pitchFamily="18" charset="0"/>
                          </a:rPr>
                          <m:t>∗</m:t>
                        </m:r>
                      </m:sub>
                    </m:sSub>
                    <m:r>
                      <a:rPr lang="en-US" altLang="ja-JP" b="1" i="0" smtClean="0">
                        <a:latin typeface="Cambria Math" panose="02040503050406030204" pitchFamily="18" charset="0"/>
                      </a:rPr>
                      <m:t>=</m:t>
                    </m:r>
                    <m:nary>
                      <m:naryPr>
                        <m:chr m:val="⋃"/>
                        <m:subHide m:val="on"/>
                        <m:supHide m:val="on"/>
                        <m:ctrlPr>
                          <a:rPr lang="en-US" altLang="ja-JP" b="1" i="1" smtClean="0">
                            <a:latin typeface="Cambria Math" panose="02040503050406030204" pitchFamily="18" charset="0"/>
                          </a:rPr>
                        </m:ctrlPr>
                      </m:naryPr>
                      <m:sub/>
                      <m:sup/>
                      <m:e>
                        <m:r>
                          <a:rPr lang="en-US" altLang="ja-JP" b="1" i="1">
                            <a:latin typeface="Cambria Math" panose="02040503050406030204" pitchFamily="18" charset="0"/>
                            <a:cs typeface="メイリオ" pitchFamily="50" charset="-128"/>
                          </a:rPr>
                          <m:t>𝑳</m:t>
                        </m:r>
                        <m:r>
                          <a:rPr lang="en-US" altLang="ja-JP" b="1" i="1">
                            <a:latin typeface="Cambria Math" panose="02040503050406030204" pitchFamily="18" charset="0"/>
                            <a:cs typeface="メイリオ" pitchFamily="50" charset="-128"/>
                          </a:rPr>
                          <m:t>(</m:t>
                        </m:r>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cs typeface="メイリオ" pitchFamily="50" charset="-128"/>
                              </a:rPr>
                              <m:t>𝝅</m:t>
                            </m:r>
                          </m:e>
                          <m:sub>
                            <m:r>
                              <a:rPr lang="en-US" altLang="ja-JP" b="1" i="1" smtClean="0">
                                <a:latin typeface="Cambria Math" panose="02040503050406030204" pitchFamily="18" charset="0"/>
                              </a:rPr>
                              <m:t>𝒊</m:t>
                            </m:r>
                          </m:sub>
                        </m:sSub>
                        <m:r>
                          <a:rPr lang="en-US" altLang="ja-JP" b="1" i="1">
                            <a:latin typeface="Cambria Math" panose="02040503050406030204" pitchFamily="18" charset="0"/>
                          </a:rPr>
                          <m:t>)</m:t>
                        </m:r>
                      </m:e>
                    </m:nary>
                  </m:oMath>
                </a14:m>
                <a:r>
                  <a:rPr lang="ja-JP" altLang="en-US" b="1" dirty="0">
                    <a:latin typeface="HGP創英ﾌﾟﾚｾﾞﾝｽEB" panose="02020800000000000000" pitchFamily="18" charset="-128"/>
                    <a:ea typeface="HGP創英ﾌﾟﾚｾﾞﾝｽEB" panose="02020800000000000000" pitchFamily="18" charset="-128"/>
                    <a:cs typeface="メイリオ" pitchFamily="50" charset="-128"/>
                  </a:rPr>
                  <a:t>の表現</a:t>
                </a:r>
                <a14:m>
                  <m:oMath xmlns:m="http://schemas.openxmlformats.org/officeDocument/2006/math">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cs typeface="メイリオ" pitchFamily="50" charset="-128"/>
                          </a:rPr>
                          <m:t>𝝅</m:t>
                        </m:r>
                      </m:e>
                      <m:sub>
                        <m:r>
                          <a:rPr lang="en-US" altLang="ja-JP" b="1" i="1" smtClean="0">
                            <a:latin typeface="Cambria Math" panose="02040503050406030204" pitchFamily="18" charset="0"/>
                          </a:rPr>
                          <m:t>𝒊</m:t>
                        </m:r>
                      </m:sub>
                    </m:sSub>
                  </m:oMath>
                </a14:m>
                <a:endParaRPr lang="en-US" altLang="ja-JP" b="1" dirty="0">
                  <a:latin typeface="HGP創英ﾌﾟﾚｾﾞﾝｽEB" panose="02020800000000000000" pitchFamily="18" charset="-128"/>
                  <a:ea typeface="HGP創英ﾌﾟﾚｾﾞﾝｽEB" panose="02020800000000000000" pitchFamily="18" charset="-128"/>
                  <a:cs typeface="メイリオ" pitchFamily="50" charset="-128"/>
                </a:endParaRPr>
              </a:p>
            </p:txBody>
          </p:sp>
        </mc:Choice>
        <mc:Fallback xmlns="">
          <p:sp>
            <p:nvSpPr>
              <p:cNvPr id="14" name="正方形/長方形 13">
                <a:extLst>
                  <a:ext uri="{FF2B5EF4-FFF2-40B4-BE49-F238E27FC236}">
                    <a16:creationId xmlns:a16="http://schemas.microsoft.com/office/drawing/2014/main" id="{BA0CA34B-FC62-49E2-8776-1D74439FE987}"/>
                  </a:ext>
                </a:extLst>
              </p:cNvPr>
              <p:cNvSpPr>
                <a:spLocks noRot="1" noChangeAspect="1" noMove="1" noResize="1" noEditPoints="1" noAdjustHandles="1" noChangeArrowheads="1" noChangeShapeType="1" noTextEdit="1"/>
              </p:cNvSpPr>
              <p:nvPr/>
            </p:nvSpPr>
            <p:spPr>
              <a:xfrm>
                <a:off x="9091298" y="3241031"/>
                <a:ext cx="2374240" cy="369973"/>
              </a:xfrm>
              <a:prstGeom prst="rect">
                <a:avLst/>
              </a:prstGeom>
              <a:blipFill>
                <a:blip r:embed="rId6"/>
                <a:stretch>
                  <a:fillRect t="-88333" b="-151667"/>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E79A232D-1CC3-4BC4-BDDE-96F1143C49D9}"/>
              </a:ext>
            </a:extLst>
          </p:cNvPr>
          <p:cNvPicPr>
            <a:picLocks noChangeAspect="1"/>
          </p:cNvPicPr>
          <p:nvPr/>
        </p:nvPicPr>
        <p:blipFill>
          <a:blip r:embed="rId7"/>
          <a:stretch>
            <a:fillRect/>
          </a:stretch>
        </p:blipFill>
        <p:spPr>
          <a:xfrm>
            <a:off x="9533457" y="3731261"/>
            <a:ext cx="1584176" cy="1588367"/>
          </a:xfrm>
          <a:prstGeom prst="rect">
            <a:avLst/>
          </a:prstGeom>
        </p:spPr>
      </p:pic>
      <p:pic>
        <p:nvPicPr>
          <p:cNvPr id="17" name="図 16">
            <a:extLst>
              <a:ext uri="{FF2B5EF4-FFF2-40B4-BE49-F238E27FC236}">
                <a16:creationId xmlns:a16="http://schemas.microsoft.com/office/drawing/2014/main" id="{F715E8C5-9B55-4D76-9727-543E05B2C18A}"/>
              </a:ext>
            </a:extLst>
          </p:cNvPr>
          <p:cNvPicPr>
            <a:picLocks noChangeAspect="1"/>
          </p:cNvPicPr>
          <p:nvPr/>
        </p:nvPicPr>
        <p:blipFill>
          <a:blip r:embed="rId8"/>
          <a:stretch>
            <a:fillRect/>
          </a:stretch>
        </p:blipFill>
        <p:spPr>
          <a:xfrm>
            <a:off x="9323349" y="3644257"/>
            <a:ext cx="1957227" cy="1800967"/>
          </a:xfrm>
          <a:prstGeom prst="rect">
            <a:avLst/>
          </a:prstGeom>
        </p:spPr>
      </p:pic>
      <p:sp>
        <p:nvSpPr>
          <p:cNvPr id="16" name="AutoShape 3">
            <a:extLst>
              <a:ext uri="{FF2B5EF4-FFF2-40B4-BE49-F238E27FC236}">
                <a16:creationId xmlns:a16="http://schemas.microsoft.com/office/drawing/2014/main" id="{D10EF363-0264-4485-A982-4DC721D0249F}"/>
              </a:ext>
            </a:extLst>
          </p:cNvPr>
          <p:cNvSpPr>
            <a:spLocks noChangeArrowheads="1"/>
          </p:cNvSpPr>
          <p:nvPr/>
        </p:nvSpPr>
        <p:spPr bwMode="auto">
          <a:xfrm>
            <a:off x="479376" y="6417912"/>
            <a:ext cx="11195050" cy="20005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300" dirty="0">
                <a:latin typeface="+mn-ea"/>
                <a:cs typeface="メイリオ" pitchFamily="50" charset="-128"/>
              </a:rPr>
              <a:t>[1]</a:t>
            </a:r>
            <a:r>
              <a:rPr lang="en-US" altLang="ja-JP" sz="1300" dirty="0">
                <a:latin typeface="+mn-ea"/>
              </a:rPr>
              <a:t> </a:t>
            </a:r>
            <a:r>
              <a:rPr lang="ja-JP" altLang="en-US" sz="1300" dirty="0">
                <a:latin typeface="+mn-ea"/>
              </a:rPr>
              <a:t>武田直人 他</a:t>
            </a:r>
            <a:r>
              <a:rPr lang="en-US" altLang="ja-JP" sz="1300" dirty="0">
                <a:latin typeface="+mn-ea"/>
                <a:cs typeface="メイリオ" pitchFamily="50" charset="-128"/>
              </a:rPr>
              <a:t>,</a:t>
            </a:r>
            <a:r>
              <a:rPr lang="ja-JP" altLang="en-US" sz="1300" dirty="0">
                <a:latin typeface="+mn-ea"/>
                <a:cs typeface="メイリオ" pitchFamily="50" charset="-128"/>
              </a:rPr>
              <a:t>「線形パターンの質問学習アルゴリズムによる深層学習モデルの予測根拠の可視化」</a:t>
            </a:r>
            <a:r>
              <a:rPr lang="en-US" altLang="ja-JP" sz="1300" dirty="0">
                <a:latin typeface="+mn-ea"/>
                <a:cs typeface="メイリオ" pitchFamily="50" charset="-128"/>
              </a:rPr>
              <a:t>, 2022</a:t>
            </a:r>
            <a:r>
              <a:rPr lang="ja-JP" altLang="en-US" sz="1300" dirty="0">
                <a:latin typeface="+mn-ea"/>
                <a:cs typeface="メイリオ" pitchFamily="50" charset="-128"/>
              </a:rPr>
              <a:t>年度人工知能学会全国大会</a:t>
            </a:r>
            <a:r>
              <a:rPr lang="en-US" altLang="ja-JP" sz="1300" dirty="0">
                <a:latin typeface="+mn-ea"/>
                <a:cs typeface="メイリオ" pitchFamily="50" charset="-128"/>
              </a:rPr>
              <a:t>(</a:t>
            </a:r>
            <a:r>
              <a:rPr lang="ja-JP" altLang="en-US" sz="1300" dirty="0">
                <a:latin typeface="+mn-ea"/>
                <a:cs typeface="メイリオ" pitchFamily="50" charset="-128"/>
              </a:rPr>
              <a:t>第</a:t>
            </a:r>
            <a:r>
              <a:rPr lang="en-US" altLang="ja-JP" sz="1300" dirty="0">
                <a:latin typeface="+mn-ea"/>
                <a:cs typeface="メイリオ" pitchFamily="50" charset="-128"/>
              </a:rPr>
              <a:t>36</a:t>
            </a:r>
            <a:r>
              <a:rPr lang="ja-JP" altLang="en-US" sz="1300" dirty="0">
                <a:latin typeface="+mn-ea"/>
                <a:cs typeface="メイリオ" pitchFamily="50" charset="-128"/>
              </a:rPr>
              <a:t>回</a:t>
            </a:r>
            <a:r>
              <a:rPr lang="en-US" altLang="ja-JP" sz="1300" dirty="0">
                <a:latin typeface="+mn-ea"/>
                <a:cs typeface="メイリオ" pitchFamily="50" charset="-128"/>
              </a:rPr>
              <a:t>), (2022).</a:t>
            </a:r>
          </a:p>
        </p:txBody>
      </p:sp>
      <p:sp>
        <p:nvSpPr>
          <p:cNvPr id="4" name="スライド番号プレースホルダー 3">
            <a:extLst>
              <a:ext uri="{FF2B5EF4-FFF2-40B4-BE49-F238E27FC236}">
                <a16:creationId xmlns:a16="http://schemas.microsoft.com/office/drawing/2014/main" id="{1001B95C-CC44-4375-AEAB-857CA9FF8E11}"/>
              </a:ext>
            </a:extLst>
          </p:cNvPr>
          <p:cNvSpPr>
            <a:spLocks noGrp="1"/>
          </p:cNvSpPr>
          <p:nvPr>
            <p:ph type="sldNum" sz="quarter" idx="12"/>
          </p:nvPr>
        </p:nvSpPr>
        <p:spPr/>
        <p:txBody>
          <a:bodyPr/>
          <a:lstStyle/>
          <a:p>
            <a:fld id="{F570F3E5-FDBB-4464-A890-BAA1FABE4FEA}" type="slidenum">
              <a:rPr kumimoji="1" lang="ja-JP" altLang="en-US" smtClean="0"/>
              <a:t>4</a:t>
            </a:fld>
            <a:endParaRPr kumimoji="1" lang="ja-JP" altLang="en-US"/>
          </a:p>
        </p:txBody>
      </p:sp>
      <p:sp>
        <p:nvSpPr>
          <p:cNvPr id="18" name="吹き出し: 四角形 17">
            <a:extLst>
              <a:ext uri="{FF2B5EF4-FFF2-40B4-BE49-F238E27FC236}">
                <a16:creationId xmlns:a16="http://schemas.microsoft.com/office/drawing/2014/main" id="{7526D53E-E352-493F-BC82-79468D0B2927}"/>
              </a:ext>
            </a:extLst>
          </p:cNvPr>
          <p:cNvSpPr/>
          <p:nvPr/>
        </p:nvSpPr>
        <p:spPr>
          <a:xfrm>
            <a:off x="6528047" y="3157982"/>
            <a:ext cx="1368153" cy="567670"/>
          </a:xfrm>
          <a:prstGeom prst="wedgeRectCallout">
            <a:avLst>
              <a:gd name="adj1" fmla="val -3397"/>
              <a:gd name="adj2" fmla="val 73005"/>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1B330D1-DFA7-48C9-80EA-33CC58A5047C}"/>
              </a:ext>
            </a:extLst>
          </p:cNvPr>
          <p:cNvSpPr/>
          <p:nvPr/>
        </p:nvSpPr>
        <p:spPr>
          <a:xfrm>
            <a:off x="6666028" y="3253848"/>
            <a:ext cx="1107996" cy="375937"/>
          </a:xfrm>
          <a:prstGeom prst="rect">
            <a:avLst/>
          </a:prstGeom>
        </p:spPr>
        <p:txBody>
          <a:bodyPr wrap="none">
            <a:spAutoFit/>
          </a:bodyPr>
          <a:lstStyle/>
          <a:p>
            <a:pPr lvl="0" algn="just">
              <a:lnSpc>
                <a:spcPct val="110000"/>
              </a:lnSpc>
              <a:spcBef>
                <a:spcPct val="0"/>
              </a:spcBef>
              <a:spcAft>
                <a:spcPts val="300"/>
              </a:spcAft>
            </a:pPr>
            <a:r>
              <a:rPr lang="ja-JP" altLang="en-US" b="1" dirty="0">
                <a:solidFill>
                  <a:schemeClr val="tx1"/>
                </a:solidFill>
                <a:latin typeface="+mn-ea"/>
                <a:cs typeface="メイリオ" pitchFamily="50" charset="-128"/>
              </a:rPr>
              <a:t>予測根拠</a:t>
            </a:r>
            <a:endParaRPr lang="en-US" altLang="ja-JP" b="1" dirty="0">
              <a:solidFill>
                <a:schemeClr val="tx1"/>
              </a:solidFill>
              <a:latin typeface="+mn-ea"/>
              <a:cs typeface="メイリオ" pitchFamily="50" charset="-128"/>
            </a:endParaRPr>
          </a:p>
        </p:txBody>
      </p:sp>
      <p:sp>
        <p:nvSpPr>
          <p:cNvPr id="5" name="吹き出し: 円形 4">
            <a:extLst>
              <a:ext uri="{FF2B5EF4-FFF2-40B4-BE49-F238E27FC236}">
                <a16:creationId xmlns:a16="http://schemas.microsoft.com/office/drawing/2014/main" id="{F900B04B-1ED0-4148-9B7A-9F48D2E7500A}"/>
              </a:ext>
            </a:extLst>
          </p:cNvPr>
          <p:cNvSpPr/>
          <p:nvPr/>
        </p:nvSpPr>
        <p:spPr>
          <a:xfrm>
            <a:off x="2675620" y="3173220"/>
            <a:ext cx="2700300" cy="634682"/>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dirty="0"/>
              <a:t>正例＋</a:t>
            </a:r>
            <a:endParaRPr kumimoji="1" lang="en-US" altLang="ja-JP" dirty="0"/>
          </a:p>
          <a:p>
            <a:pPr algn="ctr"/>
            <a:r>
              <a:rPr lang="ja-JP" altLang="en-US" dirty="0"/>
              <a:t>所属性質問</a:t>
            </a:r>
            <a:endParaRPr kumimoji="1" lang="ja-JP" altLang="en-US" dirty="0"/>
          </a:p>
        </p:txBody>
      </p:sp>
    </p:spTree>
    <p:custDataLst>
      <p:tags r:id="rId1"/>
    </p:custDataLst>
    <p:extLst>
      <p:ext uri="{BB962C8B-B14F-4D97-AF65-F5344CB8AC3E}">
        <p14:creationId xmlns:p14="http://schemas.microsoft.com/office/powerpoint/2010/main" val="13903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EB44E65-C5DA-4190-8ADE-B601727BCEF5}"/>
                  </a:ext>
                </a:extLst>
              </p:cNvPr>
              <p:cNvSpPr>
                <a:spLocks noGrp="1"/>
              </p:cNvSpPr>
              <p:nvPr>
                <p:ph type="title"/>
              </p:nvPr>
            </p:nvSpPr>
            <p:spPr/>
            <p:txBody>
              <a:bodyPr/>
              <a:lstStyle/>
              <a:p>
                <a:r>
                  <a:rPr lang="ja-JP" altLang="en-US" dirty="0"/>
                  <a:t>補足資料 </a:t>
                </a:r>
                <a:r>
                  <a:rPr lang="en-US" altLang="ja-JP" dirty="0"/>
                  <a:t>- </a:t>
                </a:r>
                <a:r>
                  <a:rPr lang="ja-JP" altLang="en-US" dirty="0"/>
                  <a:t>特徴集合</a:t>
                </a: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𝑺</m:t>
                        </m:r>
                      </m:e>
                      <m:sub>
                        <m:r>
                          <a:rPr lang="en-US" altLang="ja-JP" b="1" i="1" smtClean="0">
                            <a:latin typeface="Cambria Math" panose="02040503050406030204" pitchFamily="18" charset="0"/>
                          </a:rPr>
                          <m:t>𝟐</m:t>
                        </m:r>
                      </m:sub>
                    </m:sSub>
                    <m:r>
                      <a:rPr lang="en-US" altLang="ja-JP" b="1" i="1" smtClean="0">
                        <a:latin typeface="Cambria Math" panose="02040503050406030204" pitchFamily="18" charset="0"/>
                      </a:rPr>
                      <m:t>(</m:t>
                    </m:r>
                    <m:r>
                      <a:rPr lang="en-US" altLang="ja-JP" b="1" i="1" smtClean="0">
                        <a:latin typeface="Cambria Math" panose="02040503050406030204" pitchFamily="18" charset="0"/>
                      </a:rPr>
                      <m:t>𝑷</m:t>
                    </m:r>
                    <m:r>
                      <a:rPr lang="en-US" altLang="ja-JP" b="1" i="1" smtClean="0">
                        <a:latin typeface="Cambria Math" panose="02040503050406030204" pitchFamily="18" charset="0"/>
                      </a:rPr>
                      <m:t>)</m:t>
                    </m:r>
                  </m:oMath>
                </a14:m>
                <a:endParaRPr kumimoji="1" lang="ja-JP" altLang="en-US" dirty="0"/>
              </a:p>
            </p:txBody>
          </p:sp>
        </mc:Choice>
        <mc:Fallback xmlns="">
          <p:sp>
            <p:nvSpPr>
              <p:cNvPr id="2" name="タイトル 1">
                <a:extLst>
                  <a:ext uri="{FF2B5EF4-FFF2-40B4-BE49-F238E27FC236}">
                    <a16:creationId xmlns:a16="http://schemas.microsoft.com/office/drawing/2014/main" id="{4EB44E65-C5DA-4190-8ADE-B601727BCEF5}"/>
                  </a:ext>
                </a:extLst>
              </p:cNvPr>
              <p:cNvSpPr>
                <a:spLocks noGrp="1" noRot="1" noChangeAspect="1" noMove="1" noResize="1" noEditPoints="1" noAdjustHandles="1" noChangeArrowheads="1" noChangeShapeType="1" noTextEdit="1"/>
              </p:cNvSpPr>
              <p:nvPr>
                <p:ph type="title"/>
              </p:nvPr>
            </p:nvSpPr>
            <p:spPr>
              <a:blipFill>
                <a:blip r:embed="rId3"/>
                <a:stretch>
                  <a:fillRect l="-1920" t="-7955" b="-329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F54CE90-E082-451A-A194-7A4AE6BCFF2F}"/>
                  </a:ext>
                </a:extLst>
              </p:cNvPr>
              <p:cNvSpPr>
                <a:spLocks noGrp="1"/>
              </p:cNvSpPr>
              <p:nvPr>
                <p:ph idx="1"/>
              </p:nvPr>
            </p:nvSpPr>
            <p:spPr/>
            <p:txBody>
              <a:bodyPr/>
              <a:lstStyle/>
              <a:p>
                <a:pPr marL="0" lvl="0" indent="0">
                  <a:lnSpc>
                    <a:spcPct val="130000"/>
                  </a:lnSpc>
                  <a:spcBef>
                    <a:spcPts val="0"/>
                  </a:spcBef>
                  <a:buNone/>
                </a:pPr>
                <a:r>
                  <a:rPr lang="ja-JP" altLang="en-US" dirty="0">
                    <a:solidFill>
                      <a:srgbClr val="2A2E33"/>
                    </a:solidFill>
                    <a:latin typeface="Noto Sans JP ExtraBold"/>
                    <a:ea typeface="Noto Sans JP ExtraBold"/>
                  </a:rPr>
                  <a:t>特徴集合の定義</a:t>
                </a:r>
                <a:r>
                  <a:rPr lang="en-US" altLang="ja-JP" dirty="0">
                    <a:solidFill>
                      <a:srgbClr val="2A2E33"/>
                    </a:solidFill>
                    <a:latin typeface="Noto Sans JP ExtraBold"/>
                    <a:ea typeface="Noto Sans JP ExtraBold"/>
                  </a:rPr>
                  <a:t>.</a:t>
                </a:r>
                <a:r>
                  <a:rPr lang="en-US" altLang="ja-JP" dirty="0">
                    <a:solidFill>
                      <a:srgbClr val="2A2E33"/>
                    </a:solidFill>
                  </a:rPr>
                  <a:t> </a:t>
                </a:r>
              </a:p>
              <a:p>
                <a:pPr marL="0" lvl="0" indent="0">
                  <a:lnSpc>
                    <a:spcPct val="130000"/>
                  </a:lnSpc>
                  <a:spcBef>
                    <a:spcPts val="0"/>
                  </a:spcBef>
                  <a:buNone/>
                </a:pPr>
                <a14:m>
                  <m:oMath xmlns:m="http://schemas.openxmlformats.org/officeDocument/2006/math">
                    <m:r>
                      <a:rPr lang="en-US" altLang="ja-JP" sz="2000" i="1">
                        <a:solidFill>
                          <a:srgbClr val="2A2E33"/>
                        </a:solidFill>
                        <a:latin typeface="Cambria Math" panose="02040503050406030204" pitchFamily="18" charset="0"/>
                      </a:rPr>
                      <m:t>ℒ</m:t>
                    </m:r>
                  </m:oMath>
                </a14:m>
                <a:r>
                  <a:rPr lang="ja-JP" altLang="en-US" sz="2000" dirty="0">
                    <a:solidFill>
                      <a:srgbClr val="2A2E33"/>
                    </a:solidFill>
                  </a:rPr>
                  <a:t>を言語クラス，</a:t>
                </a:r>
                <a14:m>
                  <m:oMath xmlns:m="http://schemas.openxmlformats.org/officeDocument/2006/math">
                    <m:r>
                      <a:rPr lang="en-US" altLang="ja-JP" sz="2000" i="1">
                        <a:solidFill>
                          <a:srgbClr val="2A2E33"/>
                        </a:solidFill>
                        <a:latin typeface="Cambria Math" panose="02040503050406030204" pitchFamily="18" charset="0"/>
                      </a:rPr>
                      <m:t>𝐿</m:t>
                    </m:r>
                    <m:r>
                      <a:rPr lang="ja-JP" altLang="en-US" sz="2000" i="1">
                        <a:solidFill>
                          <a:srgbClr val="2A2E33"/>
                        </a:solidFill>
                        <a:latin typeface="Cambria Math" panose="02040503050406030204" pitchFamily="18" charset="0"/>
                      </a:rPr>
                      <m:t>を</m:t>
                    </m:r>
                    <m:r>
                      <a:rPr lang="en-US" altLang="ja-JP" sz="2000" i="1">
                        <a:solidFill>
                          <a:srgbClr val="2A2E33"/>
                        </a:solidFill>
                        <a:latin typeface="Cambria Math" panose="02040503050406030204" pitchFamily="18" charset="0"/>
                      </a:rPr>
                      <m:t>ℒ</m:t>
                    </m:r>
                  </m:oMath>
                </a14:m>
                <a:r>
                  <a:rPr lang="ja-JP" altLang="en-US" sz="2000" dirty="0">
                    <a:solidFill>
                      <a:srgbClr val="2A2E33"/>
                    </a:solidFill>
                  </a:rPr>
                  <a:t>に属する言語とする．空でない</a:t>
                </a:r>
                <a14:m>
                  <m:oMath xmlns:m="http://schemas.openxmlformats.org/officeDocument/2006/math">
                    <m:r>
                      <a:rPr lang="en-US" altLang="ja-JP" sz="2000" i="1" dirty="0">
                        <a:solidFill>
                          <a:srgbClr val="2A2E33"/>
                        </a:solidFill>
                        <a:latin typeface="Cambria Math" panose="02040503050406030204" pitchFamily="18" charset="0"/>
                      </a:rPr>
                      <m:t>𝐿</m:t>
                    </m:r>
                  </m:oMath>
                </a14:m>
                <a:r>
                  <a:rPr lang="ja-JP" altLang="en-US" sz="2000" dirty="0">
                    <a:solidFill>
                      <a:srgbClr val="2A2E33"/>
                    </a:solidFill>
                  </a:rPr>
                  <a:t>の有限部分集合</a:t>
                </a:r>
                <a14:m>
                  <m:oMath xmlns:m="http://schemas.openxmlformats.org/officeDocument/2006/math">
                    <m:r>
                      <a:rPr lang="en-US" altLang="ja-JP" sz="2000" i="1">
                        <a:solidFill>
                          <a:srgbClr val="2A2E33"/>
                        </a:solidFill>
                        <a:latin typeface="Cambria Math" panose="02040503050406030204" pitchFamily="18" charset="0"/>
                      </a:rPr>
                      <m:t>𝑆</m:t>
                    </m:r>
                    <m:r>
                      <a:rPr lang="en-US" altLang="ja-JP" sz="2000" i="1">
                        <a:solidFill>
                          <a:srgbClr val="2A2E33"/>
                        </a:solidFill>
                        <a:latin typeface="Cambria Math" panose="02040503050406030204" pitchFamily="18" charset="0"/>
                      </a:rPr>
                      <m:t>⊆</m:t>
                    </m:r>
                    <m:sSup>
                      <m:sSupPr>
                        <m:ctrlPr>
                          <a:rPr lang="en-US" altLang="ja-JP" sz="2000" i="1">
                            <a:solidFill>
                              <a:srgbClr val="2A2E33"/>
                            </a:solidFill>
                            <a:latin typeface="Cambria Math" panose="02040503050406030204" pitchFamily="18" charset="0"/>
                          </a:rPr>
                        </m:ctrlPr>
                      </m:sSupPr>
                      <m:e>
                        <m:r>
                          <m:rPr>
                            <m:sty m:val="p"/>
                          </m:rPr>
                          <a:rPr lang="en-US" altLang="ja-JP" sz="2000">
                            <a:solidFill>
                              <a:srgbClr val="2A2E33"/>
                            </a:solidFill>
                            <a:latin typeface="Cambria Math" panose="02040503050406030204" pitchFamily="18" charset="0"/>
                          </a:rPr>
                          <m:t>Σ</m:t>
                        </m:r>
                      </m:e>
                      <m:sup>
                        <m:r>
                          <a:rPr lang="en-US" altLang="ja-JP" sz="2000" i="1">
                            <a:solidFill>
                              <a:srgbClr val="2A2E33"/>
                            </a:solidFill>
                            <a:latin typeface="Cambria Math" panose="02040503050406030204" pitchFamily="18" charset="0"/>
                          </a:rPr>
                          <m:t>+</m:t>
                        </m:r>
                      </m:sup>
                    </m:sSup>
                    <m:r>
                      <a:rPr lang="ja-JP" altLang="en-US" sz="2000" i="1">
                        <a:solidFill>
                          <a:srgbClr val="2A2E33"/>
                        </a:solidFill>
                        <a:latin typeface="Cambria Math" panose="02040503050406030204" pitchFamily="18" charset="0"/>
                      </a:rPr>
                      <m:t>が</m:t>
                    </m:r>
                    <m:r>
                      <a:rPr lang="en-US" altLang="ja-JP" sz="2000" i="1" dirty="0">
                        <a:solidFill>
                          <a:srgbClr val="2A2E33"/>
                        </a:solidFill>
                        <a:latin typeface="Cambria Math" panose="02040503050406030204" pitchFamily="18" charset="0"/>
                      </a:rPr>
                      <m:t>ℒ</m:t>
                    </m:r>
                  </m:oMath>
                </a14:m>
                <a:r>
                  <a:rPr lang="ja-JP" altLang="en-US" sz="2000" dirty="0">
                    <a:solidFill>
                      <a:srgbClr val="2A2E33"/>
                    </a:solidFill>
                  </a:rPr>
                  <a:t>における</a:t>
                </a:r>
                <a14:m>
                  <m:oMath xmlns:m="http://schemas.openxmlformats.org/officeDocument/2006/math">
                    <m:r>
                      <a:rPr lang="en-US" altLang="ja-JP" sz="2000" i="1">
                        <a:solidFill>
                          <a:srgbClr val="2A2E33"/>
                        </a:solidFill>
                        <a:latin typeface="Cambria Math" panose="02040503050406030204" pitchFamily="18" charset="0"/>
                      </a:rPr>
                      <m:t>𝐿</m:t>
                    </m:r>
                  </m:oMath>
                </a14:m>
                <a:r>
                  <a:rPr lang="ja-JP" altLang="en-US" sz="2000" dirty="0">
                    <a:solidFill>
                      <a:srgbClr val="2A2E33"/>
                    </a:solidFill>
                  </a:rPr>
                  <a:t>の特徴集合であるとは，任意の</a:t>
                </a:r>
                <a14:m>
                  <m:oMath xmlns:m="http://schemas.openxmlformats.org/officeDocument/2006/math">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𝐿</m:t>
                        </m:r>
                      </m:e>
                      <m:sup>
                        <m:r>
                          <a:rPr lang="en-US" altLang="ja-JP" sz="2000" i="1">
                            <a:solidFill>
                              <a:srgbClr val="2A2E33"/>
                            </a:solidFill>
                            <a:latin typeface="Cambria Math" panose="02040503050406030204" pitchFamily="18" charset="0"/>
                          </a:rPr>
                          <m:t>′</m:t>
                        </m:r>
                      </m:sup>
                    </m:sSup>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ℒ</m:t>
                    </m:r>
                  </m:oMath>
                </a14:m>
                <a:r>
                  <a:rPr lang="ja-JP" altLang="en-US" sz="2000" dirty="0">
                    <a:solidFill>
                      <a:srgbClr val="2A2E33"/>
                    </a:solidFill>
                  </a:rPr>
                  <a:t>に対して，</a:t>
                </a:r>
                <a14:m>
                  <m:oMath xmlns:m="http://schemas.openxmlformats.org/officeDocument/2006/math">
                    <m:r>
                      <a:rPr lang="en-US" altLang="ja-JP" sz="2000" i="1">
                        <a:solidFill>
                          <a:srgbClr val="2A2E33"/>
                        </a:solidFill>
                        <a:latin typeface="Cambria Math" panose="02040503050406030204" pitchFamily="18" charset="0"/>
                      </a:rPr>
                      <m:t>𝑆</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ならば</a:t>
                </a:r>
                <a14:m>
                  <m:oMath xmlns:m="http://schemas.openxmlformats.org/officeDocument/2006/math">
                    <m:r>
                      <a:rPr lang="en-US" altLang="ja-JP" sz="2000" i="1" dirty="0">
                        <a:solidFill>
                          <a:srgbClr val="2A2E33"/>
                        </a:solidFill>
                        <a:latin typeface="Cambria Math" panose="02040503050406030204" pitchFamily="18" charset="0"/>
                      </a:rPr>
                      <m:t>𝐿</m:t>
                    </m:r>
                    <m:r>
                      <a:rPr lang="en-US" altLang="ja-JP" sz="2000" i="1" dirty="0">
                        <a:solidFill>
                          <a:srgbClr val="2A2E33"/>
                        </a:solidFill>
                        <a:latin typeface="Cambria Math" panose="02040503050406030204" pitchFamily="18" charset="0"/>
                      </a:rPr>
                      <m:t>⊆</m:t>
                    </m:r>
                    <m:r>
                      <a:rPr lang="en-US" altLang="ja-JP" sz="2000" i="1" dirty="0">
                        <a:solidFill>
                          <a:srgbClr val="2A2E33"/>
                        </a:solidFill>
                        <a:latin typeface="Cambria Math" panose="02040503050406030204" pitchFamily="18" charset="0"/>
                      </a:rPr>
                      <m:t>𝐿</m:t>
                    </m:r>
                    <m:r>
                      <a:rPr lang="en-US" altLang="ja-JP" sz="2000" i="1" dirty="0">
                        <a:solidFill>
                          <a:srgbClr val="2A2E33"/>
                        </a:solidFill>
                        <a:latin typeface="Cambria Math" panose="02040503050406030204" pitchFamily="18" charset="0"/>
                      </a:rPr>
                      <m:t>′</m:t>
                    </m:r>
                  </m:oMath>
                </a14:m>
                <a:r>
                  <a:rPr lang="ja-JP" altLang="en-US" sz="2000" dirty="0">
                    <a:solidFill>
                      <a:srgbClr val="2A2E33"/>
                    </a:solidFill>
                  </a:rPr>
                  <a:t>となるときをいう．</a:t>
                </a:r>
                <a:endParaRPr lang="en-US" altLang="ja-JP" sz="2000" dirty="0">
                  <a:solidFill>
                    <a:srgbClr val="2A2E33"/>
                  </a:solidFill>
                </a:endParaRPr>
              </a:p>
              <a:p>
                <a:pPr marL="0" lvl="0" indent="0">
                  <a:lnSpc>
                    <a:spcPct val="130000"/>
                  </a:lnSpc>
                  <a:spcBef>
                    <a:spcPts val="0"/>
                  </a:spcBef>
                  <a:buClr>
                    <a:srgbClr val="002060"/>
                  </a:buClr>
                  <a:buNone/>
                </a:pPr>
                <a:r>
                  <a:rPr lang="ja-JP" altLang="en-US" dirty="0">
                    <a:solidFill>
                      <a:srgbClr val="2A2E33"/>
                    </a:solidFill>
                    <a:latin typeface="Noto Sans JP ExtraBold"/>
                    <a:ea typeface="Noto Sans JP ExtraBold"/>
                  </a:rPr>
                  <a:t>定理</a:t>
                </a:r>
                <a:r>
                  <a:rPr lang="en-US" altLang="ja-JP" dirty="0">
                    <a:solidFill>
                      <a:srgbClr val="2A2E33"/>
                    </a:solidFill>
                    <a:latin typeface="Noto Sans JP ExtraBold"/>
                    <a:ea typeface="Noto Sans JP ExtraBold"/>
                  </a:rPr>
                  <a:t>1 [2].</a:t>
                </a:r>
                <a:r>
                  <a:rPr lang="ja-JP" altLang="en-US" dirty="0">
                    <a:solidFill>
                      <a:srgbClr val="2A2E33"/>
                    </a:solidFill>
                    <a:latin typeface="Noto Sans JP ExtraBold"/>
                    <a:ea typeface="Noto Sans JP ExtraBold"/>
                  </a:rPr>
                  <a:t> </a:t>
                </a:r>
                <a:endParaRPr lang="en-US" altLang="ja-JP" dirty="0">
                  <a:solidFill>
                    <a:srgbClr val="2A2E33"/>
                  </a:solidFill>
                  <a:latin typeface="Noto Sans JP ExtraBold"/>
                  <a:ea typeface="Noto Sans JP ExtraBold"/>
                </a:endParaRPr>
              </a:p>
              <a:p>
                <a:pPr marL="0" lvl="0" indent="0">
                  <a:lnSpc>
                    <a:spcPct val="130000"/>
                  </a:lnSpc>
                  <a:spcBef>
                    <a:spcPts val="0"/>
                  </a:spcBef>
                  <a:buClr>
                    <a:srgbClr val="002060"/>
                  </a:buClr>
                  <a:buNone/>
                </a:pPr>
                <a:r>
                  <a:rPr lang="ja-JP" altLang="en-US" sz="2000" dirty="0">
                    <a:solidFill>
                      <a:srgbClr val="2A2E33"/>
                    </a:solidFill>
                  </a:rPr>
                  <a:t>任意の</a:t>
                </a:r>
                <a14:m>
                  <m:oMath xmlns:m="http://schemas.openxmlformats.org/officeDocument/2006/math">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i="1">
                            <a:solidFill>
                              <a:srgbClr val="2A2E33"/>
                            </a:solidFill>
                            <a:latin typeface="Cambria Math" panose="02040503050406030204" pitchFamily="18" charset="0"/>
                          </a:rPr>
                          <m:t>𝒫</m:t>
                        </m:r>
                      </m:e>
                      <m:sup>
                        <m:r>
                          <a:rPr lang="en-US" altLang="ja-JP" sz="2000" i="1">
                            <a:solidFill>
                              <a:srgbClr val="2A2E33"/>
                            </a:solidFill>
                            <a:latin typeface="Cambria Math" panose="02040503050406030204" pitchFamily="18" charset="0"/>
                          </a:rPr>
                          <m:t>𝑘</m:t>
                        </m:r>
                      </m:sup>
                    </m:sSup>
                  </m:oMath>
                </a14:m>
                <a:r>
                  <a:rPr lang="ja-JP" altLang="en-US" sz="2000" dirty="0">
                    <a:solidFill>
                      <a:srgbClr val="2A2E33"/>
                    </a:solidFill>
                  </a:rPr>
                  <a:t>に対して，</a:t>
                </a:r>
                <a14:m>
                  <m:oMath xmlns:m="http://schemas.openxmlformats.org/officeDocument/2006/math">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𝑛</m:t>
                        </m:r>
                      </m:sub>
                    </m:sSub>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が</a:t>
                </a:r>
                <a14:m>
                  <m:oMath xmlns:m="http://schemas.openxmlformats.org/officeDocument/2006/math">
                    <m:r>
                      <a:rPr lang="en-US" altLang="ja-JP" sz="2000" i="1" dirty="0">
                        <a:solidFill>
                          <a:srgbClr val="2A2E33"/>
                        </a:solidFill>
                        <a:latin typeface="Cambria Math" panose="02040503050406030204" pitchFamily="18" charset="0"/>
                      </a:rPr>
                      <m:t>ℛ𝒫</m:t>
                    </m:r>
                    <m:sSup>
                      <m:sSupPr>
                        <m:ctrlPr>
                          <a:rPr lang="en-US" altLang="ja-JP" sz="2000" i="1" dirty="0">
                            <a:solidFill>
                              <a:srgbClr val="2A2E33"/>
                            </a:solidFill>
                            <a:latin typeface="Cambria Math" panose="02040503050406030204" pitchFamily="18" charset="0"/>
                          </a:rPr>
                        </m:ctrlPr>
                      </m:sSupPr>
                      <m:e>
                        <m:r>
                          <a:rPr lang="en-US" altLang="ja-JP" sz="2000" i="1" dirty="0">
                            <a:solidFill>
                              <a:srgbClr val="2A2E33"/>
                            </a:solidFill>
                            <a:latin typeface="Cambria Math" panose="02040503050406030204" pitchFamily="18" charset="0"/>
                          </a:rPr>
                          <m:t>ℒ</m:t>
                        </m:r>
                      </m:e>
                      <m:sup>
                        <m:r>
                          <a:rPr lang="en-US" altLang="ja-JP" sz="2000" i="1" dirty="0">
                            <a:solidFill>
                              <a:srgbClr val="2A2E33"/>
                            </a:solidFill>
                            <a:latin typeface="Cambria Math" panose="02040503050406030204" pitchFamily="18" charset="0"/>
                          </a:rPr>
                          <m:t>𝑘</m:t>
                        </m:r>
                      </m:sup>
                    </m:sSup>
                    <m:r>
                      <a:rPr lang="ja-JP" altLang="en-US" sz="2000" i="1" dirty="0">
                        <a:solidFill>
                          <a:srgbClr val="2A2E33"/>
                        </a:solidFill>
                        <a:latin typeface="Cambria Math" panose="02040503050406030204" pitchFamily="18" charset="0"/>
                      </a:rPr>
                      <m:t>内の正規パターン言語</m:t>
                    </m:r>
                    <m:r>
                      <a:rPr lang="en-US" altLang="ja-JP" sz="2000" i="1">
                        <a:solidFill>
                          <a:srgbClr val="2A2E33"/>
                        </a:solidFill>
                        <a:latin typeface="Cambria Math" panose="02040503050406030204" pitchFamily="18" charset="0"/>
                      </a:rPr>
                      <m:t>𝐿</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oMath>
                </a14:m>
                <a:r>
                  <a:rPr lang="ja-JP" altLang="en-US" sz="2000" dirty="0">
                    <a:solidFill>
                      <a:srgbClr val="2A2E33"/>
                    </a:solidFill>
                  </a:rPr>
                  <a:t>の特徴集合であるような</a:t>
                </a:r>
                <a14:m>
                  <m:oMath xmlns:m="http://schemas.openxmlformats.org/officeDocument/2006/math">
                    <m:r>
                      <a:rPr lang="en-US" altLang="ja-JP" sz="2000" i="1">
                        <a:solidFill>
                          <a:srgbClr val="2A2E33"/>
                        </a:solidFill>
                        <a:latin typeface="Cambria Math" panose="02040503050406030204" pitchFamily="18" charset="0"/>
                      </a:rPr>
                      <m:t>𝑛</m:t>
                    </m:r>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𝑛</m:t>
                    </m:r>
                    <m:r>
                      <a:rPr lang="en-US" altLang="ja-JP" sz="2000" i="1">
                        <a:solidFill>
                          <a:srgbClr val="2A2E33"/>
                        </a:solidFill>
                        <a:latin typeface="Cambria Math" panose="02040503050406030204" pitchFamily="18" charset="0"/>
                      </a:rPr>
                      <m:t>≥1)</m:t>
                    </m:r>
                  </m:oMath>
                </a14:m>
                <a:r>
                  <a:rPr lang="ja-JP" altLang="en-US" sz="2000" dirty="0">
                    <a:solidFill>
                      <a:srgbClr val="2A2E33"/>
                    </a:solidFill>
                  </a:rPr>
                  <a:t>が存在する．</a:t>
                </a:r>
              </a:p>
              <a:p>
                <a:pPr marL="0" lvl="0" indent="0">
                  <a:lnSpc>
                    <a:spcPct val="130000"/>
                  </a:lnSpc>
                  <a:spcBef>
                    <a:spcPts val="0"/>
                  </a:spcBef>
                  <a:buNone/>
                </a:pPr>
                <a:endParaRPr lang="en-US" altLang="ja-JP" sz="2000" dirty="0">
                  <a:solidFill>
                    <a:srgbClr val="2A2E33"/>
                  </a:solidFill>
                </a:endParaRPr>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F54CE90-E082-451A-A194-7A4AE6BCFF2F}"/>
                  </a:ext>
                </a:extLst>
              </p:cNvPr>
              <p:cNvSpPr>
                <a:spLocks noGrp="1" noRot="1" noChangeAspect="1" noMove="1" noResize="1" noEditPoints="1" noAdjustHandles="1" noChangeArrowheads="1" noChangeShapeType="1" noTextEdit="1"/>
              </p:cNvSpPr>
              <p:nvPr>
                <p:ph idx="1"/>
              </p:nvPr>
            </p:nvSpPr>
            <p:spPr>
              <a:blipFill>
                <a:blip r:embed="rId4"/>
                <a:stretch>
                  <a:fillRect l="-1653" t="-561" r="-42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FCC9048F-D08A-4064-84AD-44D0017B195B}"/>
              </a:ext>
            </a:extLst>
          </p:cNvPr>
          <p:cNvSpPr>
            <a:spLocks noGrp="1"/>
          </p:cNvSpPr>
          <p:nvPr>
            <p:ph type="sldNum" sz="quarter" idx="12"/>
          </p:nvPr>
        </p:nvSpPr>
        <p:spPr/>
        <p:txBody>
          <a:bodyPr/>
          <a:lstStyle/>
          <a:p>
            <a:fld id="{F570F3E5-FDBB-4464-A890-BAA1FABE4FEA}" type="slidenum">
              <a:rPr lang="ja-JP" altLang="en-US" smtClean="0"/>
              <a:pPr/>
              <a:t>40</a:t>
            </a:fld>
            <a:endParaRPr lang="ja-JP" altLang="en-US" dirty="0"/>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3A0A21A-DF86-4E7E-A493-59AB792398A4}"/>
                  </a:ext>
                </a:extLst>
              </p:cNvPr>
              <p:cNvSpPr/>
              <p:nvPr/>
            </p:nvSpPr>
            <p:spPr>
              <a:xfrm>
                <a:off x="3726460" y="4551511"/>
                <a:ext cx="4754956" cy="461665"/>
              </a:xfrm>
              <a:prstGeom prst="rect">
                <a:avLst/>
              </a:prstGeom>
            </p:spPr>
            <p:txBody>
              <a:bodyPr wrap="none">
                <a:spAutoFit/>
              </a:bodyPr>
              <a:lstStyle/>
              <a:p>
                <a14:m>
                  <m:oMath xmlns:m="http://schemas.openxmlformats.org/officeDocument/2006/math">
                    <m:sSub>
                      <m:sSubPr>
                        <m:ctrlPr>
                          <a:rPr lang="en-US" altLang="ja-JP" sz="2400" i="1" smtClean="0">
                            <a:solidFill>
                              <a:srgbClr val="2A2E33"/>
                            </a:solidFill>
                            <a:latin typeface="Cambria Math" panose="02040503050406030204" pitchFamily="18" charset="0"/>
                          </a:rPr>
                        </m:ctrlPr>
                      </m:sSubPr>
                      <m:e>
                        <m:r>
                          <a:rPr lang="en-US" altLang="ja-JP" sz="2400" i="1">
                            <a:solidFill>
                              <a:srgbClr val="2A2E33"/>
                            </a:solidFill>
                            <a:latin typeface="Cambria Math" panose="02040503050406030204" pitchFamily="18" charset="0"/>
                          </a:rPr>
                          <m:t>𝑆</m:t>
                        </m:r>
                      </m:e>
                      <m:sub>
                        <m:r>
                          <a:rPr lang="en-US" altLang="ja-JP" sz="2400" b="0" i="1" smtClean="0">
                            <a:solidFill>
                              <a:srgbClr val="2A2E33"/>
                            </a:solidFill>
                            <a:latin typeface="Cambria Math" panose="02040503050406030204" pitchFamily="18" charset="0"/>
                          </a:rPr>
                          <m:t>𝑛</m:t>
                        </m:r>
                      </m:sub>
                    </m:sSub>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𝑃</m:t>
                        </m:r>
                      </m:e>
                    </m:d>
                    <m:r>
                      <a:rPr lang="en-US" altLang="ja-JP" sz="2400" i="1">
                        <a:solidFill>
                          <a:srgbClr val="2A2E33"/>
                        </a:solidFill>
                        <a:latin typeface="Cambria Math" panose="02040503050406030204" pitchFamily="18" charset="0"/>
                      </a:rPr>
                      <m:t>⊆</m:t>
                    </m:r>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𝑄</m:t>
                        </m:r>
                      </m:e>
                    </m:d>
                  </m:oMath>
                </a14:m>
                <a:r>
                  <a:rPr lang="ja-JP" altLang="en-US" sz="2400" dirty="0"/>
                  <a:t>ならば</a:t>
                </a:r>
                <a14:m>
                  <m:oMath xmlns:m="http://schemas.openxmlformats.org/officeDocument/2006/math">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𝑃</m:t>
                        </m:r>
                      </m:e>
                    </m:d>
                    <m:r>
                      <a:rPr lang="en-US" altLang="ja-JP" sz="2400" i="1">
                        <a:solidFill>
                          <a:srgbClr val="2A2E33"/>
                        </a:solidFill>
                        <a:latin typeface="Cambria Math" panose="02040503050406030204" pitchFamily="18" charset="0"/>
                      </a:rPr>
                      <m:t>⊆</m:t>
                    </m:r>
                    <m:r>
                      <a:rPr lang="en-US" altLang="ja-JP" sz="2400" i="1">
                        <a:solidFill>
                          <a:srgbClr val="2A2E33"/>
                        </a:solidFill>
                        <a:latin typeface="Cambria Math" panose="02040503050406030204" pitchFamily="18" charset="0"/>
                      </a:rPr>
                      <m:t>𝐿</m:t>
                    </m:r>
                    <m:d>
                      <m:dPr>
                        <m:ctrlPr>
                          <a:rPr lang="en-US" altLang="ja-JP" sz="2400" i="1">
                            <a:solidFill>
                              <a:srgbClr val="2A2E33"/>
                            </a:solidFill>
                            <a:latin typeface="Cambria Math" panose="02040503050406030204" pitchFamily="18" charset="0"/>
                          </a:rPr>
                        </m:ctrlPr>
                      </m:dPr>
                      <m:e>
                        <m:r>
                          <a:rPr lang="en-US" altLang="ja-JP" sz="2400" i="1">
                            <a:solidFill>
                              <a:srgbClr val="2A2E33"/>
                            </a:solidFill>
                            <a:latin typeface="Cambria Math" panose="02040503050406030204" pitchFamily="18" charset="0"/>
                          </a:rPr>
                          <m:t>𝑄</m:t>
                        </m:r>
                      </m:e>
                    </m:d>
                  </m:oMath>
                </a14:m>
                <a:endParaRPr lang="ja-JP" altLang="en-US" sz="2400" dirty="0"/>
              </a:p>
            </p:txBody>
          </p:sp>
        </mc:Choice>
        <mc:Fallback xmlns="">
          <p:sp>
            <p:nvSpPr>
              <p:cNvPr id="8" name="正方形/長方形 7">
                <a:extLst>
                  <a:ext uri="{FF2B5EF4-FFF2-40B4-BE49-F238E27FC236}">
                    <a16:creationId xmlns:a16="http://schemas.microsoft.com/office/drawing/2014/main" id="{E3A0A21A-DF86-4E7E-A493-59AB792398A4}"/>
                  </a:ext>
                </a:extLst>
              </p:cNvPr>
              <p:cNvSpPr>
                <a:spLocks noRot="1" noChangeAspect="1" noMove="1" noResize="1" noEditPoints="1" noAdjustHandles="1" noChangeArrowheads="1" noChangeShapeType="1" noTextEdit="1"/>
              </p:cNvSpPr>
              <p:nvPr/>
            </p:nvSpPr>
            <p:spPr>
              <a:xfrm>
                <a:off x="3726460" y="4551511"/>
                <a:ext cx="4754956" cy="461665"/>
              </a:xfrm>
              <a:prstGeom prst="rect">
                <a:avLst/>
              </a:prstGeom>
              <a:blipFill>
                <a:blip r:embed="rId5"/>
                <a:stretch>
                  <a:fillRect l="-256" t="-10667" b="-30667"/>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DA07F71A-EC55-44FE-841B-CD2AC88A9C03}"/>
              </a:ext>
            </a:extLst>
          </p:cNvPr>
          <p:cNvSpPr/>
          <p:nvPr/>
        </p:nvSpPr>
        <p:spPr>
          <a:xfrm>
            <a:off x="3582444" y="4151401"/>
            <a:ext cx="1210588" cy="400110"/>
          </a:xfrm>
          <a:prstGeom prst="rect">
            <a:avLst/>
          </a:prstGeom>
        </p:spPr>
        <p:txBody>
          <a:bodyPr wrap="none">
            <a:spAutoFit/>
          </a:bodyPr>
          <a:lstStyle/>
          <a:p>
            <a:r>
              <a:rPr lang="ja-JP" altLang="en-US" sz="2000" dirty="0">
                <a:solidFill>
                  <a:srgbClr val="2A2E33"/>
                </a:solidFill>
              </a:rPr>
              <a:t>有限集合</a:t>
            </a:r>
            <a:endParaRPr lang="ja-JP" altLang="en-US" sz="1600" dirty="0"/>
          </a:p>
        </p:txBody>
      </p:sp>
      <p:sp>
        <p:nvSpPr>
          <p:cNvPr id="10" name="正方形/長方形 9">
            <a:extLst>
              <a:ext uri="{FF2B5EF4-FFF2-40B4-BE49-F238E27FC236}">
                <a16:creationId xmlns:a16="http://schemas.microsoft.com/office/drawing/2014/main" id="{2852D0DC-79C2-45BA-9A86-E8E34A2DD68D}"/>
              </a:ext>
            </a:extLst>
          </p:cNvPr>
          <p:cNvSpPr/>
          <p:nvPr/>
        </p:nvSpPr>
        <p:spPr>
          <a:xfrm>
            <a:off x="6282744" y="4151401"/>
            <a:ext cx="1210588" cy="400110"/>
          </a:xfrm>
          <a:prstGeom prst="rect">
            <a:avLst/>
          </a:prstGeom>
        </p:spPr>
        <p:txBody>
          <a:bodyPr wrap="none">
            <a:spAutoFit/>
          </a:bodyPr>
          <a:lstStyle/>
          <a:p>
            <a:r>
              <a:rPr lang="ja-JP" altLang="en-US" sz="2000" dirty="0">
                <a:solidFill>
                  <a:srgbClr val="2A2E33"/>
                </a:solidFill>
              </a:rPr>
              <a:t>無限集合</a:t>
            </a:r>
            <a:endParaRPr lang="ja-JP" altLang="en-US" sz="1600" dirty="0"/>
          </a:p>
        </p:txBody>
      </p:sp>
      <p:sp>
        <p:nvSpPr>
          <p:cNvPr id="11" name="テキスト ボックス 10">
            <a:extLst>
              <a:ext uri="{FF2B5EF4-FFF2-40B4-BE49-F238E27FC236}">
                <a16:creationId xmlns:a16="http://schemas.microsoft.com/office/drawing/2014/main" id="{D946164B-1A72-4B9F-A871-9F94D8AF19B7}"/>
              </a:ext>
            </a:extLst>
          </p:cNvPr>
          <p:cNvSpPr txBox="1"/>
          <p:nvPr/>
        </p:nvSpPr>
        <p:spPr>
          <a:xfrm>
            <a:off x="481013" y="3608810"/>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a:t>
            </a:r>
            <a:r>
              <a:rPr lang="ja-JP" altLang="en-US" sz="2000" b="1" dirty="0"/>
              <a:t>定理</a:t>
            </a:r>
            <a:r>
              <a:rPr lang="en-US" altLang="ja-JP" sz="2000" b="1" dirty="0"/>
              <a:t>1</a:t>
            </a:r>
            <a:r>
              <a:rPr kumimoji="1" lang="ja-JP" altLang="en-US" sz="2000" b="1" dirty="0"/>
              <a:t>が示していること）</a:t>
            </a:r>
            <a:endParaRPr kumimoji="1" lang="en-US" altLang="ja-JP" sz="2000" b="1" dirty="0"/>
          </a:p>
        </p:txBody>
      </p:sp>
      <p:sp>
        <p:nvSpPr>
          <p:cNvPr id="12" name="正方形/長方形 11">
            <a:extLst>
              <a:ext uri="{FF2B5EF4-FFF2-40B4-BE49-F238E27FC236}">
                <a16:creationId xmlns:a16="http://schemas.microsoft.com/office/drawing/2014/main" id="{2A1CE34B-4080-499B-B450-C2334627E744}"/>
              </a:ext>
            </a:extLst>
          </p:cNvPr>
          <p:cNvSpPr/>
          <p:nvPr/>
        </p:nvSpPr>
        <p:spPr>
          <a:xfrm>
            <a:off x="481013" y="3608809"/>
            <a:ext cx="11195050" cy="18724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6384561D-7F24-4874-A58E-C1496639D2F2}"/>
                  </a:ext>
                </a:extLst>
              </p:cNvPr>
              <p:cNvSpPr/>
              <p:nvPr/>
            </p:nvSpPr>
            <p:spPr>
              <a:xfrm>
                <a:off x="3582444" y="5009110"/>
                <a:ext cx="2644827" cy="400110"/>
              </a:xfrm>
              <a:prstGeom prst="rect">
                <a:avLst/>
              </a:prstGeom>
            </p:spPr>
            <p:txBody>
              <a:bodyPr wrap="none">
                <a:spAutoFit/>
              </a:bodyPr>
              <a:lstStyle/>
              <a:p>
                <a:r>
                  <a:rPr lang="ja-JP" altLang="en-US" sz="2000" dirty="0">
                    <a:solidFill>
                      <a:srgbClr val="2A2E33"/>
                    </a:solidFill>
                  </a:rPr>
                  <a:t>となる</a:t>
                </a:r>
                <a14:m>
                  <m:oMath xmlns:m="http://schemas.openxmlformats.org/officeDocument/2006/math">
                    <m:r>
                      <a:rPr lang="en-US" altLang="ja-JP" sz="2000" b="0" i="1" smtClean="0">
                        <a:solidFill>
                          <a:srgbClr val="2A2E33"/>
                        </a:solidFill>
                        <a:latin typeface="Cambria Math" panose="02040503050406030204" pitchFamily="18" charset="0"/>
                      </a:rPr>
                      <m:t>𝑛</m:t>
                    </m:r>
                  </m:oMath>
                </a14:m>
                <a:r>
                  <a:rPr lang="ja-JP" altLang="en-US" sz="2000" dirty="0"/>
                  <a:t>が存在する．</a:t>
                </a:r>
                <a:endParaRPr lang="ja-JP" altLang="en-US" sz="1600" dirty="0"/>
              </a:p>
            </p:txBody>
          </p:sp>
        </mc:Choice>
        <mc:Fallback xmlns="">
          <p:sp>
            <p:nvSpPr>
              <p:cNvPr id="13" name="正方形/長方形 12">
                <a:extLst>
                  <a:ext uri="{FF2B5EF4-FFF2-40B4-BE49-F238E27FC236}">
                    <a16:creationId xmlns:a16="http://schemas.microsoft.com/office/drawing/2014/main" id="{6384561D-7F24-4874-A58E-C1496639D2F2}"/>
                  </a:ext>
                </a:extLst>
              </p:cNvPr>
              <p:cNvSpPr>
                <a:spLocks noRot="1" noChangeAspect="1" noMove="1" noResize="1" noEditPoints="1" noAdjustHandles="1" noChangeArrowheads="1" noChangeShapeType="1" noTextEdit="1"/>
              </p:cNvSpPr>
              <p:nvPr/>
            </p:nvSpPr>
            <p:spPr>
              <a:xfrm>
                <a:off x="3582444" y="5009110"/>
                <a:ext cx="2644827" cy="400110"/>
              </a:xfrm>
              <a:prstGeom prst="rect">
                <a:avLst/>
              </a:prstGeom>
              <a:blipFill>
                <a:blip r:embed="rId6"/>
                <a:stretch>
                  <a:fillRect l="-2535" t="-9231" r="-2074" b="-27692"/>
                </a:stretch>
              </a:blipFill>
            </p:spPr>
            <p:txBody>
              <a:bodyPr/>
              <a:lstStyle/>
              <a:p>
                <a:r>
                  <a:rPr lang="ja-JP" altLang="en-US">
                    <a:noFill/>
                  </a:rPr>
                  <a:t> </a:t>
                </a:r>
              </a:p>
            </p:txBody>
          </p:sp>
        </mc:Fallback>
      </mc:AlternateContent>
      <p:sp>
        <p:nvSpPr>
          <p:cNvPr id="14" name="吹き出し: 四角形 13">
            <a:extLst>
              <a:ext uri="{FF2B5EF4-FFF2-40B4-BE49-F238E27FC236}">
                <a16:creationId xmlns:a16="http://schemas.microsoft.com/office/drawing/2014/main" id="{1F865D63-8E60-4C68-9EB1-521592C8BF1A}"/>
              </a:ext>
            </a:extLst>
          </p:cNvPr>
          <p:cNvSpPr/>
          <p:nvPr/>
        </p:nvSpPr>
        <p:spPr>
          <a:xfrm>
            <a:off x="3582444" y="4123475"/>
            <a:ext cx="1210588" cy="421649"/>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4019E77A-79E2-44F3-AEE7-E7EAAB4AB5F2}"/>
              </a:ext>
            </a:extLst>
          </p:cNvPr>
          <p:cNvSpPr/>
          <p:nvPr/>
        </p:nvSpPr>
        <p:spPr>
          <a:xfrm>
            <a:off x="6282744" y="4141682"/>
            <a:ext cx="1210588" cy="421649"/>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D3C7E0D-1B84-4965-BE0F-C9BCE68F994B}"/>
              </a:ext>
            </a:extLst>
          </p:cNvPr>
          <p:cNvSpPr/>
          <p:nvPr/>
        </p:nvSpPr>
        <p:spPr>
          <a:xfrm>
            <a:off x="481012" y="5765194"/>
            <a:ext cx="11195049" cy="400110"/>
          </a:xfrm>
          <a:prstGeom prst="rect">
            <a:avLst/>
          </a:prstGeom>
        </p:spPr>
        <p:txBody>
          <a:bodyPr wrap="square">
            <a:spAutoFit/>
          </a:bodyPr>
          <a:lstStyle/>
          <a:p>
            <a:pPr algn="ctr"/>
            <a:r>
              <a:rPr lang="ja-JP" altLang="en-US" sz="2000" dirty="0">
                <a:solidFill>
                  <a:srgbClr val="2A2E33"/>
                </a:solidFill>
              </a:rPr>
              <a:t>この特徴集合を活用し，正規パターン言語の有限和を正例から同定する．</a:t>
            </a:r>
            <a:endParaRPr lang="en-US" altLang="ja-JP" sz="2000" dirty="0">
              <a:solidFill>
                <a:srgbClr val="2A2E33"/>
              </a:solidFill>
            </a:endParaRPr>
          </a:p>
        </p:txBody>
      </p:sp>
    </p:spTree>
    <p:extLst>
      <p:ext uri="{BB962C8B-B14F-4D97-AF65-F5344CB8AC3E}">
        <p14:creationId xmlns:p14="http://schemas.microsoft.com/office/powerpoint/2010/main" val="29665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の証明①</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69F17BD-76CB-41F9-8F4C-E7F19AD0D3D2}"/>
                  </a:ext>
                </a:extLst>
              </p:cNvPr>
              <p:cNvSpPr>
                <a:spLocks noGrp="1"/>
              </p:cNvSpPr>
              <p:nvPr>
                <p:ph idx="1"/>
              </p:nvPr>
            </p:nvSpPr>
            <p:spPr/>
            <p:txBody>
              <a:bodyPr>
                <a:normAutofit/>
              </a:bodyPr>
              <a:lstStyle/>
              <a:p>
                <a:pPr marL="0" indent="0">
                  <a:buNone/>
                </a:pPr>
                <a14:m>
                  <m:oMath xmlns:m="http://schemas.openxmlformats.org/officeDocument/2006/math">
                    <m:r>
                      <a:rPr kumimoji="1" lang="en-US" altLang="ja-JP" sz="2000" b="0" i="1" smtClean="0">
                        <a:latin typeface="Cambria Math" panose="02040503050406030204" pitchFamily="18" charset="0"/>
                      </a:rPr>
                      <m:t>𝑝</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𝑥</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2</m:t>
                        </m:r>
                      </m:sub>
                    </m:sSub>
                  </m:oMath>
                </a14:m>
                <a:r>
                  <a:rPr kumimoji="1" lang="ja-JP" altLang="en-US" sz="2000" b="0" dirty="0">
                    <a:latin typeface="Cambria Math" panose="02040503050406030204" pitchFamily="18" charset="0"/>
                  </a:rPr>
                  <a:t>とし，</a:t>
                </a:r>
                <a14:m>
                  <m:oMath xmlns:m="http://schemas.openxmlformats.org/officeDocument/2006/math">
                    <m:r>
                      <a:rPr kumimoji="1" lang="en-US" altLang="ja-JP" sz="2000" b="0" i="1" smtClean="0">
                        <a:latin typeface="Cambria Math" panose="02040503050406030204" pitchFamily="18" charset="0"/>
                      </a:rPr>
                      <m:t>𝑄</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𝑘</m:t>
                        </m:r>
                      </m:sub>
                    </m:sSub>
                    <m:r>
                      <a:rPr kumimoji="1" lang="en-US" altLang="ja-JP" sz="2000" b="0" i="1" smtClean="0">
                        <a:latin typeface="Cambria Math" panose="02040503050406030204" pitchFamily="18" charset="0"/>
                      </a:rPr>
                      <m:t>}</m:t>
                    </m:r>
                  </m:oMath>
                </a14:m>
                <a:r>
                  <a:rPr kumimoji="1" lang="ja-JP" altLang="en-US" sz="2000" b="0" dirty="0">
                    <a:latin typeface="Cambria Math" panose="02040503050406030204" pitchFamily="18" charset="0"/>
                  </a:rPr>
                  <a:t>とする．次のように記号を定義する．</a:t>
                </a:r>
                <a:endParaRPr kumimoji="1" lang="en-US" altLang="ja-JP" sz="2000" b="0"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F69F17BD-76CB-41F9-8F4C-E7F19AD0D3D2}"/>
                  </a:ext>
                </a:extLst>
              </p:cNvPr>
              <p:cNvSpPr>
                <a:spLocks noGrp="1" noRot="1" noChangeAspect="1" noMove="1" noResize="1" noEditPoints="1" noAdjustHandles="1" noChangeArrowheads="1" noChangeShapeType="1" noTextEdit="1"/>
              </p:cNvSpPr>
              <p:nvPr>
                <p:ph idx="1"/>
              </p:nvPr>
            </p:nvSpPr>
            <p:spPr>
              <a:blipFill>
                <a:blip r:embed="rId3"/>
                <a:stretch>
                  <a:fillRect l="-800" t="-89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41</a:t>
            </a:fld>
            <a:endParaRPr lang="ja-JP" altLang="en-US" dirty="0"/>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05419524-72D3-4234-AC78-06D1C545D0E5}"/>
                  </a:ext>
                </a:extLst>
              </p:cNvPr>
              <p:cNvGraphicFramePr>
                <a:graphicFrameLocks noGrp="1"/>
              </p:cNvGraphicFramePr>
              <p:nvPr>
                <p:extLst>
                  <p:ext uri="{D42A27DB-BD31-4B8C-83A1-F6EECF244321}">
                    <p14:modId xmlns:p14="http://schemas.microsoft.com/office/powerpoint/2010/main" val="1938643071"/>
                  </p:ext>
                </p:extLst>
              </p:nvPr>
            </p:nvGraphicFramePr>
            <p:xfrm>
              <a:off x="489536" y="1772816"/>
              <a:ext cx="6192688" cy="4231832"/>
            </p:xfrm>
            <a:graphic>
              <a:graphicData uri="http://schemas.openxmlformats.org/drawingml/2006/table">
                <a:tbl>
                  <a:tblPr bandRow="1">
                    <a:tableStyleId>{5940675A-B579-460E-94D1-54222C63F5DA}</a:tableStyleId>
                  </a:tblPr>
                  <a:tblGrid>
                    <a:gridCol w="579363">
                      <a:extLst>
                        <a:ext uri="{9D8B030D-6E8A-4147-A177-3AD203B41FA5}">
                          <a16:colId xmlns:a16="http://schemas.microsoft.com/office/drawing/2014/main" val="1139817832"/>
                        </a:ext>
                      </a:extLst>
                    </a:gridCol>
                    <a:gridCol w="5613325">
                      <a:extLst>
                        <a:ext uri="{9D8B030D-6E8A-4147-A177-3AD203B41FA5}">
                          <a16:colId xmlns:a16="http://schemas.microsoft.com/office/drawing/2014/main" val="302776785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sep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Σ</m:t>
                                    </m:r>
                                  </m:e>
                                  <m:e>
                                    <m:r>
                                      <a:rPr kumimoji="1" lang="en-US" altLang="ja-JP" sz="2400" b="0" i="1" smtClean="0">
                                        <a:latin typeface="Cambria Math" panose="02040503050406030204" pitchFamily="18" charset="0"/>
                                      </a:rPr>
                                      <m:t>𝑝</m:t>
                                    </m:r>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𝑎𝑦</m:t>
                                        </m:r>
                                      </m:e>
                                    </m:d>
                                    <m:r>
                                      <a:rPr kumimoji="1" lang="en-US" altLang="ja-JP" sz="2400" b="0" i="1" smtClean="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𝑋</m:t>
                                    </m:r>
                                  </m:e>
                                </m:d>
                              </m:oMath>
                            </m:oMathPara>
                          </a14:m>
                          <a:endParaRPr kumimoji="1" lang="ja-JP" altLang="en-US" sz="2400" dirty="0"/>
                        </a:p>
                      </a:txBody>
                      <a:tcPr/>
                    </a:tc>
                    <a:extLst>
                      <a:ext uri="{0D108BD9-81ED-4DB2-BD59-A6C34878D82A}">
                        <a16:rowId xmlns:a16="http://schemas.microsoft.com/office/drawing/2014/main" val="2543879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i="1">
                                        <a:latin typeface="Cambria Math" panose="02040503050406030204" pitchFamily="18" charset="0"/>
                                      </a:rPr>
                                      <m:t>𝑖</m:t>
                                    </m:r>
                                  </m:sub>
                                </m:sSub>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sepChr m:val="∣"/>
                                    <m:ctrlPr>
                                      <a:rPr lang="en-US" altLang="ja-JP" sz="2400" i="1" smtClean="0">
                                        <a:latin typeface="Cambria Math" panose="02040503050406030204" pitchFamily="18" charset="0"/>
                                      </a:rPr>
                                    </m:ctrlPr>
                                  </m:dPr>
                                  <m:e>
                                    <m:r>
                                      <a:rPr lang="en-US" altLang="ja-JP" sz="2400" b="0" i="1" smtClean="0">
                                        <a:latin typeface="Cambria Math" panose="02040503050406030204" pitchFamily="18" charset="0"/>
                                      </a:rPr>
                                      <m:t>𝑏</m:t>
                                    </m:r>
                                    <m:r>
                                      <a:rPr lang="en-US" altLang="ja-JP" sz="2400" i="1">
                                        <a:latin typeface="Cambria Math" panose="02040503050406030204" pitchFamily="18" charset="0"/>
                                      </a:rPr>
                                      <m:t>∈</m:t>
                                    </m:r>
                                    <m:r>
                                      <m:rPr>
                                        <m:sty m:val="p"/>
                                      </m:rPr>
                                      <a:rPr lang="en-US" altLang="ja-JP" sz="2400">
                                        <a:latin typeface="Cambria Math" panose="02040503050406030204" pitchFamily="18" charset="0"/>
                                      </a:rPr>
                                      <m:t>Σ</m:t>
                                    </m:r>
                                  </m:e>
                                  <m:e>
                                    <m:r>
                                      <a:rPr lang="en-US" altLang="ja-JP" sz="2400" i="1">
                                        <a:latin typeface="Cambria Math" panose="02040503050406030204" pitchFamily="18" charset="0"/>
                                      </a:rPr>
                                      <m:t>𝑝</m:t>
                                    </m:r>
                                    <m:d>
                                      <m:dPr>
                                        <m:begChr m:val="{"/>
                                        <m:endChr m:val="}"/>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𝑦𝑏</m:t>
                                        </m:r>
                                      </m:e>
                                    </m:d>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 </m:t>
                                    </m:r>
                                    <m:r>
                                      <a:rPr lang="en-US" altLang="ja-JP" sz="2400" i="1">
                                        <a:latin typeface="Cambria Math" panose="02040503050406030204" pitchFamily="18" charset="0"/>
                                      </a:rPr>
                                      <m:t>𝑦</m:t>
                                    </m:r>
                                    <m:r>
                                      <a:rPr lang="en-US" altLang="ja-JP" sz="2400" i="1">
                                        <a:latin typeface="Cambria Math" panose="02040503050406030204" pitchFamily="18" charset="0"/>
                                      </a:rPr>
                                      <m:t>∈</m:t>
                                    </m:r>
                                    <m:r>
                                      <a:rPr lang="en-US" altLang="ja-JP" sz="2400" i="1">
                                        <a:latin typeface="Cambria Math" panose="02040503050406030204" pitchFamily="18" charset="0"/>
                                      </a:rPr>
                                      <m:t>𝑋</m:t>
                                    </m:r>
                                  </m:e>
                                </m:d>
                              </m:oMath>
                            </m:oMathPara>
                          </a14:m>
                          <a:endParaRPr kumimoji="1" lang="ja-JP" altLang="en-US" sz="2400" dirty="0"/>
                        </a:p>
                      </a:txBody>
                      <a:tcPr/>
                    </a:tc>
                    <a:extLst>
                      <a:ext uri="{0D108BD9-81ED-4DB2-BD59-A6C34878D82A}">
                        <a16:rowId xmlns:a16="http://schemas.microsoft.com/office/drawing/2014/main" val="3927444096"/>
                      </a:ext>
                    </a:extLst>
                  </a:tr>
                  <a:tr h="370840">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m:t>
                                </m:r>
                              </m:oMath>
                            </m:oMathPara>
                          </a14:m>
                          <a:endParaRPr kumimoji="1" lang="ja-JP" altLang="en-US" sz="2400" dirty="0"/>
                        </a:p>
                      </a:txBody>
                      <a:tcPr/>
                    </a:tc>
                    <a:tc>
                      <a:txBody>
                        <a:bodyPr/>
                        <a:lstStyle/>
                        <a:p>
                          <a:pPr algn="ctr"/>
                          <a14:m>
                            <m:oMath xmlns:m="http://schemas.openxmlformats.org/officeDocument/2006/math">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𝑘</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𝐴</m:t>
                                      </m:r>
                                    </m:e>
                                    <m:sub>
                                      <m:r>
                                        <a:rPr kumimoji="1" lang="en-US" altLang="ja-JP" sz="2400" b="0" i="1" smtClean="0">
                                          <a:latin typeface="Cambria Math" panose="02040503050406030204" pitchFamily="18" charset="0"/>
                                        </a:rPr>
                                        <m:t>𝑖</m:t>
                                      </m:r>
                                    </m:sub>
                                  </m:sSub>
                                </m:e>
                              </m:nary>
                            </m:oMath>
                          </a14:m>
                          <a:r>
                            <a:rPr kumimoji="1" lang="ja-JP" altLang="en-US" sz="2400" dirty="0"/>
                            <a:t> </a:t>
                          </a:r>
                        </a:p>
                      </a:txBody>
                      <a:tcPr/>
                    </a:tc>
                    <a:extLst>
                      <a:ext uri="{0D108BD9-81ED-4DB2-BD59-A6C34878D82A}">
                        <a16:rowId xmlns:a16="http://schemas.microsoft.com/office/drawing/2014/main" val="1296317489"/>
                      </a:ext>
                    </a:extLst>
                  </a:tr>
                  <a:tr h="370840">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𝐵</m:t>
                                </m:r>
                              </m:oMath>
                            </m:oMathPara>
                          </a14:m>
                          <a:endParaRPr kumimoji="1" lang="ja-JP" altLang="en-US" sz="2400" dirty="0"/>
                        </a:p>
                      </a:txBody>
                      <a:tcPr/>
                    </a:tc>
                    <a:tc>
                      <a:txBody>
                        <a:bodyPr/>
                        <a:lstStyle/>
                        <a:p>
                          <a:pPr algn="ctr"/>
                          <a14:m>
                            <m:oMath xmlns:m="http://schemas.openxmlformats.org/officeDocument/2006/math">
                              <m:nary>
                                <m:naryPr>
                                  <m:chr m:val="⋃"/>
                                  <m:ctrlPr>
                                    <a:rPr lang="en-US" altLang="ja-JP" sz="2400" i="1" smtClean="0">
                                      <a:latin typeface="Cambria Math" panose="02040503050406030204" pitchFamily="18" charset="0"/>
                                    </a:rPr>
                                  </m:ctrlPr>
                                </m:naryPr>
                                <m:sub>
                                  <m:r>
                                    <m:rPr>
                                      <m:brk m:alnAt="23"/>
                                    </m:rPr>
                                    <a:rPr lang="en-US" altLang="ja-JP" sz="2400" i="1">
                                      <a:latin typeface="Cambria Math" panose="02040503050406030204" pitchFamily="18" charset="0"/>
                                    </a:rPr>
                                    <m:t>𝑖</m:t>
                                  </m:r>
                                  <m:r>
                                    <a:rPr lang="en-US" altLang="ja-JP" sz="2400" i="1">
                                      <a:latin typeface="Cambria Math" panose="02040503050406030204" pitchFamily="18" charset="0"/>
                                    </a:rPr>
                                    <m:t>=1</m:t>
                                  </m:r>
                                </m:sub>
                                <m:sup>
                                  <m:r>
                                    <a:rPr lang="en-US" altLang="ja-JP" sz="2400" i="1">
                                      <a:latin typeface="Cambria Math" panose="02040503050406030204" pitchFamily="18" charset="0"/>
                                    </a:rPr>
                                    <m:t>𝑘</m:t>
                                  </m:r>
                                </m:sup>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i="1">
                                          <a:latin typeface="Cambria Math" panose="02040503050406030204" pitchFamily="18" charset="0"/>
                                        </a:rPr>
                                        <m:t>𝑖</m:t>
                                      </m:r>
                                    </m:sub>
                                  </m:sSub>
                                </m:e>
                              </m:nary>
                            </m:oMath>
                          </a14:m>
                          <a:r>
                            <a:rPr kumimoji="1" lang="ja-JP" altLang="en-US" sz="2400" dirty="0"/>
                            <a:t> </a:t>
                          </a:r>
                        </a:p>
                      </a:txBody>
                      <a:tcPr/>
                    </a:tc>
                    <a:extLst>
                      <a:ext uri="{0D108BD9-81ED-4DB2-BD59-A6C34878D82A}">
                        <a16:rowId xmlns:a16="http://schemas.microsoft.com/office/drawing/2014/main" val="346353273"/>
                      </a:ext>
                    </a:extLst>
                  </a:tr>
                  <a:tr h="370840">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𝐵</m:t>
                                    </m:r>
                                  </m:e>
                                </m:acc>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sepChr m:val="∣"/>
                                    <m:ctrlPr>
                                      <a:rPr kumimoji="1" lang="en-US" altLang="ja-JP" sz="2400" b="0" i="1" smtClean="0">
                                        <a:latin typeface="Cambria Math" panose="02040503050406030204" pitchFamily="18" charset="0"/>
                                      </a:rPr>
                                    </m:ctrlPr>
                                  </m:d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𝑏</m:t>
                                        </m:r>
                                      </m:e>
                                    </m:acc>
                                  </m:e>
                                  <m:e>
                                    <m:r>
                                      <a:rPr kumimoji="1" lang="en-US" altLang="ja-JP" sz="2400" b="0" i="1" smtClean="0">
                                        <a:latin typeface="Cambria Math" panose="02040503050406030204" pitchFamily="18" charset="0"/>
                                      </a:rPr>
                                      <m:t>𝑏</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𝐵</m:t>
                                    </m:r>
                                  </m:e>
                                </m:d>
                              </m:oMath>
                            </m:oMathPara>
                          </a14:m>
                          <a:endParaRPr kumimoji="1" lang="ja-JP" altLang="en-US" sz="2400" dirty="0"/>
                        </a:p>
                      </a:txBody>
                      <a:tcPr/>
                    </a:tc>
                    <a:extLst>
                      <a:ext uri="{0D108BD9-81ED-4DB2-BD59-A6C34878D82A}">
                        <a16:rowId xmlns:a16="http://schemas.microsoft.com/office/drawing/2014/main" val="2504491967"/>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𝐴</m:t>
                                    </m:r>
                                  </m:e>
                                  <m:sup>
                                    <m:r>
                                      <a:rPr kumimoji="1" lang="en-US" altLang="ja-JP" sz="2400" b="0" i="1" smtClean="0">
                                        <a:latin typeface="Cambria Math" panose="02040503050406030204" pitchFamily="18" charset="0"/>
                                      </a:rPr>
                                      <m:t>′</m:t>
                                    </m:r>
                                  </m:sup>
                                </m:sSup>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oMath>
                            </m:oMathPara>
                          </a14:m>
                          <a:endParaRPr kumimoji="1" lang="ja-JP" altLang="en-US" sz="2400" dirty="0"/>
                        </a:p>
                      </a:txBody>
                      <a:tcPr/>
                    </a:tc>
                    <a:extLst>
                      <a:ext uri="{0D108BD9-81ED-4DB2-BD59-A6C34878D82A}">
                        <a16:rowId xmlns:a16="http://schemas.microsoft.com/office/drawing/2014/main" val="2650280887"/>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𝐵</m:t>
                                    </m:r>
                                  </m:e>
                                  <m:sup>
                                    <m:r>
                                      <a:rPr kumimoji="1" lang="en-US" altLang="ja-JP" sz="2400" b="0" i="1" smtClean="0">
                                        <a:latin typeface="Cambria Math" panose="02040503050406030204" pitchFamily="18" charset="0"/>
                                      </a:rPr>
                                      <m:t>′</m:t>
                                    </m:r>
                                  </m:sup>
                                </m:sSup>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𝐵</m:t>
                                </m:r>
                              </m:oMath>
                            </m:oMathPara>
                          </a14:m>
                          <a:endParaRPr kumimoji="1" lang="ja-JP" altLang="en-US" sz="2400" dirty="0"/>
                        </a:p>
                      </a:txBody>
                      <a:tcPr/>
                    </a:tc>
                    <a:extLst>
                      <a:ext uri="{0D108BD9-81ED-4DB2-BD59-A6C34878D82A}">
                        <a16:rowId xmlns:a16="http://schemas.microsoft.com/office/drawing/2014/main" val="925676263"/>
                      </a:ext>
                    </a:extLst>
                  </a:tr>
                  <a:tr h="370840">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m:rPr>
                                        <m:sty m:val="p"/>
                                      </m:rPr>
                                      <a:rPr kumimoji="1" lang="en-US" altLang="ja-JP" sz="2400" b="0" i="0" smtClean="0">
                                        <a:latin typeface="Cambria Math" panose="02040503050406030204" pitchFamily="18" charset="0"/>
                                      </a:rPr>
                                      <m:t>Σ</m:t>
                                    </m:r>
                                  </m:e>
                                </m:acc>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sepChr m:val="∣"/>
                                    <m:ctrlPr>
                                      <a:rPr kumimoji="1" lang="en-US" altLang="ja-JP" sz="2400" b="0" i="1" smtClean="0">
                                        <a:latin typeface="Cambria Math" panose="02040503050406030204" pitchFamily="18" charset="0"/>
                                      </a:rPr>
                                    </m:ctrlPr>
                                  </m:d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𝑐</m:t>
                                        </m:r>
                                      </m:e>
                                    </m:acc>
                                  </m:e>
                                  <m:e>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Σ</m:t>
                                    </m:r>
                                  </m:e>
                                </m:d>
                              </m:oMath>
                            </m:oMathPara>
                          </a14:m>
                          <a:endParaRPr kumimoji="1" lang="ja-JP" altLang="en-US" sz="2400" dirty="0"/>
                        </a:p>
                      </a:txBody>
                      <a:tcPr/>
                    </a:tc>
                    <a:extLst>
                      <a:ext uri="{0D108BD9-81ED-4DB2-BD59-A6C34878D82A}">
                        <a16:rowId xmlns:a16="http://schemas.microsoft.com/office/drawing/2014/main" val="4133603587"/>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𝐵</m:t>
                                        </m:r>
                                      </m:e>
                                    </m:acc>
                                  </m:e>
                                  <m:sup>
                                    <m:r>
                                      <a:rPr kumimoji="1" lang="en-US" altLang="ja-JP" sz="2400" b="0" i="1" smtClean="0">
                                        <a:latin typeface="Cambria Math" panose="02040503050406030204" pitchFamily="18" charset="0"/>
                                      </a:rPr>
                                      <m:t>′</m:t>
                                    </m:r>
                                  </m:sup>
                                </m:sSup>
                              </m:oMath>
                            </m:oMathPara>
                          </a14:m>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sep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𝑏</m:t>
                                    </m:r>
                                  </m:e>
                                  <m:e>
                                    <m:r>
                                      <a:rPr kumimoji="1" lang="en-US" altLang="ja-JP" sz="2400" b="0" i="1" smtClean="0">
                                        <a:latin typeface="Cambria Math" panose="02040503050406030204" pitchFamily="18" charset="0"/>
                                      </a:rPr>
                                      <m:t>𝑏</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m:rPr>
                                            <m:sty m:val="p"/>
                                          </m:rPr>
                                          <a:rPr kumimoji="1" lang="en-US" altLang="ja-JP" sz="2400" b="0" i="0" smtClean="0">
                                            <a:latin typeface="Cambria Math" panose="02040503050406030204" pitchFamily="18" charset="0"/>
                                          </a:rPr>
                                          <m:t>Σ</m:t>
                                        </m:r>
                                      </m:e>
                                    </m:acc>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𝐵</m:t>
                                        </m:r>
                                      </m:e>
                                    </m:acc>
                                  </m:e>
                                </m:d>
                              </m:oMath>
                            </m:oMathPara>
                          </a14:m>
                          <a:endParaRPr kumimoji="1" lang="ja-JP" altLang="en-US" sz="2400" dirty="0"/>
                        </a:p>
                      </a:txBody>
                      <a:tcPr/>
                    </a:tc>
                    <a:extLst>
                      <a:ext uri="{0D108BD9-81ED-4DB2-BD59-A6C34878D82A}">
                        <a16:rowId xmlns:a16="http://schemas.microsoft.com/office/drawing/2014/main" val="3520241231"/>
                      </a:ext>
                    </a:extLst>
                  </a:tr>
                </a:tbl>
              </a:graphicData>
            </a:graphic>
          </p:graphicFrame>
        </mc:Choice>
        <mc:Fallback xmlns="">
          <p:graphicFrame>
            <p:nvGraphicFramePr>
              <p:cNvPr id="5" name="表 4">
                <a:extLst>
                  <a:ext uri="{FF2B5EF4-FFF2-40B4-BE49-F238E27FC236}">
                    <a16:creationId xmlns:a16="http://schemas.microsoft.com/office/drawing/2014/main" id="{05419524-72D3-4234-AC78-06D1C545D0E5}"/>
                  </a:ext>
                </a:extLst>
              </p:cNvPr>
              <p:cNvGraphicFramePr>
                <a:graphicFrameLocks noGrp="1"/>
              </p:cNvGraphicFramePr>
              <p:nvPr>
                <p:extLst>
                  <p:ext uri="{D42A27DB-BD31-4B8C-83A1-F6EECF244321}">
                    <p14:modId xmlns:p14="http://schemas.microsoft.com/office/powerpoint/2010/main" val="1938643071"/>
                  </p:ext>
                </p:extLst>
              </p:nvPr>
            </p:nvGraphicFramePr>
            <p:xfrm>
              <a:off x="489536" y="1772816"/>
              <a:ext cx="6192688" cy="4231832"/>
            </p:xfrm>
            <a:graphic>
              <a:graphicData uri="http://schemas.openxmlformats.org/drawingml/2006/table">
                <a:tbl>
                  <a:tblPr bandRow="1">
                    <a:tableStyleId>{5940675A-B579-460E-94D1-54222C63F5DA}</a:tableStyleId>
                  </a:tblPr>
                  <a:tblGrid>
                    <a:gridCol w="579363">
                      <a:extLst>
                        <a:ext uri="{9D8B030D-6E8A-4147-A177-3AD203B41FA5}">
                          <a16:colId xmlns:a16="http://schemas.microsoft.com/office/drawing/2014/main" val="1139817832"/>
                        </a:ext>
                      </a:extLst>
                    </a:gridCol>
                    <a:gridCol w="5613325">
                      <a:extLst>
                        <a:ext uri="{9D8B030D-6E8A-4147-A177-3AD203B41FA5}">
                          <a16:colId xmlns:a16="http://schemas.microsoft.com/office/drawing/2014/main" val="3027767858"/>
                        </a:ext>
                      </a:extLst>
                    </a:gridCol>
                  </a:tblGrid>
                  <a:tr h="457200">
                    <a:tc>
                      <a:txBody>
                        <a:bodyPr/>
                        <a:lstStyle/>
                        <a:p>
                          <a:endParaRPr lang="ja-JP"/>
                        </a:p>
                      </a:txBody>
                      <a:tcPr>
                        <a:blipFill>
                          <a:blip r:embed="rId4"/>
                          <a:stretch>
                            <a:fillRect l="-1053" t="-1333" r="-972632" b="-846667"/>
                          </a:stretch>
                        </a:blipFill>
                      </a:tcPr>
                    </a:tc>
                    <a:tc>
                      <a:txBody>
                        <a:bodyPr/>
                        <a:lstStyle/>
                        <a:p>
                          <a:endParaRPr lang="ja-JP"/>
                        </a:p>
                      </a:txBody>
                      <a:tcPr>
                        <a:blipFill>
                          <a:blip r:embed="rId4"/>
                          <a:stretch>
                            <a:fillRect l="-10412" t="-1333" r="-217" b="-846667"/>
                          </a:stretch>
                        </a:blipFill>
                      </a:tcPr>
                    </a:tc>
                    <a:extLst>
                      <a:ext uri="{0D108BD9-81ED-4DB2-BD59-A6C34878D82A}">
                        <a16:rowId xmlns:a16="http://schemas.microsoft.com/office/drawing/2014/main" val="254387908"/>
                      </a:ext>
                    </a:extLst>
                  </a:tr>
                  <a:tr h="457200">
                    <a:tc>
                      <a:txBody>
                        <a:bodyPr/>
                        <a:lstStyle/>
                        <a:p>
                          <a:endParaRPr lang="ja-JP"/>
                        </a:p>
                      </a:txBody>
                      <a:tcPr>
                        <a:blipFill>
                          <a:blip r:embed="rId4"/>
                          <a:stretch>
                            <a:fillRect l="-1053" t="-101333" r="-972632" b="-746667"/>
                          </a:stretch>
                        </a:blipFill>
                      </a:tcPr>
                    </a:tc>
                    <a:tc>
                      <a:txBody>
                        <a:bodyPr/>
                        <a:lstStyle/>
                        <a:p>
                          <a:endParaRPr lang="ja-JP"/>
                        </a:p>
                      </a:txBody>
                      <a:tcPr>
                        <a:blipFill>
                          <a:blip r:embed="rId4"/>
                          <a:stretch>
                            <a:fillRect l="-10412" t="-101333" r="-217" b="-746667"/>
                          </a:stretch>
                        </a:blipFill>
                      </a:tcPr>
                    </a:tc>
                    <a:extLst>
                      <a:ext uri="{0D108BD9-81ED-4DB2-BD59-A6C34878D82A}">
                        <a16:rowId xmlns:a16="http://schemas.microsoft.com/office/drawing/2014/main" val="3927444096"/>
                      </a:ext>
                    </a:extLst>
                  </a:tr>
                  <a:tr h="486537">
                    <a:tc>
                      <a:txBody>
                        <a:bodyPr/>
                        <a:lstStyle/>
                        <a:p>
                          <a:endParaRPr lang="ja-JP"/>
                        </a:p>
                      </a:txBody>
                      <a:tcPr>
                        <a:blipFill>
                          <a:blip r:embed="rId4"/>
                          <a:stretch>
                            <a:fillRect l="-1053" t="-188750" r="-972632" b="-600000"/>
                          </a:stretch>
                        </a:blipFill>
                      </a:tcPr>
                    </a:tc>
                    <a:tc>
                      <a:txBody>
                        <a:bodyPr/>
                        <a:lstStyle/>
                        <a:p>
                          <a:endParaRPr lang="ja-JP"/>
                        </a:p>
                      </a:txBody>
                      <a:tcPr>
                        <a:blipFill>
                          <a:blip r:embed="rId4"/>
                          <a:stretch>
                            <a:fillRect l="-10412" t="-188750" r="-217" b="-600000"/>
                          </a:stretch>
                        </a:blipFill>
                      </a:tcPr>
                    </a:tc>
                    <a:extLst>
                      <a:ext uri="{0D108BD9-81ED-4DB2-BD59-A6C34878D82A}">
                        <a16:rowId xmlns:a16="http://schemas.microsoft.com/office/drawing/2014/main" val="1296317489"/>
                      </a:ext>
                    </a:extLst>
                  </a:tr>
                  <a:tr h="486537">
                    <a:tc>
                      <a:txBody>
                        <a:bodyPr/>
                        <a:lstStyle/>
                        <a:p>
                          <a:endParaRPr lang="ja-JP"/>
                        </a:p>
                      </a:txBody>
                      <a:tcPr>
                        <a:blipFill>
                          <a:blip r:embed="rId4"/>
                          <a:stretch>
                            <a:fillRect l="-1053" t="-288750" r="-972632" b="-500000"/>
                          </a:stretch>
                        </a:blipFill>
                      </a:tcPr>
                    </a:tc>
                    <a:tc>
                      <a:txBody>
                        <a:bodyPr/>
                        <a:lstStyle/>
                        <a:p>
                          <a:endParaRPr lang="ja-JP"/>
                        </a:p>
                      </a:txBody>
                      <a:tcPr>
                        <a:blipFill>
                          <a:blip r:embed="rId4"/>
                          <a:stretch>
                            <a:fillRect l="-10412" t="-288750" r="-217" b="-500000"/>
                          </a:stretch>
                        </a:blipFill>
                      </a:tcPr>
                    </a:tc>
                    <a:extLst>
                      <a:ext uri="{0D108BD9-81ED-4DB2-BD59-A6C34878D82A}">
                        <a16:rowId xmlns:a16="http://schemas.microsoft.com/office/drawing/2014/main" val="346353273"/>
                      </a:ext>
                    </a:extLst>
                  </a:tr>
                  <a:tr h="502476">
                    <a:tc>
                      <a:txBody>
                        <a:bodyPr/>
                        <a:lstStyle/>
                        <a:p>
                          <a:endParaRPr lang="ja-JP"/>
                        </a:p>
                      </a:txBody>
                      <a:tcPr>
                        <a:blipFill>
                          <a:blip r:embed="rId4"/>
                          <a:stretch>
                            <a:fillRect l="-1053" t="-374699" r="-972632" b="-381928"/>
                          </a:stretch>
                        </a:blipFill>
                      </a:tcPr>
                    </a:tc>
                    <a:tc>
                      <a:txBody>
                        <a:bodyPr/>
                        <a:lstStyle/>
                        <a:p>
                          <a:endParaRPr lang="ja-JP"/>
                        </a:p>
                      </a:txBody>
                      <a:tcPr>
                        <a:blipFill>
                          <a:blip r:embed="rId4"/>
                          <a:stretch>
                            <a:fillRect l="-10412" t="-374699" r="-217" b="-381928"/>
                          </a:stretch>
                        </a:blipFill>
                      </a:tcPr>
                    </a:tc>
                    <a:extLst>
                      <a:ext uri="{0D108BD9-81ED-4DB2-BD59-A6C34878D82A}">
                        <a16:rowId xmlns:a16="http://schemas.microsoft.com/office/drawing/2014/main" val="2504491967"/>
                      </a:ext>
                    </a:extLst>
                  </a:tr>
                  <a:tr h="457200">
                    <a:tc>
                      <a:txBody>
                        <a:bodyPr/>
                        <a:lstStyle/>
                        <a:p>
                          <a:endParaRPr lang="ja-JP"/>
                        </a:p>
                      </a:txBody>
                      <a:tcPr>
                        <a:blipFill>
                          <a:blip r:embed="rId4"/>
                          <a:stretch>
                            <a:fillRect l="-1053" t="-525333" r="-972632" b="-322667"/>
                          </a:stretch>
                        </a:blipFill>
                      </a:tcPr>
                    </a:tc>
                    <a:tc>
                      <a:txBody>
                        <a:bodyPr/>
                        <a:lstStyle/>
                        <a:p>
                          <a:endParaRPr lang="ja-JP"/>
                        </a:p>
                      </a:txBody>
                      <a:tcPr>
                        <a:blipFill>
                          <a:blip r:embed="rId4"/>
                          <a:stretch>
                            <a:fillRect l="-10412" t="-525333" r="-217" b="-322667"/>
                          </a:stretch>
                        </a:blipFill>
                      </a:tcPr>
                    </a:tc>
                    <a:extLst>
                      <a:ext uri="{0D108BD9-81ED-4DB2-BD59-A6C34878D82A}">
                        <a16:rowId xmlns:a16="http://schemas.microsoft.com/office/drawing/2014/main" val="2650280887"/>
                      </a:ext>
                    </a:extLst>
                  </a:tr>
                  <a:tr h="457200">
                    <a:tc>
                      <a:txBody>
                        <a:bodyPr/>
                        <a:lstStyle/>
                        <a:p>
                          <a:endParaRPr lang="ja-JP"/>
                        </a:p>
                      </a:txBody>
                      <a:tcPr>
                        <a:blipFill>
                          <a:blip r:embed="rId4"/>
                          <a:stretch>
                            <a:fillRect l="-1053" t="-625333" r="-972632" b="-222667"/>
                          </a:stretch>
                        </a:blipFill>
                      </a:tcPr>
                    </a:tc>
                    <a:tc>
                      <a:txBody>
                        <a:bodyPr/>
                        <a:lstStyle/>
                        <a:p>
                          <a:endParaRPr lang="ja-JP"/>
                        </a:p>
                      </a:txBody>
                      <a:tcPr>
                        <a:blipFill>
                          <a:blip r:embed="rId4"/>
                          <a:stretch>
                            <a:fillRect l="-10412" t="-625333" r="-217" b="-222667"/>
                          </a:stretch>
                        </a:blipFill>
                      </a:tcPr>
                    </a:tc>
                    <a:extLst>
                      <a:ext uri="{0D108BD9-81ED-4DB2-BD59-A6C34878D82A}">
                        <a16:rowId xmlns:a16="http://schemas.microsoft.com/office/drawing/2014/main" val="925676263"/>
                      </a:ext>
                    </a:extLst>
                  </a:tr>
                  <a:tr h="463741">
                    <a:tc>
                      <a:txBody>
                        <a:bodyPr/>
                        <a:lstStyle/>
                        <a:p>
                          <a:endParaRPr lang="ja-JP"/>
                        </a:p>
                      </a:txBody>
                      <a:tcPr>
                        <a:blipFill>
                          <a:blip r:embed="rId4"/>
                          <a:stretch>
                            <a:fillRect l="-1053" t="-706494" r="-972632" b="-116883"/>
                          </a:stretch>
                        </a:blipFill>
                      </a:tcPr>
                    </a:tc>
                    <a:tc>
                      <a:txBody>
                        <a:bodyPr/>
                        <a:lstStyle/>
                        <a:p>
                          <a:endParaRPr lang="ja-JP"/>
                        </a:p>
                      </a:txBody>
                      <a:tcPr>
                        <a:blipFill>
                          <a:blip r:embed="rId4"/>
                          <a:stretch>
                            <a:fillRect l="-10412" t="-706494" r="-217" b="-116883"/>
                          </a:stretch>
                        </a:blipFill>
                      </a:tcPr>
                    </a:tc>
                    <a:extLst>
                      <a:ext uri="{0D108BD9-81ED-4DB2-BD59-A6C34878D82A}">
                        <a16:rowId xmlns:a16="http://schemas.microsoft.com/office/drawing/2014/main" val="4133603587"/>
                      </a:ext>
                    </a:extLst>
                  </a:tr>
                  <a:tr h="463741">
                    <a:tc>
                      <a:txBody>
                        <a:bodyPr/>
                        <a:lstStyle/>
                        <a:p>
                          <a:endParaRPr lang="ja-JP"/>
                        </a:p>
                      </a:txBody>
                      <a:tcPr>
                        <a:blipFill>
                          <a:blip r:embed="rId4"/>
                          <a:stretch>
                            <a:fillRect l="-1053" t="-817105" r="-972632" b="-18421"/>
                          </a:stretch>
                        </a:blipFill>
                      </a:tcPr>
                    </a:tc>
                    <a:tc>
                      <a:txBody>
                        <a:bodyPr/>
                        <a:lstStyle/>
                        <a:p>
                          <a:endParaRPr lang="ja-JP"/>
                        </a:p>
                      </a:txBody>
                      <a:tcPr>
                        <a:blipFill>
                          <a:blip r:embed="rId4"/>
                          <a:stretch>
                            <a:fillRect l="-10412" t="-817105" r="-217" b="-18421"/>
                          </a:stretch>
                        </a:blipFill>
                      </a:tcPr>
                    </a:tc>
                    <a:extLst>
                      <a:ext uri="{0D108BD9-81ED-4DB2-BD59-A6C34878D82A}">
                        <a16:rowId xmlns:a16="http://schemas.microsoft.com/office/drawing/2014/main" val="3520241231"/>
                      </a:ext>
                    </a:extLst>
                  </a:tr>
                </a:tbl>
              </a:graphicData>
            </a:graphic>
          </p:graphicFrame>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D4395D77-3747-492C-81E5-02D31CDA2895}"/>
                  </a:ext>
                </a:extLst>
              </p:cNvPr>
              <p:cNvSpPr/>
              <p:nvPr/>
            </p:nvSpPr>
            <p:spPr>
              <a:xfrm>
                <a:off x="6960096" y="1462326"/>
                <a:ext cx="4860540" cy="1977914"/>
              </a:xfrm>
              <a:prstGeom prst="rect">
                <a:avLst/>
              </a:prstGeom>
            </p:spPr>
            <p:txBody>
              <a:bodyPr wrap="square">
                <a:spAutoFit/>
              </a:bodyPr>
              <a:lstStyle/>
              <a:p>
                <a:pPr>
                  <a:lnSpc>
                    <a:spcPct val="120000"/>
                  </a:lnSpc>
                </a:pPr>
                <a14:m>
                  <m:oMath xmlns:m="http://schemas.openxmlformats.org/officeDocument/2006/math">
                    <m:r>
                      <a:rPr lang="en-US" altLang="ja-JP" sz="2000" b="0" i="1" smtClean="0">
                        <a:solidFill>
                          <a:srgbClr val="2A2E33"/>
                        </a:solidFill>
                        <a:latin typeface="Cambria Math" panose="02040503050406030204" pitchFamily="18" charset="0"/>
                      </a:rPr>
                      <m:t>𝐺</m:t>
                    </m:r>
                    <m:r>
                      <a:rPr lang="en-US" altLang="ja-JP" sz="2000" b="0" i="1" smtClean="0">
                        <a:solidFill>
                          <a:srgbClr val="2A2E33"/>
                        </a:solidFill>
                        <a:latin typeface="Cambria Math" panose="02040503050406030204" pitchFamily="18" charset="0"/>
                      </a:rPr>
                      <m:t>=(</m:t>
                    </m:r>
                    <m:r>
                      <m:rPr>
                        <m:sty m:val="p"/>
                      </m:rPr>
                      <a:rPr lang="en-US" altLang="ja-JP" sz="2000" b="0" i="0" smtClean="0">
                        <a:solidFill>
                          <a:srgbClr val="2A2E33"/>
                        </a:solidFill>
                        <a:latin typeface="Cambria Math" panose="02040503050406030204" pitchFamily="18" charset="0"/>
                      </a:rPr>
                      <m:t>Σ</m:t>
                    </m:r>
                    <m:r>
                      <a:rPr lang="en-US" altLang="ja-JP" sz="2000" b="0" i="1" smtClean="0">
                        <a:solidFill>
                          <a:srgbClr val="2A2E33"/>
                        </a:solidFill>
                        <a:latin typeface="Cambria Math" panose="02040503050406030204" pitchFamily="18" charset="0"/>
                      </a:rPr>
                      <m:t>,</m:t>
                    </m:r>
                    <m:acc>
                      <m:accPr>
                        <m:chr m:val="̃"/>
                        <m:ctrlPr>
                          <a:rPr lang="en-US" altLang="ja-JP" sz="2000" b="0" i="1" smtClean="0">
                            <a:solidFill>
                              <a:srgbClr val="2A2E33"/>
                            </a:solidFill>
                            <a:latin typeface="Cambria Math" panose="02040503050406030204" pitchFamily="18" charset="0"/>
                          </a:rPr>
                        </m:ctrlPr>
                      </m:accPr>
                      <m:e>
                        <m:r>
                          <m:rPr>
                            <m:sty m:val="p"/>
                          </m:rPr>
                          <a:rPr lang="en-US" altLang="ja-JP" sz="2000" b="0" i="0" smtClean="0">
                            <a:solidFill>
                              <a:srgbClr val="2A2E33"/>
                            </a:solidFill>
                            <a:latin typeface="Cambria Math" panose="02040503050406030204" pitchFamily="18" charset="0"/>
                          </a:rPr>
                          <m:t>Σ</m:t>
                        </m:r>
                      </m:e>
                    </m:acc>
                    <m:r>
                      <a:rPr lang="en-US" altLang="ja-JP" sz="2000" b="0" i="1" smtClean="0">
                        <a:solidFill>
                          <a:srgbClr val="2A2E33"/>
                        </a:solidFill>
                        <a:latin typeface="Cambria Math" panose="02040503050406030204" pitchFamily="18" charset="0"/>
                      </a:rPr>
                      <m:t>;</m:t>
                    </m:r>
                    <m:sSup>
                      <m:sSupPr>
                        <m:ctrlPr>
                          <a:rPr lang="en-US" altLang="ja-JP" sz="2000" b="0" i="1" smtClean="0">
                            <a:solidFill>
                              <a:srgbClr val="2A2E33"/>
                            </a:solidFill>
                            <a:latin typeface="Cambria Math" panose="02040503050406030204" pitchFamily="18" charset="0"/>
                          </a:rPr>
                        </m:ctrlPr>
                      </m:sSupPr>
                      <m:e>
                        <m:r>
                          <a:rPr lang="en-US" altLang="ja-JP" sz="2000" b="0" i="1" smtClean="0">
                            <a:solidFill>
                              <a:srgbClr val="2A2E33"/>
                            </a:solidFill>
                            <a:latin typeface="Cambria Math" panose="02040503050406030204" pitchFamily="18" charset="0"/>
                          </a:rPr>
                          <m:t>𝐴</m:t>
                        </m:r>
                      </m:e>
                      <m:sup>
                        <m:r>
                          <a:rPr lang="en-US" altLang="ja-JP" sz="2000" b="0" i="1" smtClean="0">
                            <a:solidFill>
                              <a:srgbClr val="2A2E33"/>
                            </a:solidFill>
                            <a:latin typeface="Cambria Math" panose="02040503050406030204" pitchFamily="18" charset="0"/>
                          </a:rPr>
                          <m:t>′</m:t>
                        </m:r>
                      </m:sup>
                    </m:sSup>
                    <m:r>
                      <a:rPr lang="en-US" altLang="ja-JP" sz="2000" b="0" i="1" smtClean="0">
                        <a:solidFill>
                          <a:srgbClr val="2A2E33"/>
                        </a:solidFill>
                        <a:latin typeface="Cambria Math" panose="02040503050406030204" pitchFamily="18" charset="0"/>
                      </a:rPr>
                      <m:t>×</m:t>
                    </m:r>
                    <m:sSup>
                      <m:sSupPr>
                        <m:ctrlPr>
                          <a:rPr lang="en-US" altLang="ja-JP" sz="2000" b="0" i="1" smtClean="0">
                            <a:solidFill>
                              <a:srgbClr val="2A2E33"/>
                            </a:solidFill>
                            <a:latin typeface="Cambria Math" panose="02040503050406030204" pitchFamily="18" charset="0"/>
                          </a:rPr>
                        </m:ctrlPr>
                      </m:sSupPr>
                      <m:e>
                        <m:acc>
                          <m:accPr>
                            <m:chr m:val="̃"/>
                            <m:ctrlPr>
                              <a:rPr lang="en-US" altLang="ja-JP" sz="2000" b="0" i="1" smtClean="0">
                                <a:solidFill>
                                  <a:srgbClr val="2A2E33"/>
                                </a:solidFill>
                                <a:latin typeface="Cambria Math" panose="02040503050406030204" pitchFamily="18" charset="0"/>
                              </a:rPr>
                            </m:ctrlPr>
                          </m:accPr>
                          <m:e>
                            <m:r>
                              <a:rPr lang="en-US" altLang="ja-JP" sz="2000" b="0" i="1" smtClean="0">
                                <a:solidFill>
                                  <a:srgbClr val="2A2E33"/>
                                </a:solidFill>
                                <a:latin typeface="Cambria Math" panose="02040503050406030204" pitchFamily="18" charset="0"/>
                              </a:rPr>
                              <m:t>𝐵</m:t>
                            </m:r>
                          </m:e>
                        </m:acc>
                      </m:e>
                      <m:sup>
                        <m:r>
                          <a:rPr lang="en-US" altLang="ja-JP" sz="2000" b="0" i="1" smtClean="0">
                            <a:solidFill>
                              <a:srgbClr val="2A2E33"/>
                            </a:solidFill>
                            <a:latin typeface="Cambria Math" panose="02040503050406030204" pitchFamily="18" charset="0"/>
                          </a:rPr>
                          <m:t>′</m:t>
                        </m:r>
                      </m:sup>
                    </m:sSup>
                    <m:r>
                      <a:rPr lang="en-US" altLang="ja-JP" sz="2000" b="0" i="1" smtClean="0">
                        <a:solidFill>
                          <a:srgbClr val="2A2E33"/>
                        </a:solidFill>
                        <a:latin typeface="Cambria Math" panose="02040503050406030204" pitchFamily="18" charset="0"/>
                      </a:rPr>
                      <m:t>)</m:t>
                    </m:r>
                  </m:oMath>
                </a14:m>
                <a:r>
                  <a:rPr lang="ja-JP" altLang="en-US" sz="2000" dirty="0"/>
                  <a:t>を</a:t>
                </a:r>
                <a14:m>
                  <m:oMath xmlns:m="http://schemas.openxmlformats.org/officeDocument/2006/math">
                    <m:r>
                      <m:rPr>
                        <m:sty m:val="p"/>
                      </m:rPr>
                      <a:rPr lang="en-US" altLang="ja-JP" sz="2000" b="0" i="0" dirty="0" smtClean="0">
                        <a:latin typeface="Cambria Math" panose="02040503050406030204" pitchFamily="18" charset="0"/>
                      </a:rPr>
                      <m:t>Σ</m:t>
                    </m:r>
                  </m:oMath>
                </a14:m>
                <a:r>
                  <a:rPr lang="ja-JP" altLang="en-US" sz="2000" dirty="0"/>
                  <a:t>と</a:t>
                </a:r>
                <a14:m>
                  <m:oMath xmlns:m="http://schemas.openxmlformats.org/officeDocument/2006/math">
                    <m:acc>
                      <m:accPr>
                        <m:chr m:val="̃"/>
                        <m:ctrlPr>
                          <a:rPr lang="en-US" altLang="ja-JP" sz="2000" b="0" i="1" dirty="0" smtClean="0">
                            <a:latin typeface="Cambria Math" panose="02040503050406030204" pitchFamily="18" charset="0"/>
                          </a:rPr>
                        </m:ctrlPr>
                      </m:accPr>
                      <m:e>
                        <m:r>
                          <m:rPr>
                            <m:sty m:val="p"/>
                          </m:rPr>
                          <a:rPr lang="en-US" altLang="ja-JP" sz="2000" b="0" i="0" dirty="0" smtClean="0">
                            <a:latin typeface="Cambria Math" panose="02040503050406030204" pitchFamily="18" charset="0"/>
                          </a:rPr>
                          <m:t>Σ</m:t>
                        </m:r>
                      </m:e>
                    </m:acc>
                    <m:r>
                      <a:rPr lang="ja-JP" altLang="en-US" sz="2000" i="1" dirty="0">
                        <a:solidFill>
                          <a:srgbClr val="2A2E33"/>
                        </a:solidFill>
                        <a:latin typeface="Cambria Math" panose="02040503050406030204" pitchFamily="18" charset="0"/>
                      </a:rPr>
                      <m:t>を</m:t>
                    </m:r>
                  </m:oMath>
                </a14:m>
                <a:r>
                  <a:rPr lang="ja-JP" altLang="en-US" sz="2000" dirty="0"/>
                  <a:t>部集合とし，</a:t>
                </a:r>
                <a14:m>
                  <m:oMath xmlns:m="http://schemas.openxmlformats.org/officeDocument/2006/math">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𝐴</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𝐵</m:t>
                        </m:r>
                      </m:e>
                    </m:acc>
                    <m:r>
                      <a:rPr lang="en-US" altLang="ja-JP" sz="2000" b="0" i="1" smtClean="0">
                        <a:solidFill>
                          <a:srgbClr val="2A2E33"/>
                        </a:solidFill>
                        <a:latin typeface="Cambria Math" panose="02040503050406030204" pitchFamily="18" charset="0"/>
                      </a:rPr>
                      <m:t>′</m:t>
                    </m:r>
                  </m:oMath>
                </a14:m>
                <a:r>
                  <a:rPr lang="ja-JP" altLang="en-US" sz="2000" dirty="0"/>
                  <a:t>を辺集合とする</a:t>
                </a:r>
                <a:r>
                  <a:rPr lang="en-US" altLang="ja-JP" sz="2000" dirty="0"/>
                  <a:t>2</a:t>
                </a:r>
                <a:r>
                  <a:rPr lang="ja-JP" altLang="en-US" sz="2000" dirty="0"/>
                  <a:t>部グラフとする．</a:t>
                </a:r>
                <a:endParaRPr lang="en-US" altLang="ja-JP" sz="2000" dirty="0"/>
              </a:p>
              <a:p>
                <a:pPr>
                  <a:lnSpc>
                    <a:spcPct val="120000"/>
                  </a:lnSpc>
                </a:pPr>
                <a14:m>
                  <m:oMath xmlns:m="http://schemas.openxmlformats.org/officeDocument/2006/math">
                    <m:sSub>
                      <m:sSubPr>
                        <m:ctrlPr>
                          <a:rPr lang="en-US" altLang="ja-JP" sz="2000" b="0" i="1"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𝐺</m:t>
                            </m:r>
                          </m:e>
                        </m:acc>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m:rPr>
                        <m:sty m:val="p"/>
                      </m:rPr>
                      <a:rPr lang="en-US" altLang="ja-JP" sz="2000" b="0" i="0" smtClean="0">
                        <a:latin typeface="Cambria Math" panose="02040503050406030204" pitchFamily="18" charset="0"/>
                      </a:rPr>
                      <m:t>Σ</m:t>
                    </m:r>
                    <m:r>
                      <a:rPr lang="en-US" altLang="ja-JP" sz="2000" b="0" i="1" smtClean="0">
                        <a:latin typeface="Cambria Math" panose="02040503050406030204" pitchFamily="18" charset="0"/>
                      </a:rPr>
                      <m:t>,</m:t>
                    </m:r>
                    <m:acc>
                      <m:accPr>
                        <m:chr m:val="̃"/>
                        <m:ctrlPr>
                          <a:rPr lang="en-US" altLang="ja-JP" sz="2000" b="0" i="1" smtClean="0">
                            <a:latin typeface="Cambria Math" panose="02040503050406030204" pitchFamily="18" charset="0"/>
                          </a:rPr>
                        </m:ctrlPr>
                      </m:accPr>
                      <m:e>
                        <m:r>
                          <m:rPr>
                            <m:sty m:val="p"/>
                          </m:rPr>
                          <a:rPr lang="en-US" altLang="ja-JP" sz="2000" b="0" i="0" smtClean="0">
                            <a:latin typeface="Cambria Math" panose="02040503050406030204" pitchFamily="18" charset="0"/>
                          </a:rPr>
                          <m:t>Σ</m:t>
                        </m:r>
                      </m:e>
                    </m:acc>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𝐸</m:t>
                            </m:r>
                          </m:e>
                        </m:acc>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oMath>
                </a14:m>
                <a:r>
                  <a:rPr lang="ja-JP" altLang="en-US" sz="2000" dirty="0"/>
                  <a:t>を</a:t>
                </a:r>
                <a14:m>
                  <m:oMath xmlns:m="http://schemas.openxmlformats.org/officeDocument/2006/math">
                    <m:r>
                      <m:rPr>
                        <m:sty m:val="p"/>
                      </m:rPr>
                      <a:rPr lang="en-US" altLang="ja-JP" sz="2000" dirty="0">
                        <a:solidFill>
                          <a:srgbClr val="2A2E33"/>
                        </a:solidFill>
                        <a:latin typeface="Cambria Math" panose="02040503050406030204" pitchFamily="18" charset="0"/>
                      </a:rPr>
                      <m:t>Σ</m:t>
                    </m:r>
                  </m:oMath>
                </a14:m>
                <a:r>
                  <a:rPr lang="ja-JP" altLang="en-US" sz="2000" dirty="0">
                    <a:solidFill>
                      <a:srgbClr val="2A2E33"/>
                    </a:solidFill>
                  </a:rPr>
                  <a:t>と</a:t>
                </a:r>
                <a14:m>
                  <m:oMath xmlns:m="http://schemas.openxmlformats.org/officeDocument/2006/math">
                    <m:acc>
                      <m:accPr>
                        <m:chr m:val="̃"/>
                        <m:ctrlPr>
                          <a:rPr lang="en-US" altLang="ja-JP" sz="2000" i="1" dirty="0">
                            <a:solidFill>
                              <a:srgbClr val="2A2E33"/>
                            </a:solidFill>
                            <a:latin typeface="Cambria Math" panose="02040503050406030204" pitchFamily="18" charset="0"/>
                          </a:rPr>
                        </m:ctrlPr>
                      </m:accPr>
                      <m:e>
                        <m:r>
                          <m:rPr>
                            <m:sty m:val="p"/>
                          </m:rPr>
                          <a:rPr lang="en-US" altLang="ja-JP" sz="2000" dirty="0">
                            <a:solidFill>
                              <a:srgbClr val="2A2E33"/>
                            </a:solidFill>
                            <a:latin typeface="Cambria Math" panose="02040503050406030204" pitchFamily="18" charset="0"/>
                          </a:rPr>
                          <m:t>Σ</m:t>
                        </m:r>
                      </m:e>
                    </m:acc>
                    <m:r>
                      <a:rPr lang="ja-JP" altLang="en-US" sz="2000" i="1" dirty="0">
                        <a:solidFill>
                          <a:srgbClr val="2A2E33"/>
                        </a:solidFill>
                        <a:latin typeface="Cambria Math" panose="02040503050406030204" pitchFamily="18" charset="0"/>
                      </a:rPr>
                      <m:t>を</m:t>
                    </m:r>
                  </m:oMath>
                </a14:m>
                <a:r>
                  <a:rPr lang="ja-JP" altLang="en-US" sz="2000" dirty="0">
                    <a:solidFill>
                      <a:srgbClr val="2A2E33"/>
                    </a:solidFill>
                  </a:rPr>
                  <a:t>部集合とし， </a:t>
                </a:r>
                <a:br>
                  <a:rPr lang="en-US" altLang="ja-JP" sz="2000" dirty="0">
                    <a:solidFill>
                      <a:srgbClr val="2A2E33"/>
                    </a:solidFill>
                  </a:rPr>
                </a:b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b="0" i="1" dirty="0" smtClean="0">
                                <a:latin typeface="Cambria Math" panose="02040503050406030204" pitchFamily="18" charset="0"/>
                              </a:rPr>
                            </m:ctrlPr>
                          </m:accPr>
                          <m:e>
                            <m:r>
                              <a:rPr lang="en-US" altLang="ja-JP" sz="2000" b="0" i="1" dirty="0" smtClean="0">
                                <a:latin typeface="Cambria Math" panose="02040503050406030204" pitchFamily="18" charset="0"/>
                              </a:rPr>
                              <m:t>𝐸</m:t>
                            </m:r>
                          </m:e>
                        </m:acc>
                      </m:e>
                      <m:sub>
                        <m:r>
                          <a:rPr lang="en-US" altLang="ja-JP" sz="2000" b="0" i="1" dirty="0" smtClean="0">
                            <a:latin typeface="Cambria Math" panose="02040503050406030204" pitchFamily="18" charset="0"/>
                          </a:rPr>
                          <m:t>𝑖</m:t>
                        </m:r>
                      </m:sub>
                    </m:sSub>
                    <m:r>
                      <a:rPr lang="en-US" altLang="ja-JP" sz="2000" b="0" i="1" dirty="0" smtClean="0">
                        <a:latin typeface="Cambria Math" panose="02040503050406030204" pitchFamily="18" charset="0"/>
                      </a:rPr>
                      <m:t>={</m:t>
                    </m:r>
                    <m:d>
                      <m:dPr>
                        <m:ctrlPr>
                          <a:rPr lang="en-US" altLang="ja-JP" sz="2000" b="0" i="1" dirty="0" smtClean="0">
                            <a:latin typeface="Cambria Math" panose="02040503050406030204" pitchFamily="18" charset="0"/>
                          </a:rPr>
                        </m:ctrlPr>
                      </m:dPr>
                      <m:e>
                        <m:r>
                          <a:rPr lang="en-US" altLang="ja-JP" sz="2000" b="0" i="1" dirty="0" smtClean="0">
                            <a:latin typeface="Cambria Math" panose="02040503050406030204" pitchFamily="18" charset="0"/>
                          </a:rPr>
                          <m:t>𝑎</m:t>
                        </m:r>
                        <m:r>
                          <a:rPr lang="en-US" altLang="ja-JP" sz="2000" b="0" i="1" dirty="0" smtClean="0">
                            <a:latin typeface="Cambria Math" panose="02040503050406030204" pitchFamily="18" charset="0"/>
                          </a:rPr>
                          <m:t>,</m:t>
                        </m:r>
                        <m:acc>
                          <m:accPr>
                            <m:chr m:val="̃"/>
                            <m:ctrlPr>
                              <a:rPr lang="en-US" altLang="ja-JP" sz="2000" b="0" i="1" dirty="0" smtClean="0">
                                <a:latin typeface="Cambria Math" panose="02040503050406030204" pitchFamily="18" charset="0"/>
                              </a:rPr>
                            </m:ctrlPr>
                          </m:accPr>
                          <m:e>
                            <m:r>
                              <a:rPr lang="en-US" altLang="ja-JP" sz="2000" b="0" i="1" dirty="0" smtClean="0">
                                <a:latin typeface="Cambria Math" panose="02040503050406030204" pitchFamily="18" charset="0"/>
                              </a:rPr>
                              <m:t>𝑏</m:t>
                            </m:r>
                          </m:e>
                        </m:acc>
                      </m:e>
                    </m:d>
                    <m:r>
                      <a:rPr lang="en-US" altLang="ja-JP" sz="2000" b="0" i="1" dirty="0" smtClean="0">
                        <a:latin typeface="Cambria Math" panose="02040503050406030204" pitchFamily="18" charset="0"/>
                      </a:rPr>
                      <m:t>∈</m:t>
                    </m:r>
                    <m:sSup>
                      <m:sSupPr>
                        <m:ctrlPr>
                          <a:rPr lang="en-US" altLang="ja-JP" sz="2000" b="0" i="1" dirty="0" smtClean="0">
                            <a:latin typeface="Cambria Math" panose="02040503050406030204" pitchFamily="18" charset="0"/>
                          </a:rPr>
                        </m:ctrlPr>
                      </m:sSupPr>
                      <m:e>
                        <m:r>
                          <a:rPr lang="en-US" altLang="ja-JP" sz="2000" b="0" i="1" dirty="0" smtClean="0">
                            <a:latin typeface="Cambria Math" panose="02040503050406030204" pitchFamily="18" charset="0"/>
                          </a:rPr>
                          <m:t>𝐴</m:t>
                        </m:r>
                      </m:e>
                      <m:sup>
                        <m:r>
                          <a:rPr lang="en-US" altLang="ja-JP" sz="2000" b="0" i="1" dirty="0" smtClean="0">
                            <a:latin typeface="Cambria Math" panose="02040503050406030204" pitchFamily="18" charset="0"/>
                          </a:rPr>
                          <m:t>′</m:t>
                        </m:r>
                      </m:sup>
                    </m:sSup>
                    <m:r>
                      <a:rPr lang="en-US" altLang="ja-JP" sz="2000" b="0" i="1" dirty="0" smtClean="0">
                        <a:latin typeface="Cambria Math" panose="02040503050406030204" pitchFamily="18" charset="0"/>
                      </a:rPr>
                      <m:t>×</m:t>
                    </m:r>
                    <m:sSup>
                      <m:sSupPr>
                        <m:ctrlPr>
                          <a:rPr lang="en-US" altLang="ja-JP" sz="2000" b="0" i="1" dirty="0" smtClean="0">
                            <a:latin typeface="Cambria Math" panose="02040503050406030204" pitchFamily="18" charset="0"/>
                          </a:rPr>
                        </m:ctrlPr>
                      </m:sSupPr>
                      <m:e>
                        <m:acc>
                          <m:accPr>
                            <m:chr m:val="̃"/>
                            <m:ctrlPr>
                              <a:rPr lang="en-US" altLang="ja-JP" sz="2000" b="0" i="1" dirty="0" smtClean="0">
                                <a:latin typeface="Cambria Math" panose="02040503050406030204" pitchFamily="18" charset="0"/>
                              </a:rPr>
                            </m:ctrlPr>
                          </m:accPr>
                          <m:e>
                            <m:r>
                              <a:rPr lang="en-US" altLang="ja-JP" sz="2000" b="0" i="1" dirty="0" smtClean="0">
                                <a:latin typeface="Cambria Math" panose="02040503050406030204" pitchFamily="18" charset="0"/>
                              </a:rPr>
                              <m:t>𝐵</m:t>
                            </m:r>
                          </m:e>
                        </m:acc>
                      </m:e>
                      <m:sup>
                        <m:r>
                          <a:rPr lang="en-US" altLang="ja-JP" sz="2000" b="0" i="1" dirty="0" smtClean="0">
                            <a:latin typeface="Cambria Math" panose="02040503050406030204" pitchFamily="18" charset="0"/>
                          </a:rPr>
                          <m:t>′</m:t>
                        </m:r>
                      </m:sup>
                    </m:sSup>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𝑝</m:t>
                    </m:r>
                    <m:d>
                      <m:dPr>
                        <m:begChr m:val="{"/>
                        <m:endChr m:val="}"/>
                        <m:ctrlPr>
                          <a:rPr lang="en-US" altLang="ja-JP" sz="2000" b="0" i="1" dirty="0" smtClean="0">
                            <a:latin typeface="Cambria Math" panose="02040503050406030204" pitchFamily="18" charset="0"/>
                          </a:rPr>
                        </m:ctrlPr>
                      </m:dPr>
                      <m:e>
                        <m:r>
                          <a:rPr lang="en-US" altLang="ja-JP" sz="2000" b="0" i="1" dirty="0" smtClean="0">
                            <a:latin typeface="Cambria Math" panose="02040503050406030204" pitchFamily="18" charset="0"/>
                          </a:rPr>
                          <m:t>𝑥</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𝑎𝑏</m:t>
                        </m:r>
                      </m:e>
                    </m:d>
                    <m:r>
                      <a:rPr lang="en-US" altLang="ja-JP" sz="2000" b="0" i="1" dirty="0" smtClean="0">
                        <a:latin typeface="Cambria Math" panose="02040503050406030204" pitchFamily="18" charset="0"/>
                      </a:rPr>
                      <m:t>    </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𝑞</m:t>
                        </m:r>
                      </m:e>
                      <m:sub>
                        <m:r>
                          <a:rPr lang="en-US" altLang="ja-JP" sz="2000" b="0" i="1" dirty="0" smtClean="0">
                            <a:latin typeface="Cambria Math" panose="02040503050406030204" pitchFamily="18" charset="0"/>
                          </a:rPr>
                          <m:t>𝑖</m:t>
                        </m:r>
                      </m:sub>
                    </m:sSub>
                    <m:r>
                      <a:rPr lang="en-US" altLang="ja-JP" sz="2000" b="0" i="1" dirty="0" smtClean="0">
                        <a:latin typeface="Cambria Math" panose="02040503050406030204" pitchFamily="18" charset="0"/>
                      </a:rPr>
                      <m:t>}</m:t>
                    </m:r>
                  </m:oMath>
                </a14:m>
                <a:r>
                  <a:rPr lang="ja-JP" altLang="en-US" sz="2000" dirty="0"/>
                  <a:t>を辺集合とする</a:t>
                </a:r>
                <a:r>
                  <a:rPr lang="en-US" altLang="ja-JP" sz="2000" dirty="0"/>
                  <a:t>2</a:t>
                </a:r>
                <a:r>
                  <a:rPr lang="ja-JP" altLang="en-US" sz="2000" dirty="0"/>
                  <a:t>部グラフとする．</a:t>
                </a:r>
              </a:p>
            </p:txBody>
          </p:sp>
        </mc:Choice>
        <mc:Fallback xmlns="">
          <p:sp>
            <p:nvSpPr>
              <p:cNvPr id="6" name="正方形/長方形 5">
                <a:extLst>
                  <a:ext uri="{FF2B5EF4-FFF2-40B4-BE49-F238E27FC236}">
                    <a16:creationId xmlns:a16="http://schemas.microsoft.com/office/drawing/2014/main" id="{D4395D77-3747-492C-81E5-02D31CDA2895}"/>
                  </a:ext>
                </a:extLst>
              </p:cNvPr>
              <p:cNvSpPr>
                <a:spLocks noRot="1" noChangeAspect="1" noMove="1" noResize="1" noEditPoints="1" noAdjustHandles="1" noChangeArrowheads="1" noChangeShapeType="1" noTextEdit="1"/>
              </p:cNvSpPr>
              <p:nvPr/>
            </p:nvSpPr>
            <p:spPr>
              <a:xfrm>
                <a:off x="6960096" y="1462326"/>
                <a:ext cx="4860540" cy="1977914"/>
              </a:xfrm>
              <a:prstGeom prst="rect">
                <a:avLst/>
              </a:prstGeom>
              <a:blipFill>
                <a:blip r:embed="rId5"/>
                <a:stretch>
                  <a:fillRect l="-1380" r="-6399" b="-4630"/>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59FEA58E-3FE0-4EE7-A94F-036472C427A6}"/>
              </a:ext>
            </a:extLst>
          </p:cNvPr>
          <p:cNvPicPr>
            <a:picLocks noChangeAspect="1"/>
          </p:cNvPicPr>
          <p:nvPr/>
        </p:nvPicPr>
        <p:blipFill>
          <a:blip r:embed="rId6"/>
          <a:stretch>
            <a:fillRect/>
          </a:stretch>
        </p:blipFill>
        <p:spPr>
          <a:xfrm>
            <a:off x="7356140" y="3825044"/>
            <a:ext cx="1643937" cy="2433028"/>
          </a:xfrm>
          <a:prstGeom prst="rect">
            <a:avLst/>
          </a:prstGeom>
        </p:spPr>
      </p:pic>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6BBE8BE6-D7E1-4D7A-8F02-F2CF2449FD06}"/>
                  </a:ext>
                </a:extLst>
              </p:cNvPr>
              <p:cNvSpPr/>
              <p:nvPr/>
            </p:nvSpPr>
            <p:spPr>
              <a:xfrm>
                <a:off x="7982125" y="3519400"/>
                <a:ext cx="391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solidFill>
                            <a:srgbClr val="2A2E33"/>
                          </a:solidFill>
                          <a:latin typeface="Cambria Math" panose="02040503050406030204" pitchFamily="18" charset="0"/>
                        </a:rPr>
                        <m:t>𝐺</m:t>
                      </m:r>
                    </m:oMath>
                  </m:oMathPara>
                </a14:m>
                <a:endParaRPr lang="ja-JP" altLang="en-US" dirty="0"/>
              </a:p>
            </p:txBody>
          </p:sp>
        </mc:Choice>
        <mc:Fallback xmlns="">
          <p:sp>
            <p:nvSpPr>
              <p:cNvPr id="8" name="正方形/長方形 7">
                <a:extLst>
                  <a:ext uri="{FF2B5EF4-FFF2-40B4-BE49-F238E27FC236}">
                    <a16:creationId xmlns:a16="http://schemas.microsoft.com/office/drawing/2014/main" id="{6BBE8BE6-D7E1-4D7A-8F02-F2CF2449FD06}"/>
                  </a:ext>
                </a:extLst>
              </p:cNvPr>
              <p:cNvSpPr>
                <a:spLocks noRot="1" noChangeAspect="1" noMove="1" noResize="1" noEditPoints="1" noAdjustHandles="1" noChangeArrowheads="1" noChangeShapeType="1" noTextEdit="1"/>
              </p:cNvSpPr>
              <p:nvPr/>
            </p:nvSpPr>
            <p:spPr>
              <a:xfrm>
                <a:off x="7982125" y="3519400"/>
                <a:ext cx="391966" cy="369332"/>
              </a:xfrm>
              <a:prstGeom prst="rect">
                <a:avLst/>
              </a:prstGeom>
              <a:blipFill>
                <a:blip r:embed="rId7"/>
                <a:stretch>
                  <a:fillRect/>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9E0D7EA1-96D5-4E06-B19F-0DE55B867748}"/>
              </a:ext>
            </a:extLst>
          </p:cNvPr>
          <p:cNvPicPr>
            <a:picLocks noChangeAspect="1"/>
          </p:cNvPicPr>
          <p:nvPr/>
        </p:nvPicPr>
        <p:blipFill>
          <a:blip r:embed="rId8"/>
          <a:stretch>
            <a:fillRect/>
          </a:stretch>
        </p:blipFill>
        <p:spPr>
          <a:xfrm>
            <a:off x="9946570" y="3825044"/>
            <a:ext cx="1643937" cy="2433028"/>
          </a:xfrm>
          <a:prstGeom prst="rect">
            <a:avLst/>
          </a:prstGeom>
        </p:spPr>
      </p:pic>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A2405E88-D4D9-4B49-A407-5D1AEC8C4BD0}"/>
                  </a:ext>
                </a:extLst>
              </p:cNvPr>
              <p:cNvSpPr/>
              <p:nvPr/>
            </p:nvSpPr>
            <p:spPr>
              <a:xfrm>
                <a:off x="10572556" y="3513657"/>
                <a:ext cx="449739"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𝑖</m:t>
                          </m:r>
                        </m:sub>
                      </m:sSub>
                    </m:oMath>
                  </m:oMathPara>
                </a14:m>
                <a:endParaRPr lang="ja-JP" altLang="en-US" dirty="0"/>
              </a:p>
            </p:txBody>
          </p:sp>
        </mc:Choice>
        <mc:Fallback xmlns="">
          <p:sp>
            <p:nvSpPr>
              <p:cNvPr id="10" name="正方形/長方形 9">
                <a:extLst>
                  <a:ext uri="{FF2B5EF4-FFF2-40B4-BE49-F238E27FC236}">
                    <a16:creationId xmlns:a16="http://schemas.microsoft.com/office/drawing/2014/main" id="{A2405E88-D4D9-4B49-A407-5D1AEC8C4BD0}"/>
                  </a:ext>
                </a:extLst>
              </p:cNvPr>
              <p:cNvSpPr>
                <a:spLocks noRot="1" noChangeAspect="1" noMove="1" noResize="1" noEditPoints="1" noAdjustHandles="1" noChangeArrowheads="1" noChangeShapeType="1" noTextEdit="1"/>
              </p:cNvSpPr>
              <p:nvPr/>
            </p:nvSpPr>
            <p:spPr>
              <a:xfrm>
                <a:off x="10572556" y="3513657"/>
                <a:ext cx="449739" cy="376129"/>
              </a:xfrm>
              <a:prstGeom prst="rect">
                <a:avLst/>
              </a:prstGeom>
              <a:blipFill>
                <a:blip r:embed="rId9"/>
                <a:stretch>
                  <a:fillRect t="-3226" r="-13514" b="-1613"/>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8E63434A-22A5-4463-9B20-A55D98256EFB}"/>
              </a:ext>
            </a:extLst>
          </p:cNvPr>
          <p:cNvPicPr>
            <a:picLocks noChangeAspect="1"/>
          </p:cNvPicPr>
          <p:nvPr/>
        </p:nvPicPr>
        <p:blipFill>
          <a:blip r:embed="rId10"/>
          <a:stretch>
            <a:fillRect/>
          </a:stretch>
        </p:blipFill>
        <p:spPr>
          <a:xfrm>
            <a:off x="4057220" y="1887552"/>
            <a:ext cx="798666" cy="412383"/>
          </a:xfrm>
          <a:prstGeom prst="rect">
            <a:avLst/>
          </a:prstGeom>
        </p:spPr>
      </p:pic>
      <p:pic>
        <p:nvPicPr>
          <p:cNvPr id="13" name="図 12">
            <a:extLst>
              <a:ext uri="{FF2B5EF4-FFF2-40B4-BE49-F238E27FC236}">
                <a16:creationId xmlns:a16="http://schemas.microsoft.com/office/drawing/2014/main" id="{B7ACDF39-0071-45CF-AF7A-190FA69731D5}"/>
              </a:ext>
            </a:extLst>
          </p:cNvPr>
          <p:cNvPicPr>
            <a:picLocks noChangeAspect="1"/>
          </p:cNvPicPr>
          <p:nvPr/>
        </p:nvPicPr>
        <p:blipFill>
          <a:blip r:embed="rId10"/>
          <a:stretch>
            <a:fillRect/>
          </a:stretch>
        </p:blipFill>
        <p:spPr>
          <a:xfrm>
            <a:off x="4057220" y="2330100"/>
            <a:ext cx="798666" cy="412383"/>
          </a:xfrm>
          <a:prstGeom prst="rect">
            <a:avLst/>
          </a:prstGeom>
        </p:spPr>
      </p:pic>
      <p:pic>
        <p:nvPicPr>
          <p:cNvPr id="14" name="図 13">
            <a:extLst>
              <a:ext uri="{FF2B5EF4-FFF2-40B4-BE49-F238E27FC236}">
                <a16:creationId xmlns:a16="http://schemas.microsoft.com/office/drawing/2014/main" id="{C82D3FAC-0E6F-4468-A99A-26B3ABA67822}"/>
              </a:ext>
            </a:extLst>
          </p:cNvPr>
          <p:cNvPicPr>
            <a:picLocks noChangeAspect="1"/>
          </p:cNvPicPr>
          <p:nvPr/>
        </p:nvPicPr>
        <p:blipFill>
          <a:blip r:embed="rId10"/>
          <a:stretch>
            <a:fillRect/>
          </a:stretch>
        </p:blipFill>
        <p:spPr>
          <a:xfrm>
            <a:off x="10523419" y="2735759"/>
            <a:ext cx="700981" cy="361944"/>
          </a:xfrm>
          <a:prstGeom prst="rect">
            <a:avLst/>
          </a:prstGeom>
        </p:spPr>
      </p:pic>
    </p:spTree>
    <p:extLst>
      <p:ext uri="{BB962C8B-B14F-4D97-AF65-F5344CB8AC3E}">
        <p14:creationId xmlns:p14="http://schemas.microsoft.com/office/powerpoint/2010/main" val="398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の証明②</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69F17BD-76CB-41F9-8F4C-E7F19AD0D3D2}"/>
                  </a:ext>
                </a:extLst>
              </p:cNvPr>
              <p:cNvSpPr>
                <a:spLocks noGrp="1"/>
              </p:cNvSpPr>
              <p:nvPr>
                <p:ph idx="1"/>
              </p:nvPr>
            </p:nvSpPr>
            <p:spPr/>
            <p:txBody>
              <a:bodyPr>
                <a:normAutofit/>
              </a:bodyPr>
              <a:lstStyle/>
              <a:p>
                <a:pPr marL="0" indent="0">
                  <a:buNone/>
                </a:pPr>
                <a:r>
                  <a:rPr kumimoji="1" lang="ja-JP" altLang="en-US" sz="2000" b="0" dirty="0"/>
                  <a:t>任意の</a:t>
                </a:r>
                <a14:m>
                  <m:oMath xmlns:m="http://schemas.openxmlformats.org/officeDocument/2006/math">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oMath>
                </a14:m>
                <a:r>
                  <a:rPr kumimoji="1" lang="ja-JP" altLang="en-US" sz="2000" b="0" dirty="0"/>
                  <a:t>に対して，</a:t>
                </a:r>
                <a14:m>
                  <m:oMath xmlns:m="http://schemas.openxmlformats.org/officeDocument/2006/math">
                    <m:r>
                      <a:rPr kumimoji="1" lang="en-US" altLang="ja-JP" sz="2000" b="0" i="1" smtClean="0">
                        <a:latin typeface="Cambria Math" panose="02040503050406030204" pitchFamily="18" charset="0"/>
                      </a:rPr>
                      <m:t>𝑝</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𝑥𝑦</m:t>
                    </m:r>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Sub>
                  </m:oMath>
                </a14:m>
                <a:r>
                  <a:rPr kumimoji="1" lang="ja-JP" altLang="en-US" sz="2000" b="0" dirty="0">
                    <a:latin typeface="Cambria Math" panose="02040503050406030204" pitchFamily="18" charset="0"/>
                  </a:rPr>
                  <a:t>と仮定する．</a:t>
                </a:r>
                <a:endParaRPr kumimoji="1" lang="en-US" altLang="ja-JP" sz="2000" b="0" dirty="0">
                  <a:latin typeface="Cambria Math" panose="02040503050406030204" pitchFamily="18" charset="0"/>
                </a:endParaRPr>
              </a:p>
              <a:p>
                <a:pPr marL="0" indent="0">
                  <a:buNone/>
                </a:pPr>
                <a:endParaRPr kumimoji="1" lang="en-US" altLang="ja-JP" sz="2000" b="0" i="1" dirty="0">
                  <a:latin typeface="Cambria Math" panose="02040503050406030204" pitchFamily="18" charset="0"/>
                </a:endParaRPr>
              </a:p>
              <a:p>
                <a:pPr marL="0" indent="0">
                  <a:buNone/>
                </a:pPr>
                <a:endParaRPr lang="en-US" altLang="ja-JP" sz="2000" i="1" dirty="0">
                  <a:latin typeface="Cambria Math" panose="02040503050406030204" pitchFamily="18" charset="0"/>
                </a:endParaRPr>
              </a:p>
              <a:p>
                <a:pPr marL="0" indent="0">
                  <a:buNone/>
                </a:pPr>
                <a:endParaRPr kumimoji="1" lang="en-US" altLang="ja-JP" sz="2000" b="0" i="1" dirty="0">
                  <a:latin typeface="Cambria Math" panose="02040503050406030204" pitchFamily="18" charset="0"/>
                </a:endParaRPr>
              </a:p>
              <a:p>
                <a:pPr marL="0" indent="0">
                  <a:buNone/>
                </a:pPr>
                <a:endParaRPr lang="en-US" altLang="ja-JP" sz="2000" i="1" dirty="0">
                  <a:latin typeface="Cambria Math" panose="02040503050406030204" pitchFamily="18" charset="0"/>
                </a:endParaRPr>
              </a:p>
              <a:p>
                <a:pPr marL="0" indent="0">
                  <a:buNone/>
                </a:pPr>
                <a:endParaRPr kumimoji="1" lang="en-US" altLang="ja-JP" sz="2000" b="0" i="1" dirty="0">
                  <a:latin typeface="Cambria Math" panose="02040503050406030204" pitchFamily="18" charset="0"/>
                </a:endParaRPr>
              </a:p>
              <a:p>
                <a:pPr marL="0" indent="0">
                  <a:buNone/>
                </a:pPr>
                <a14:m>
                  <m:oMath xmlns:m="http://schemas.openxmlformats.org/officeDocument/2006/math">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𝐴</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≥2</m:t>
                    </m:r>
                  </m:oMath>
                </a14:m>
                <a:r>
                  <a:rPr kumimoji="1" lang="ja-JP" altLang="en-US" sz="2000" b="0" dirty="0">
                    <a:latin typeface="Cambria Math" panose="02040503050406030204" pitchFamily="18" charset="0"/>
                  </a:rPr>
                  <a:t>または</a:t>
                </a:r>
                <a14:m>
                  <m:oMath xmlns:m="http://schemas.openxmlformats.org/officeDocument/2006/math">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≥2</m:t>
                    </m:r>
                  </m:oMath>
                </a14:m>
                <a:r>
                  <a:rPr kumimoji="1" lang="ja-JP" altLang="en-US" sz="2000" b="0" dirty="0">
                    <a:latin typeface="Cambria Math" panose="02040503050406030204" pitchFamily="18" charset="0"/>
                  </a:rPr>
                  <a:t>となる</a:t>
                </a:r>
                <a14:m>
                  <m:oMath xmlns:m="http://schemas.openxmlformats.org/officeDocument/2006/math">
                    <m:r>
                      <a:rPr kumimoji="1" lang="en-US" altLang="ja-JP" sz="2000" b="0" i="1" dirty="0" smtClean="0">
                        <a:latin typeface="Cambria Math" panose="02040503050406030204" pitchFamily="18" charset="0"/>
                      </a:rPr>
                      <m:t>𝑖</m:t>
                    </m:r>
                  </m:oMath>
                </a14:m>
                <a:r>
                  <a:rPr kumimoji="1" lang="ja-JP" altLang="en-US" sz="2000" b="0" dirty="0">
                    <a:latin typeface="Cambria Math" panose="02040503050406030204" pitchFamily="18" charset="0"/>
                  </a:rPr>
                  <a:t>が存在するとき，補題</a:t>
                </a:r>
                <a:r>
                  <a:rPr kumimoji="1" lang="en-US" altLang="ja-JP" sz="2000" b="0" dirty="0">
                    <a:latin typeface="Cambria Math" panose="02040503050406030204" pitchFamily="18" charset="0"/>
                  </a:rPr>
                  <a:t>5</a:t>
                </a:r>
                <a:r>
                  <a:rPr kumimoji="1" lang="ja-JP" altLang="en-US" sz="2000" b="0" dirty="0">
                    <a:latin typeface="Cambria Math" panose="02040503050406030204" pitchFamily="18" charset="0"/>
                  </a:rPr>
                  <a:t>より，</a:t>
                </a:r>
                <a14:m>
                  <m:oMath xmlns:m="http://schemas.openxmlformats.org/officeDocument/2006/math">
                    <m:r>
                      <a:rPr kumimoji="1" lang="en-US" altLang="ja-JP" sz="2000" b="0" i="1" smtClean="0">
                        <a:latin typeface="Cambria Math" panose="02040503050406030204" pitchFamily="18" charset="0"/>
                      </a:rPr>
                      <m:t>𝑝</m:t>
                    </m:r>
                    <m:d>
                      <m:dPr>
                        <m:begChr m:val="{"/>
                        <m:endChr m:val="}"/>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𝑥𝑦</m:t>
                        </m:r>
                      </m:e>
                    </m:d>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Sub>
                  </m:oMath>
                </a14:m>
                <a:r>
                  <a:rPr kumimoji="1" lang="ja-JP" altLang="en-US" sz="2000" b="0" dirty="0">
                    <a:latin typeface="Cambria Math" panose="02040503050406030204" pitchFamily="18" charset="0"/>
                  </a:rPr>
                  <a:t>となる．</a:t>
                </a:r>
                <a:br>
                  <a:rPr lang="en-US" altLang="ja-JP" sz="2000" dirty="0">
                    <a:latin typeface="Cambria Math" panose="02040503050406030204" pitchFamily="18" charset="0"/>
                  </a:rPr>
                </a:br>
                <a:r>
                  <a:rPr lang="ja-JP" altLang="en-US" sz="2000" dirty="0">
                    <a:latin typeface="Cambria Math" panose="02040503050406030204" pitchFamily="18" charset="0"/>
                  </a:rPr>
                  <a:t>これは，仮定に矛盾する．よって，任意の</a:t>
                </a:r>
                <a14:m>
                  <m:oMath xmlns:m="http://schemas.openxmlformats.org/officeDocument/2006/math">
                    <m:r>
                      <a:rPr lang="en-US" altLang="ja-JP" sz="2000" b="0" i="1" smtClean="0">
                        <a:latin typeface="Cambria Math" panose="02040503050406030204" pitchFamily="18" charset="0"/>
                      </a:rPr>
                      <m:t>𝑖</m:t>
                    </m:r>
                  </m:oMath>
                </a14:m>
                <a:r>
                  <a:rPr lang="ja-JP" altLang="en-US" sz="2000" dirty="0">
                    <a:latin typeface="Cambria Math" panose="02040503050406030204" pitchFamily="18" charset="0"/>
                  </a:rPr>
                  <a:t>に対して，</a:t>
                </a:r>
                <a14:m>
                  <m:oMath xmlns:m="http://schemas.openxmlformats.org/officeDocument/2006/math">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≤1</m:t>
                    </m:r>
                  </m:oMath>
                </a14:m>
                <a:r>
                  <a:rPr lang="ja-JP" altLang="en-US" sz="2000" dirty="0">
                    <a:latin typeface="Cambria Math" panose="02040503050406030204" pitchFamily="18" charset="0"/>
                  </a:rPr>
                  <a:t>かつ</a:t>
                </a:r>
                <a14:m>
                  <m:oMath xmlns:m="http://schemas.openxmlformats.org/officeDocument/2006/math">
                    <m:r>
                      <a:rPr lang="en-US" altLang="ja-JP" sz="2000" b="0" i="1" dirty="0" smtClean="0">
                        <a:latin typeface="Cambria Math" panose="02040503050406030204" pitchFamily="18" charset="0"/>
                      </a:rPr>
                      <m:t>#</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𝐵</m:t>
                        </m:r>
                      </m:e>
                      <m:sub>
                        <m:r>
                          <a:rPr lang="en-US" altLang="ja-JP" sz="2000" b="0" i="1" dirty="0" smtClean="0">
                            <a:latin typeface="Cambria Math" panose="02040503050406030204" pitchFamily="18" charset="0"/>
                          </a:rPr>
                          <m:t>𝑖</m:t>
                        </m:r>
                      </m:sub>
                    </m:sSub>
                    <m:r>
                      <a:rPr lang="en-US" altLang="ja-JP" sz="2000" b="0" i="1" dirty="0" smtClean="0">
                        <a:latin typeface="Cambria Math" panose="02040503050406030204" pitchFamily="18" charset="0"/>
                      </a:rPr>
                      <m:t>≤1</m:t>
                    </m:r>
                  </m:oMath>
                </a14:m>
                <a:r>
                  <a:rPr lang="ja-JP" altLang="en-US" sz="2000" dirty="0">
                    <a:latin typeface="Cambria Math" panose="02040503050406030204" pitchFamily="18" charset="0"/>
                  </a:rPr>
                  <a:t>となる．</a:t>
                </a:r>
                <a:br>
                  <a:rPr lang="en-US" altLang="ja-JP" sz="2000" dirty="0">
                    <a:latin typeface="Cambria Math" panose="02040503050406030204" pitchFamily="18" charset="0"/>
                  </a:rPr>
                </a:br>
                <a:r>
                  <a:rPr lang="ja-JP" altLang="en-US" sz="2000" b="0" dirty="0"/>
                  <a:t>また，</a:t>
                </a:r>
                <a14:m>
                  <m:oMath xmlns:m="http://schemas.openxmlformats.org/officeDocument/2006/math">
                    <m:r>
                      <a:rPr lang="en-US" altLang="ja-JP" sz="2000" b="0" i="1" smtClean="0">
                        <a:latin typeface="Cambria Math" panose="02040503050406030204" pitchFamily="18" charset="0"/>
                      </a:rPr>
                      <m:t>0≤#</m:t>
                    </m:r>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𝑘</m:t>
                    </m:r>
                  </m:oMath>
                </a14:m>
                <a:r>
                  <a:rPr lang="ja-JP" altLang="en-US" sz="2000" dirty="0">
                    <a:latin typeface="Cambria Math" panose="02040503050406030204" pitchFamily="18" charset="0"/>
                  </a:rPr>
                  <a:t>かつ</a:t>
                </a:r>
                <a14:m>
                  <m:oMath xmlns:m="http://schemas.openxmlformats.org/officeDocument/2006/math">
                    <m:r>
                      <a:rPr lang="en-US" altLang="ja-JP" sz="2000" b="0" i="1" dirty="0" smtClean="0">
                        <a:latin typeface="Cambria Math" panose="02040503050406030204" pitchFamily="18" charset="0"/>
                      </a:rPr>
                      <m:t>0≤#</m:t>
                    </m:r>
                    <m:r>
                      <a:rPr lang="en-US" altLang="ja-JP" sz="2000" b="0" i="1" dirty="0" smtClean="0">
                        <a:latin typeface="Cambria Math" panose="02040503050406030204" pitchFamily="18" charset="0"/>
                      </a:rPr>
                      <m:t>𝐵</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𝑘</m:t>
                    </m:r>
                  </m:oMath>
                </a14:m>
                <a:r>
                  <a:rPr lang="ja-JP" altLang="en-US" sz="2000" dirty="0">
                    <a:latin typeface="Cambria Math" panose="02040503050406030204" pitchFamily="18" charset="0"/>
                  </a:rPr>
                  <a:t>となり，</a:t>
                </a:r>
                <a:r>
                  <a:rPr lang="en-US" altLang="ja-JP" sz="2000" dirty="0"/>
                  <a:t> </a:t>
                </a:r>
                <a14:m>
                  <m:oMath xmlns:m="http://schemas.openxmlformats.org/officeDocument/2006/math">
                    <m:r>
                      <a:rPr lang="en-US" altLang="ja-JP" sz="2000" i="1" dirty="0" smtClean="0">
                        <a:latin typeface="Cambria Math" panose="02040503050406030204" pitchFamily="18" charset="0"/>
                      </a:rPr>
                      <m:t>2</m:t>
                    </m:r>
                    <m:r>
                      <a:rPr lang="en-US" altLang="ja-JP" sz="2000" i="1">
                        <a:latin typeface="Cambria Math" panose="02040503050406030204" pitchFamily="18" charset="0"/>
                      </a:rPr>
                      <m:t>≤#</m:t>
                    </m:r>
                    <m:r>
                      <a:rPr lang="en-US" altLang="ja-JP" sz="2000" i="1">
                        <a:latin typeface="Cambria Math" panose="02040503050406030204" pitchFamily="18" charset="0"/>
                      </a:rPr>
                      <m:t>𝐴</m:t>
                    </m:r>
                    <m:r>
                      <a:rPr lang="en-US" altLang="ja-JP" sz="2000" b="0" i="1" smtClean="0">
                        <a:latin typeface="Cambria Math" panose="02040503050406030204" pitchFamily="18" charset="0"/>
                      </a:rPr>
                      <m:t>′</m:t>
                    </m:r>
                    <m:r>
                      <a:rPr lang="en-US" altLang="ja-JP" sz="2000" i="1">
                        <a:latin typeface="Cambria Math" panose="02040503050406030204" pitchFamily="18" charset="0"/>
                      </a:rPr>
                      <m:t>≤</m:t>
                    </m:r>
                    <m:r>
                      <a:rPr lang="en-US" altLang="ja-JP" sz="2000" i="1">
                        <a:latin typeface="Cambria Math" panose="02040503050406030204" pitchFamily="18" charset="0"/>
                      </a:rPr>
                      <m:t>𝑘</m:t>
                    </m:r>
                    <m:r>
                      <a:rPr lang="en-US" altLang="ja-JP" sz="2000" b="0" i="1" smtClean="0">
                        <a:latin typeface="Cambria Math" panose="02040503050406030204" pitchFamily="18" charset="0"/>
                      </a:rPr>
                      <m:t>+2</m:t>
                    </m:r>
                  </m:oMath>
                </a14:m>
                <a:r>
                  <a:rPr lang="ja-JP" altLang="en-US" sz="2000" dirty="0">
                    <a:latin typeface="Cambria Math" panose="02040503050406030204" pitchFamily="18" charset="0"/>
                  </a:rPr>
                  <a:t>かつ</a:t>
                </a:r>
                <a14:m>
                  <m:oMath xmlns:m="http://schemas.openxmlformats.org/officeDocument/2006/math">
                    <m:r>
                      <a:rPr lang="en-US" altLang="ja-JP" sz="2000" i="1" dirty="0" smtClean="0">
                        <a:latin typeface="Cambria Math" panose="02040503050406030204" pitchFamily="18" charset="0"/>
                      </a:rPr>
                      <m:t>2</m:t>
                    </m:r>
                    <m:r>
                      <a:rPr lang="en-US" altLang="ja-JP" sz="2000" i="1" dirty="0">
                        <a:latin typeface="Cambria Math" panose="02040503050406030204" pitchFamily="18" charset="0"/>
                      </a:rPr>
                      <m:t>≤#</m:t>
                    </m:r>
                    <m:sSup>
                      <m:sSupPr>
                        <m:ctrlPr>
                          <a:rPr lang="en-US" altLang="ja-JP" sz="2000" b="0" i="1" dirty="0" smtClean="0">
                            <a:latin typeface="Cambria Math" panose="02040503050406030204" pitchFamily="18" charset="0"/>
                          </a:rPr>
                        </m:ctrlPr>
                      </m:sSupPr>
                      <m:e>
                        <m:acc>
                          <m:accPr>
                            <m:chr m:val="̃"/>
                            <m:ctrlPr>
                              <a:rPr lang="en-US" altLang="ja-JP" sz="2000" b="0" i="1" dirty="0" smtClean="0">
                                <a:latin typeface="Cambria Math" panose="02040503050406030204" pitchFamily="18" charset="0"/>
                              </a:rPr>
                            </m:ctrlPr>
                          </m:accPr>
                          <m:e>
                            <m:r>
                              <a:rPr lang="en-US" altLang="ja-JP" sz="2000" i="1" dirty="0">
                                <a:latin typeface="Cambria Math" panose="02040503050406030204" pitchFamily="18" charset="0"/>
                              </a:rPr>
                              <m:t>𝐵</m:t>
                            </m:r>
                          </m:e>
                        </m:acc>
                      </m:e>
                      <m:sup>
                        <m:r>
                          <a:rPr lang="en-US" altLang="ja-JP" sz="2000" b="0" i="1" dirty="0" smtClean="0">
                            <a:latin typeface="Cambria Math" panose="02040503050406030204" pitchFamily="18" charset="0"/>
                          </a:rPr>
                          <m:t>′</m:t>
                        </m:r>
                      </m:sup>
                    </m:sSup>
                    <m:r>
                      <a:rPr lang="en-US" altLang="ja-JP" sz="2000" i="1" dirty="0">
                        <a:latin typeface="Cambria Math" panose="02040503050406030204" pitchFamily="18" charset="0"/>
                      </a:rPr>
                      <m:t>≤</m:t>
                    </m:r>
                    <m:r>
                      <a:rPr lang="en-US" altLang="ja-JP" sz="2000" i="1" dirty="0">
                        <a:latin typeface="Cambria Math" panose="02040503050406030204" pitchFamily="18" charset="0"/>
                      </a:rPr>
                      <m:t>𝑘</m:t>
                    </m:r>
                    <m:r>
                      <a:rPr lang="en-US" altLang="ja-JP" sz="2000" b="0" i="1" dirty="0" smtClean="0">
                        <a:latin typeface="Cambria Math" panose="02040503050406030204" pitchFamily="18" charset="0"/>
                      </a:rPr>
                      <m:t>+2</m:t>
                    </m:r>
                  </m:oMath>
                </a14:m>
                <a:r>
                  <a:rPr lang="ja-JP" altLang="en-US" sz="2000" dirty="0">
                    <a:latin typeface="Cambria Math" panose="02040503050406030204" pitchFamily="18" charset="0"/>
                  </a:rPr>
                  <a:t>となる．</a:t>
                </a:r>
                <a:endParaRPr lang="en-US" altLang="ja-JP" sz="2000"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F69F17BD-76CB-41F9-8F4C-E7F19AD0D3D2}"/>
                  </a:ext>
                </a:extLst>
              </p:cNvPr>
              <p:cNvSpPr>
                <a:spLocks noGrp="1" noRot="1" noChangeAspect="1" noMove="1" noResize="1" noEditPoints="1" noAdjustHandles="1" noChangeArrowheads="1" noChangeShapeType="1" noTextEdit="1"/>
              </p:cNvSpPr>
              <p:nvPr>
                <p:ph idx="1"/>
              </p:nvPr>
            </p:nvSpPr>
            <p:spPr>
              <a:blipFill>
                <a:blip r:embed="rId3"/>
                <a:stretch>
                  <a:fillRect l="-1387" t="-89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42</a:t>
            </a:fld>
            <a:endParaRPr lang="ja-JP" altLang="en-US" dirty="0"/>
          </a:p>
        </p:txBody>
      </p:sp>
      <p:pic>
        <p:nvPicPr>
          <p:cNvPr id="13" name="図 12">
            <a:extLst>
              <a:ext uri="{FF2B5EF4-FFF2-40B4-BE49-F238E27FC236}">
                <a16:creationId xmlns:a16="http://schemas.microsoft.com/office/drawing/2014/main" id="{42A60281-9326-4411-9DCD-24658BC81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72" y="1691548"/>
            <a:ext cx="10967655" cy="1889000"/>
          </a:xfrm>
          <a:prstGeom prst="rect">
            <a:avLst/>
          </a:prstGeom>
        </p:spPr>
      </p:pic>
      <p:sp>
        <p:nvSpPr>
          <p:cNvPr id="14" name="テキスト ボックス 13">
            <a:extLst>
              <a:ext uri="{FF2B5EF4-FFF2-40B4-BE49-F238E27FC236}">
                <a16:creationId xmlns:a16="http://schemas.microsoft.com/office/drawing/2014/main" id="{8FCC2419-24FE-4299-8FD6-349392CDA3DD}"/>
              </a:ext>
            </a:extLst>
          </p:cNvPr>
          <p:cNvSpPr txBox="1"/>
          <p:nvPr/>
        </p:nvSpPr>
        <p:spPr>
          <a:xfrm>
            <a:off x="481013" y="5323855"/>
            <a:ext cx="11195050" cy="769441"/>
          </a:xfrm>
          <a:prstGeom prst="rect">
            <a:avLst/>
          </a:prstGeom>
          <a:solidFill>
            <a:schemeClr val="accent6">
              <a:lumMod val="20000"/>
              <a:lumOff val="80000"/>
            </a:schemeClr>
          </a:solidFill>
        </p:spPr>
        <p:txBody>
          <a:bodyPr wrap="square" rtlCol="0">
            <a:spAutoFit/>
          </a:bodyPr>
          <a:lstStyle/>
          <a:p>
            <a:pPr algn="ctr">
              <a:lnSpc>
                <a:spcPct val="120000"/>
              </a:lnSpc>
            </a:pPr>
            <a:r>
              <a:rPr lang="en-US" altLang="ja-JP" sz="2000" b="1" dirty="0"/>
              <a:t>(</a:t>
            </a:r>
            <a:r>
              <a:rPr kumimoji="1" lang="ja-JP" altLang="en-US" sz="2000" b="1" dirty="0"/>
              <a:t>証明の</a:t>
            </a:r>
            <a:r>
              <a:rPr lang="ja-JP" altLang="en-US" sz="2000" b="1" dirty="0"/>
              <a:t>進め</a:t>
            </a:r>
            <a:r>
              <a:rPr kumimoji="1" lang="ja-JP" altLang="en-US" sz="2000" b="1" dirty="0"/>
              <a:t>方</a:t>
            </a:r>
            <a:r>
              <a:rPr kumimoji="1" lang="en-US" altLang="ja-JP" sz="2000" b="1" dirty="0"/>
              <a:t>)</a:t>
            </a:r>
          </a:p>
          <a:p>
            <a:pPr lvl="0" algn="ctr"/>
            <a:r>
              <a:rPr lang="ja-JP" altLang="en-US" sz="2000" b="1" dirty="0">
                <a:solidFill>
                  <a:srgbClr val="2A2E33"/>
                </a:solidFill>
                <a:latin typeface="Cambria Math" panose="02040503050406030204" pitchFamily="18" charset="0"/>
              </a:rPr>
              <a:t>これらの条件を考慮し，場合分けを行って，それぞれに対し，仮定との矛盾を導く．</a:t>
            </a:r>
            <a:endParaRPr lang="ja-JP" altLang="en-US" b="1" dirty="0">
              <a:solidFill>
                <a:srgbClr val="2A2E33"/>
              </a:solidFill>
            </a:endParaRPr>
          </a:p>
        </p:txBody>
      </p:sp>
      <p:sp>
        <p:nvSpPr>
          <p:cNvPr id="15" name="正方形/長方形 14">
            <a:extLst>
              <a:ext uri="{FF2B5EF4-FFF2-40B4-BE49-F238E27FC236}">
                <a16:creationId xmlns:a16="http://schemas.microsoft.com/office/drawing/2014/main" id="{AFCFADEA-924D-4F74-9055-F3B0027941BC}"/>
              </a:ext>
            </a:extLst>
          </p:cNvPr>
          <p:cNvSpPr/>
          <p:nvPr/>
        </p:nvSpPr>
        <p:spPr>
          <a:xfrm>
            <a:off x="481013" y="5323854"/>
            <a:ext cx="11195050" cy="7694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7A87FB0-B534-4A12-B11E-BBB0648F300D}"/>
              </a:ext>
            </a:extLst>
          </p:cNvPr>
          <p:cNvPicPr>
            <a:picLocks noChangeAspect="1"/>
          </p:cNvPicPr>
          <p:nvPr/>
        </p:nvPicPr>
        <p:blipFill>
          <a:blip r:embed="rId5"/>
          <a:stretch>
            <a:fillRect/>
          </a:stretch>
        </p:blipFill>
        <p:spPr>
          <a:xfrm>
            <a:off x="4885312" y="1050352"/>
            <a:ext cx="728937" cy="376379"/>
          </a:xfrm>
          <a:prstGeom prst="rect">
            <a:avLst/>
          </a:prstGeom>
        </p:spPr>
      </p:pic>
      <p:cxnSp>
        <p:nvCxnSpPr>
          <p:cNvPr id="9" name="直線コネクタ 8">
            <a:extLst>
              <a:ext uri="{FF2B5EF4-FFF2-40B4-BE49-F238E27FC236}">
                <a16:creationId xmlns:a16="http://schemas.microsoft.com/office/drawing/2014/main" id="{DC3081E2-EC57-486D-AF2C-9EE8DE18A0C1}"/>
              </a:ext>
            </a:extLst>
          </p:cNvPr>
          <p:cNvCxnSpPr>
            <a:cxnSpLocks/>
          </p:cNvCxnSpPr>
          <p:nvPr/>
        </p:nvCxnSpPr>
        <p:spPr>
          <a:xfrm flipH="1">
            <a:off x="5222777" y="1148530"/>
            <a:ext cx="54006" cy="18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78709604-B05D-454E-9BBD-A78FA519C3AD}"/>
              </a:ext>
            </a:extLst>
          </p:cNvPr>
          <p:cNvPicPr>
            <a:picLocks noChangeAspect="1"/>
          </p:cNvPicPr>
          <p:nvPr/>
        </p:nvPicPr>
        <p:blipFill>
          <a:blip r:embed="rId5"/>
          <a:stretch>
            <a:fillRect/>
          </a:stretch>
        </p:blipFill>
        <p:spPr>
          <a:xfrm>
            <a:off x="8161676" y="4005064"/>
            <a:ext cx="728937" cy="376379"/>
          </a:xfrm>
          <a:prstGeom prst="rect">
            <a:avLst/>
          </a:prstGeom>
        </p:spPr>
      </p:pic>
      <p:pic>
        <p:nvPicPr>
          <p:cNvPr id="12" name="図 11">
            <a:extLst>
              <a:ext uri="{FF2B5EF4-FFF2-40B4-BE49-F238E27FC236}">
                <a16:creationId xmlns:a16="http://schemas.microsoft.com/office/drawing/2014/main" id="{EA7CA243-0906-45A1-9F63-3CE41182BFBA}"/>
              </a:ext>
            </a:extLst>
          </p:cNvPr>
          <p:cNvPicPr>
            <a:picLocks noChangeAspect="1"/>
          </p:cNvPicPr>
          <p:nvPr/>
        </p:nvPicPr>
        <p:blipFill>
          <a:blip r:embed="rId5"/>
          <a:stretch>
            <a:fillRect/>
          </a:stretch>
        </p:blipFill>
        <p:spPr>
          <a:xfrm>
            <a:off x="3698150" y="1792481"/>
            <a:ext cx="798666" cy="412383"/>
          </a:xfrm>
          <a:prstGeom prst="rect">
            <a:avLst/>
          </a:prstGeom>
        </p:spPr>
      </p:pic>
      <p:pic>
        <p:nvPicPr>
          <p:cNvPr id="16" name="図 15">
            <a:extLst>
              <a:ext uri="{FF2B5EF4-FFF2-40B4-BE49-F238E27FC236}">
                <a16:creationId xmlns:a16="http://schemas.microsoft.com/office/drawing/2014/main" id="{1733814F-1302-4912-8A3D-881DD49F3191}"/>
              </a:ext>
            </a:extLst>
          </p:cNvPr>
          <p:cNvPicPr>
            <a:picLocks noChangeAspect="1"/>
          </p:cNvPicPr>
          <p:nvPr/>
        </p:nvPicPr>
        <p:blipFill>
          <a:blip r:embed="rId5"/>
          <a:stretch>
            <a:fillRect/>
          </a:stretch>
        </p:blipFill>
        <p:spPr>
          <a:xfrm>
            <a:off x="3690456" y="2250561"/>
            <a:ext cx="798666" cy="412383"/>
          </a:xfrm>
          <a:prstGeom prst="rect">
            <a:avLst/>
          </a:prstGeom>
        </p:spPr>
      </p:pic>
    </p:spTree>
    <p:extLst>
      <p:ext uri="{BB962C8B-B14F-4D97-AF65-F5344CB8AC3E}">
        <p14:creationId xmlns:p14="http://schemas.microsoft.com/office/powerpoint/2010/main" val="318679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の証明③</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69F17BD-76CB-41F9-8F4C-E7F19AD0D3D2}"/>
                  </a:ext>
                </a:extLst>
              </p:cNvPr>
              <p:cNvSpPr>
                <a:spLocks noGrp="1"/>
              </p:cNvSpPr>
              <p:nvPr>
                <p:ph idx="1"/>
              </p:nvPr>
            </p:nvSpPr>
            <p:spPr/>
            <p:txBody>
              <a:bodyPr>
                <a:normAutofit/>
              </a:bodyPr>
              <a:lstStyle/>
              <a:p>
                <a:pPr marL="0" indent="0">
                  <a:buNone/>
                </a:pPr>
                <a14:m>
                  <m:oMath xmlns:m="http://schemas.openxmlformats.org/officeDocument/2006/math">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𝐴</m:t>
                    </m:r>
                  </m:oMath>
                </a14:m>
                <a:r>
                  <a:rPr kumimoji="1" lang="ja-JP" altLang="en-US" sz="2000" b="0" dirty="0">
                    <a:latin typeface="Cambria Math" panose="02040503050406030204" pitchFamily="18" charset="0"/>
                  </a:rPr>
                  <a:t>と</a:t>
                </a:r>
                <a14:m>
                  <m:oMath xmlns:m="http://schemas.openxmlformats.org/officeDocument/2006/math">
                    <m:r>
                      <a:rPr kumimoji="1" lang="en-US" altLang="ja-JP" sz="2000" b="0" i="1" dirty="0" smtClean="0">
                        <a:latin typeface="Cambria Math" panose="02040503050406030204" pitchFamily="18" charset="0"/>
                      </a:rPr>
                      <m:t>#</m:t>
                    </m:r>
                    <m:acc>
                      <m:accPr>
                        <m:chr m:val="̃"/>
                        <m:ctrlPr>
                          <a:rPr kumimoji="1" lang="en-US" altLang="ja-JP" sz="2000" b="0" i="1" dirty="0" smtClean="0">
                            <a:latin typeface="Cambria Math" panose="02040503050406030204" pitchFamily="18" charset="0"/>
                          </a:rPr>
                        </m:ctrlPr>
                      </m:accPr>
                      <m:e>
                        <m:r>
                          <a:rPr kumimoji="1" lang="en-US" altLang="ja-JP" sz="2000" b="0" i="1" dirty="0" smtClean="0">
                            <a:latin typeface="Cambria Math" panose="02040503050406030204" pitchFamily="18" charset="0"/>
                          </a:rPr>
                          <m:t>𝐵</m:t>
                        </m:r>
                      </m:e>
                    </m:acc>
                  </m:oMath>
                </a14:m>
                <a:r>
                  <a:rPr kumimoji="1" lang="ja-JP" altLang="en-US" sz="2000" b="0" dirty="0">
                    <a:latin typeface="Cambria Math" panose="02040503050406030204" pitchFamily="18" charset="0"/>
                  </a:rPr>
                  <a:t>の関係を，次の</a:t>
                </a:r>
                <a:r>
                  <a:rPr lang="en-US" altLang="ja-JP" sz="2000" dirty="0">
                    <a:latin typeface="Cambria Math" panose="02040503050406030204" pitchFamily="18" charset="0"/>
                  </a:rPr>
                  <a:t>3</a:t>
                </a:r>
                <a:r>
                  <a:rPr lang="ja-JP" altLang="en-US" sz="2000" dirty="0" err="1">
                    <a:latin typeface="Cambria Math" panose="02040503050406030204" pitchFamily="18" charset="0"/>
                  </a:rPr>
                  <a:t>つの</a:t>
                </a:r>
                <a:r>
                  <a:rPr lang="ja-JP" altLang="en-US" sz="2000" dirty="0">
                    <a:latin typeface="Cambria Math" panose="02040503050406030204" pitchFamily="18" charset="0"/>
                  </a:rPr>
                  <a:t>場合に分けて証明する．</a:t>
                </a:r>
                <a:endParaRPr lang="en-US" altLang="ja-JP" sz="2000" dirty="0">
                  <a:latin typeface="Cambria Math" panose="02040503050406030204" pitchFamily="18" charset="0"/>
                </a:endParaRPr>
              </a:p>
              <a:p>
                <a:pPr marL="0" indent="0" algn="ctr">
                  <a:buNone/>
                </a:pPr>
                <a:r>
                  <a:rPr kumimoji="1" lang="en-US" altLang="ja-JP" sz="2000" b="1" dirty="0">
                    <a:latin typeface="Cambria Math" panose="02040503050406030204" pitchFamily="18" charset="0"/>
                  </a:rPr>
                  <a:t>(1)</a:t>
                </a:r>
                <a14:m>
                  <m:oMath xmlns:m="http://schemas.openxmlformats.org/officeDocument/2006/math">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𝑘</m:t>
                    </m:r>
                  </m:oMath>
                </a14:m>
                <a:r>
                  <a:rPr kumimoji="1" lang="ja-JP" altLang="en-US" sz="2000" dirty="0">
                    <a:latin typeface="Cambria Math" panose="02040503050406030204" pitchFamily="18" charset="0"/>
                  </a:rPr>
                  <a:t>かつ</a:t>
                </a:r>
                <a14:m>
                  <m:oMath xmlns:m="http://schemas.openxmlformats.org/officeDocument/2006/math">
                    <m:r>
                      <a:rPr kumimoji="1" lang="en-US" altLang="ja-JP" sz="2000" b="0" i="1" dirty="0" smtClean="0">
                        <a:latin typeface="Cambria Math" panose="02040503050406030204" pitchFamily="18" charset="0"/>
                      </a:rPr>
                      <m:t>#</m:t>
                    </m:r>
                    <m:acc>
                      <m:accPr>
                        <m:chr m:val="̃"/>
                        <m:ctrlPr>
                          <a:rPr kumimoji="1" lang="en-US" altLang="ja-JP" sz="2000" i="1" dirty="0" smtClean="0">
                            <a:latin typeface="Cambria Math" panose="02040503050406030204" pitchFamily="18" charset="0"/>
                          </a:rPr>
                        </m:ctrlPr>
                      </m:accPr>
                      <m:e>
                        <m:r>
                          <a:rPr kumimoji="1" lang="en-US" altLang="ja-JP" sz="2000" b="0" i="1" dirty="0" smtClean="0">
                            <a:latin typeface="Cambria Math" panose="02040503050406030204" pitchFamily="18" charset="0"/>
                          </a:rPr>
                          <m:t>𝐵</m:t>
                        </m:r>
                      </m:e>
                    </m:acc>
                    <m:r>
                      <a:rPr kumimoji="1" lang="en-US" altLang="ja-JP" sz="2000" b="0" i="1" dirty="0" smtClean="0">
                        <a:latin typeface="Cambria Math" panose="02040503050406030204" pitchFamily="18" charset="0"/>
                      </a:rPr>
                      <m:t>≤</m:t>
                    </m:r>
                    <m:r>
                      <a:rPr kumimoji="1" lang="en-US" altLang="ja-JP" sz="2000" b="0" i="1" dirty="0" smtClean="0">
                        <a:latin typeface="Cambria Math" panose="02040503050406030204" pitchFamily="18" charset="0"/>
                      </a:rPr>
                      <m:t>𝑘</m:t>
                    </m:r>
                    <m:r>
                      <a:rPr lang="ja-JP" altLang="en-US" sz="2000" b="1" i="1" dirty="0">
                        <a:latin typeface="Cambria Math" panose="02040503050406030204" pitchFamily="18" charset="0"/>
                      </a:rPr>
                      <m:t> </m:t>
                    </m:r>
                  </m:oMath>
                </a14:m>
                <a:r>
                  <a:rPr kumimoji="1" lang="ja-JP" altLang="en-US" sz="2000" b="1" dirty="0">
                    <a:latin typeface="Cambria Math" panose="02040503050406030204" pitchFamily="18" charset="0"/>
                  </a:rPr>
                  <a:t>    </a:t>
                </a:r>
                <a:r>
                  <a:rPr kumimoji="1" lang="en-US" altLang="ja-JP" sz="2000" b="1" dirty="0">
                    <a:latin typeface="Cambria Math" panose="02040503050406030204" pitchFamily="18" charset="0"/>
                  </a:rPr>
                  <a:t>(2)</a:t>
                </a:r>
                <a14:m>
                  <m:oMath xmlns:m="http://schemas.openxmlformats.org/officeDocument/2006/math">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−1</m:t>
                    </m:r>
                  </m:oMath>
                </a14:m>
                <a:r>
                  <a:rPr kumimoji="1" lang="ja-JP" altLang="en-US" sz="2000" dirty="0">
                    <a:latin typeface="Cambria Math" panose="02040503050406030204" pitchFamily="18" charset="0"/>
                  </a:rPr>
                  <a:t>かつ</a:t>
                </a:r>
                <a14:m>
                  <m:oMath xmlns:m="http://schemas.openxmlformats.org/officeDocument/2006/math">
                    <m:r>
                      <a:rPr kumimoji="1" lang="en-US" altLang="ja-JP" sz="2000" b="0" i="1" dirty="0" smtClean="0">
                        <a:latin typeface="Cambria Math" panose="02040503050406030204" pitchFamily="18" charset="0"/>
                      </a:rPr>
                      <m:t>#</m:t>
                    </m:r>
                    <m:acc>
                      <m:accPr>
                        <m:chr m:val="̃"/>
                        <m:ctrlPr>
                          <a:rPr kumimoji="1" lang="en-US" altLang="ja-JP" sz="2000" i="1" dirty="0" smtClean="0">
                            <a:latin typeface="Cambria Math" panose="02040503050406030204" pitchFamily="18" charset="0"/>
                          </a:rPr>
                        </m:ctrlPr>
                      </m:accPr>
                      <m:e>
                        <m:r>
                          <a:rPr kumimoji="1" lang="en-US" altLang="ja-JP" sz="2000" b="0" i="1" dirty="0" smtClean="0">
                            <a:latin typeface="Cambria Math" panose="02040503050406030204" pitchFamily="18" charset="0"/>
                          </a:rPr>
                          <m:t>𝐵</m:t>
                        </m:r>
                      </m:e>
                    </m:acc>
                    <m:r>
                      <a:rPr kumimoji="1" lang="en-US" altLang="ja-JP" sz="2000" b="0" i="1" dirty="0" smtClean="0">
                        <a:latin typeface="Cambria Math" panose="02040503050406030204" pitchFamily="18" charset="0"/>
                      </a:rPr>
                      <m:t>≤</m:t>
                    </m:r>
                    <m:r>
                      <a:rPr kumimoji="1" lang="en-US" altLang="ja-JP" sz="2000" b="0" i="1" dirty="0" smtClean="0">
                        <a:latin typeface="Cambria Math" panose="02040503050406030204" pitchFamily="18" charset="0"/>
                      </a:rPr>
                      <m:t>𝑘</m:t>
                    </m:r>
                    <m:r>
                      <a:rPr kumimoji="1" lang="en-US" altLang="ja-JP" sz="2000" b="0" i="1" dirty="0" smtClean="0">
                        <a:latin typeface="Cambria Math" panose="02040503050406030204" pitchFamily="18" charset="0"/>
                      </a:rPr>
                      <m:t>−1</m:t>
                    </m:r>
                    <m:r>
                      <a:rPr lang="ja-JP" altLang="en-US" sz="2000" b="1" i="1" dirty="0">
                        <a:latin typeface="Cambria Math" panose="02040503050406030204" pitchFamily="18" charset="0"/>
                      </a:rPr>
                      <m:t> </m:t>
                    </m:r>
                  </m:oMath>
                </a14:m>
                <a:r>
                  <a:rPr lang="ja-JP" altLang="en-US" sz="2000" b="1" dirty="0">
                    <a:latin typeface="Cambria Math" panose="02040503050406030204" pitchFamily="18" charset="0"/>
                  </a:rPr>
                  <a:t>   </a:t>
                </a:r>
                <a:r>
                  <a:rPr lang="en-US" altLang="ja-JP" sz="2000" b="1" dirty="0">
                    <a:latin typeface="Cambria Math" panose="02040503050406030204" pitchFamily="18" charset="0"/>
                  </a:rPr>
                  <a:t>(3)</a:t>
                </a:r>
                <a14:m>
                  <m:oMath xmlns:m="http://schemas.openxmlformats.org/officeDocument/2006/math">
                    <m:r>
                      <a:rPr lang="en-US" altLang="ja-JP" sz="2000" b="0" i="1">
                        <a:latin typeface="Cambria Math" panose="02040503050406030204" pitchFamily="18" charset="0"/>
                      </a:rPr>
                      <m:t>#</m:t>
                    </m:r>
                    <m:r>
                      <a:rPr lang="en-US" altLang="ja-JP" sz="2000" b="0" i="1">
                        <a:latin typeface="Cambria Math" panose="02040503050406030204" pitchFamily="18" charset="0"/>
                      </a:rPr>
                      <m:t>𝐴</m:t>
                    </m:r>
                    <m:r>
                      <a:rPr lang="en-US" altLang="ja-JP" sz="2000" b="0" i="1" smtClean="0">
                        <a:latin typeface="Cambria Math" panose="02040503050406030204" pitchFamily="18" charset="0"/>
                      </a:rPr>
                      <m:t>≤</m:t>
                    </m:r>
                    <m:r>
                      <a:rPr lang="en-US" altLang="ja-JP" sz="2000" b="0" i="1">
                        <a:latin typeface="Cambria Math" panose="02040503050406030204" pitchFamily="18" charset="0"/>
                      </a:rPr>
                      <m:t>𝑘</m:t>
                    </m:r>
                    <m:r>
                      <a:rPr lang="en-US" altLang="ja-JP" sz="2000" b="0" i="1">
                        <a:latin typeface="Cambria Math" panose="02040503050406030204" pitchFamily="18" charset="0"/>
                      </a:rPr>
                      <m:t>−2</m:t>
                    </m:r>
                  </m:oMath>
                </a14:m>
                <a:r>
                  <a:rPr lang="ja-JP" altLang="en-US" sz="2000" dirty="0">
                    <a:latin typeface="Cambria Math" panose="02040503050406030204" pitchFamily="18" charset="0"/>
                  </a:rPr>
                  <a:t>かつ</a:t>
                </a:r>
                <a14:m>
                  <m:oMath xmlns:m="http://schemas.openxmlformats.org/officeDocument/2006/math">
                    <m:r>
                      <a:rPr lang="en-US" altLang="ja-JP" sz="2000" b="0" i="1" dirty="0">
                        <a:latin typeface="Cambria Math" panose="02040503050406030204" pitchFamily="18" charset="0"/>
                      </a:rPr>
                      <m:t>#</m:t>
                    </m:r>
                    <m:acc>
                      <m:accPr>
                        <m:chr m:val="̃"/>
                        <m:ctrlPr>
                          <a:rPr lang="en-US" altLang="ja-JP" sz="2000" i="1" dirty="0">
                            <a:latin typeface="Cambria Math" panose="02040503050406030204" pitchFamily="18" charset="0"/>
                          </a:rPr>
                        </m:ctrlPr>
                      </m:accPr>
                      <m:e>
                        <m:r>
                          <a:rPr lang="en-US" altLang="ja-JP" sz="2000" b="0" i="1" dirty="0">
                            <a:latin typeface="Cambria Math" panose="02040503050406030204" pitchFamily="18" charset="0"/>
                          </a:rPr>
                          <m:t>𝐵</m:t>
                        </m:r>
                      </m:e>
                    </m:acc>
                    <m:r>
                      <a:rPr lang="en-US" altLang="ja-JP" sz="2000" b="0" i="1" dirty="0">
                        <a:latin typeface="Cambria Math" panose="02040503050406030204" pitchFamily="18" charset="0"/>
                      </a:rPr>
                      <m:t>≤</m:t>
                    </m:r>
                    <m:r>
                      <a:rPr lang="en-US" altLang="ja-JP" sz="2000" b="0" i="1" dirty="0">
                        <a:latin typeface="Cambria Math" panose="02040503050406030204" pitchFamily="18" charset="0"/>
                      </a:rPr>
                      <m:t>𝑘</m:t>
                    </m:r>
                    <m:r>
                      <a:rPr lang="en-US" altLang="ja-JP" sz="2000" b="0" i="1" dirty="0">
                        <a:latin typeface="Cambria Math" panose="02040503050406030204" pitchFamily="18" charset="0"/>
                      </a:rPr>
                      <m:t>−2</m:t>
                    </m:r>
                  </m:oMath>
                </a14:m>
                <a:endParaRPr kumimoji="1" lang="en-US" altLang="ja-JP" sz="2000"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F69F17BD-76CB-41F9-8F4C-E7F19AD0D3D2}"/>
                  </a:ext>
                </a:extLst>
              </p:cNvPr>
              <p:cNvSpPr>
                <a:spLocks noGrp="1" noRot="1" noChangeAspect="1" noMove="1" noResize="1" noEditPoints="1" noAdjustHandles="1" noChangeArrowheads="1" noChangeShapeType="1" noTextEdit="1"/>
              </p:cNvSpPr>
              <p:nvPr>
                <p:ph idx="1"/>
              </p:nvPr>
            </p:nvSpPr>
            <p:spPr>
              <a:blipFill>
                <a:blip r:embed="rId3"/>
                <a:stretch>
                  <a:fillRect l="-800" t="-89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43</a:t>
            </a:fld>
            <a:endParaRPr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8B4D02-44A5-44A0-BCDB-4BF7EE7957F8}"/>
                  </a:ext>
                </a:extLst>
              </p:cNvPr>
              <p:cNvSpPr txBox="1"/>
              <p:nvPr/>
            </p:nvSpPr>
            <p:spPr>
              <a:xfrm>
                <a:off x="481013" y="2096853"/>
                <a:ext cx="11195050" cy="430567"/>
              </a:xfrm>
              <a:prstGeom prst="rect">
                <a:avLst/>
              </a:prstGeom>
              <a:solidFill>
                <a:schemeClr val="accent6">
                  <a:lumMod val="20000"/>
                  <a:lumOff val="80000"/>
                </a:schemeClr>
              </a:solidFill>
            </p:spPr>
            <p:txBody>
              <a:bodyPr wrap="square" rtlCol="0">
                <a:spAutoFit/>
              </a:bodyPr>
              <a:lstStyle/>
              <a:p>
                <a:pPr algn="ctr">
                  <a:lnSpc>
                    <a:spcPct val="120000"/>
                  </a:lnSpc>
                </a:pPr>
                <a:r>
                  <a:rPr lang="en-US" altLang="ja-JP" sz="2000" b="1" dirty="0"/>
                  <a:t>(1) </a:t>
                </a:r>
                <a14:m>
                  <m:oMath xmlns:m="http://schemas.openxmlformats.org/officeDocument/2006/math">
                    <m:r>
                      <a:rPr lang="en-US" altLang="ja-JP" sz="2000" i="1">
                        <a:latin typeface="Cambria Math" panose="02040503050406030204" pitchFamily="18" charset="0"/>
                      </a:rPr>
                      <m:t>#</m:t>
                    </m:r>
                    <m:r>
                      <a:rPr lang="en-US" altLang="ja-JP" sz="2000" i="1">
                        <a:latin typeface="Cambria Math" panose="02040503050406030204" pitchFamily="18" charset="0"/>
                      </a:rPr>
                      <m:t>𝐴</m:t>
                    </m:r>
                    <m:r>
                      <a:rPr lang="en-US" altLang="ja-JP" sz="2000" i="1">
                        <a:latin typeface="Cambria Math" panose="02040503050406030204" pitchFamily="18" charset="0"/>
                      </a:rPr>
                      <m:t>=</m:t>
                    </m:r>
                    <m:r>
                      <a:rPr lang="en-US" altLang="ja-JP" sz="2000" i="1">
                        <a:latin typeface="Cambria Math" panose="02040503050406030204" pitchFamily="18" charset="0"/>
                      </a:rPr>
                      <m:t>𝑘</m:t>
                    </m:r>
                  </m:oMath>
                </a14:m>
                <a:r>
                  <a:rPr lang="ja-JP" altLang="en-US" sz="2000" dirty="0">
                    <a:latin typeface="Cambria Math" panose="02040503050406030204" pitchFamily="18" charset="0"/>
                  </a:rPr>
                  <a:t>かつ</a:t>
                </a:r>
                <a14:m>
                  <m:oMath xmlns:m="http://schemas.openxmlformats.org/officeDocument/2006/math">
                    <m:r>
                      <a:rPr lang="en-US" altLang="ja-JP" sz="2000" i="1" dirty="0">
                        <a:latin typeface="Cambria Math" panose="02040503050406030204" pitchFamily="18" charset="0"/>
                      </a:rPr>
                      <m:t>#</m:t>
                    </m:r>
                    <m:acc>
                      <m:accPr>
                        <m:chr m:val="̃"/>
                        <m:ctrlPr>
                          <a:rPr lang="en-US" altLang="ja-JP" sz="2000" i="1" dirty="0">
                            <a:latin typeface="Cambria Math" panose="02040503050406030204" pitchFamily="18" charset="0"/>
                          </a:rPr>
                        </m:ctrlPr>
                      </m:accPr>
                      <m:e>
                        <m:r>
                          <a:rPr lang="en-US" altLang="ja-JP" sz="2000" i="1" dirty="0">
                            <a:latin typeface="Cambria Math" panose="02040503050406030204" pitchFamily="18" charset="0"/>
                          </a:rPr>
                          <m:t>𝐵</m:t>
                        </m:r>
                      </m:e>
                    </m:acc>
                    <m:r>
                      <a:rPr lang="en-US" altLang="ja-JP" sz="2000" i="1" dirty="0">
                        <a:latin typeface="Cambria Math" panose="02040503050406030204" pitchFamily="18" charset="0"/>
                      </a:rPr>
                      <m:t>≤</m:t>
                    </m:r>
                    <m:r>
                      <a:rPr lang="en-US" altLang="ja-JP" sz="2000" i="1" dirty="0">
                        <a:latin typeface="Cambria Math" panose="02040503050406030204" pitchFamily="18" charset="0"/>
                      </a:rPr>
                      <m:t>𝑘</m:t>
                    </m:r>
                    <m:r>
                      <a:rPr lang="ja-JP" altLang="en-US" sz="2000" b="1" i="1" dirty="0">
                        <a:latin typeface="Cambria Math" panose="02040503050406030204" pitchFamily="18" charset="0"/>
                      </a:rPr>
                      <m:t> </m:t>
                    </m:r>
                  </m:oMath>
                </a14:m>
                <a:endParaRPr kumimoji="1" lang="en-US" altLang="ja-JP" sz="2000" b="1" dirty="0"/>
              </a:p>
            </p:txBody>
          </p:sp>
        </mc:Choice>
        <mc:Fallback xmlns="">
          <p:sp>
            <p:nvSpPr>
              <p:cNvPr id="8" name="テキスト ボックス 7">
                <a:extLst>
                  <a:ext uri="{FF2B5EF4-FFF2-40B4-BE49-F238E27FC236}">
                    <a16:creationId xmlns:a16="http://schemas.microsoft.com/office/drawing/2014/main" id="{D88B4D02-44A5-44A0-BCDB-4BF7EE7957F8}"/>
                  </a:ext>
                </a:extLst>
              </p:cNvPr>
              <p:cNvSpPr txBox="1">
                <a:spLocks noRot="1" noChangeAspect="1" noMove="1" noResize="1" noEditPoints="1" noAdjustHandles="1" noChangeArrowheads="1" noChangeShapeType="1" noTextEdit="1"/>
              </p:cNvSpPr>
              <p:nvPr/>
            </p:nvSpPr>
            <p:spPr>
              <a:xfrm>
                <a:off x="481013" y="2096853"/>
                <a:ext cx="11195050" cy="430567"/>
              </a:xfrm>
              <a:prstGeom prst="rect">
                <a:avLst/>
              </a:prstGeom>
              <a:blipFill>
                <a:blip r:embed="rId4"/>
                <a:stretch>
                  <a:fillRect b="-25352"/>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E4E2CD55-0280-4E95-B913-201D062A42D4}"/>
              </a:ext>
            </a:extLst>
          </p:cNvPr>
          <p:cNvSpPr/>
          <p:nvPr/>
        </p:nvSpPr>
        <p:spPr>
          <a:xfrm>
            <a:off x="481013" y="2096852"/>
            <a:ext cx="11195050" cy="45007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D1FC795F-2262-4A02-BBD9-B0A855B52A67}"/>
                  </a:ext>
                </a:extLst>
              </p:cNvPr>
              <p:cNvSpPr/>
              <p:nvPr/>
            </p:nvSpPr>
            <p:spPr>
              <a:xfrm>
                <a:off x="1541944" y="2708391"/>
                <a:ext cx="4391587" cy="369332"/>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𝐴</m:t>
                        </m:r>
                      </m:e>
                      <m:sup>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oMath>
                </a14:m>
                <a:r>
                  <a:rPr lang="ja-JP" altLang="en-US" dirty="0"/>
                  <a:t>の関係は，</a:t>
                </a:r>
                <a:r>
                  <a:rPr lang="en-US" altLang="ja-JP" dirty="0"/>
                  <a:t>3</a:t>
                </a:r>
                <a:r>
                  <a:rPr lang="ja-JP" altLang="en-US" dirty="0"/>
                  <a:t>種類に分けられる．</a:t>
                </a:r>
              </a:p>
            </p:txBody>
          </p:sp>
        </mc:Choice>
        <mc:Fallback xmlns="">
          <p:sp>
            <p:nvSpPr>
              <p:cNvPr id="32" name="正方形/長方形 31">
                <a:extLst>
                  <a:ext uri="{FF2B5EF4-FFF2-40B4-BE49-F238E27FC236}">
                    <a16:creationId xmlns:a16="http://schemas.microsoft.com/office/drawing/2014/main" id="{D1FC795F-2262-4A02-BBD9-B0A855B52A67}"/>
                  </a:ext>
                </a:extLst>
              </p:cNvPr>
              <p:cNvSpPr>
                <a:spLocks noRot="1" noChangeAspect="1" noMove="1" noResize="1" noEditPoints="1" noAdjustHandles="1" noChangeArrowheads="1" noChangeShapeType="1" noTextEdit="1"/>
              </p:cNvSpPr>
              <p:nvPr/>
            </p:nvSpPr>
            <p:spPr>
              <a:xfrm>
                <a:off x="1541944" y="2708391"/>
                <a:ext cx="4391587" cy="369332"/>
              </a:xfrm>
              <a:prstGeom prst="rect">
                <a:avLst/>
              </a:prstGeom>
              <a:blipFill>
                <a:blip r:embed="rId5"/>
                <a:stretch>
                  <a:fillRect l="-417" t="-8197" r="-694" b="-24590"/>
                </a:stretch>
              </a:blipFill>
            </p:spPr>
            <p:txBody>
              <a:bodyPr/>
              <a:lstStyle/>
              <a:p>
                <a:r>
                  <a:rPr lang="ja-JP" altLang="en-US">
                    <a:noFill/>
                  </a:rPr>
                  <a:t> </a:t>
                </a:r>
              </a:p>
            </p:txBody>
          </p:sp>
        </mc:Fallback>
      </mc:AlternateContent>
      <p:pic>
        <p:nvPicPr>
          <p:cNvPr id="33" name="図 32">
            <a:extLst>
              <a:ext uri="{FF2B5EF4-FFF2-40B4-BE49-F238E27FC236}">
                <a16:creationId xmlns:a16="http://schemas.microsoft.com/office/drawing/2014/main" id="{88A32CE2-B912-4C54-88BC-5BC82F503B57}"/>
              </a:ext>
            </a:extLst>
          </p:cNvPr>
          <p:cNvPicPr>
            <a:picLocks noChangeAspect="1"/>
          </p:cNvPicPr>
          <p:nvPr/>
        </p:nvPicPr>
        <p:blipFill>
          <a:blip r:embed="rId6"/>
          <a:stretch>
            <a:fillRect/>
          </a:stretch>
        </p:blipFill>
        <p:spPr>
          <a:xfrm>
            <a:off x="803412" y="3140968"/>
            <a:ext cx="5868652" cy="3028182"/>
          </a:xfrm>
          <a:prstGeom prst="rect">
            <a:avLst/>
          </a:prstGeom>
        </p:spPr>
      </p:pic>
      <p:sp>
        <p:nvSpPr>
          <p:cNvPr id="38" name="正方形/長方形 37">
            <a:extLst>
              <a:ext uri="{FF2B5EF4-FFF2-40B4-BE49-F238E27FC236}">
                <a16:creationId xmlns:a16="http://schemas.microsoft.com/office/drawing/2014/main" id="{DF10CDB2-EDD1-4CA7-B25C-C5CC93A53478}"/>
              </a:ext>
            </a:extLst>
          </p:cNvPr>
          <p:cNvSpPr/>
          <p:nvPr/>
        </p:nvSpPr>
        <p:spPr>
          <a:xfrm rot="10800000" flipH="1">
            <a:off x="6960096" y="2708390"/>
            <a:ext cx="4479736" cy="3780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737BA45F-CC5A-4CB8-B076-9735CE7F4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633" y="3960082"/>
            <a:ext cx="1524840" cy="2385242"/>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31A30B5F-E7A9-4CE8-82B5-39FE87428D4E}"/>
                  </a:ext>
                </a:extLst>
              </p:cNvPr>
              <p:cNvSpPr/>
              <p:nvPr/>
            </p:nvSpPr>
            <p:spPr>
              <a:xfrm>
                <a:off x="7196766" y="2824798"/>
                <a:ext cx="4083810" cy="369332"/>
              </a:xfrm>
              <a:prstGeom prst="rect">
                <a:avLst/>
              </a:prstGeom>
            </p:spPr>
            <p:txBody>
              <a:bodyPr wrap="none">
                <a:spAutoFit/>
              </a:bodyPr>
              <a:lstStyle/>
              <a:p>
                <a:r>
                  <a:rPr lang="ja-JP" altLang="en-US" b="1" dirty="0"/>
                  <a:t>なぜ，</a:t>
                </a:r>
                <a:r>
                  <a:rPr lang="en-US" altLang="ja-JP" b="1" dirty="0"/>
                  <a:t> </a:t>
                </a:r>
                <a14:m>
                  <m:oMath xmlns:m="http://schemas.openxmlformats.org/officeDocument/2006/math">
                    <m:r>
                      <a:rPr lang="en-US" altLang="ja-JP" b="1" i="1">
                        <a:latin typeface="Cambria Math" panose="02040503050406030204" pitchFamily="18" charset="0"/>
                      </a:rPr>
                      <m:t>|</m:t>
                    </m:r>
                    <m:sSup>
                      <m:sSupPr>
                        <m:ctrlPr>
                          <a:rPr lang="en-US" altLang="ja-JP" b="1" i="1">
                            <a:latin typeface="Cambria Math" panose="02040503050406030204" pitchFamily="18" charset="0"/>
                          </a:rPr>
                        </m:ctrlPr>
                      </m:sSupPr>
                      <m:e>
                        <m:r>
                          <a:rPr lang="en-US" altLang="ja-JP" b="1" i="1">
                            <a:latin typeface="Cambria Math" panose="02040503050406030204" pitchFamily="18" charset="0"/>
                          </a:rPr>
                          <m:t>𝑨</m:t>
                        </m:r>
                      </m:e>
                      <m:sup>
                        <m:r>
                          <a:rPr lang="en-US" altLang="ja-JP" b="1" i="1">
                            <a:latin typeface="Cambria Math" panose="02040503050406030204" pitchFamily="18" charset="0"/>
                          </a:rPr>
                          <m:t>′</m:t>
                        </m:r>
                      </m:sup>
                    </m:sSup>
                    <m:r>
                      <a:rPr lang="en-US" altLang="ja-JP" b="1" i="1">
                        <a:latin typeface="Cambria Math" panose="02040503050406030204" pitchFamily="18" charset="0"/>
                      </a:rPr>
                      <m:t>∩</m:t>
                    </m:r>
                    <m:sSup>
                      <m:sSupPr>
                        <m:ctrlPr>
                          <a:rPr lang="en-US" altLang="ja-JP" b="1" i="1">
                            <a:latin typeface="Cambria Math" panose="02040503050406030204" pitchFamily="18" charset="0"/>
                          </a:rPr>
                        </m:ctrlPr>
                      </m:sSupPr>
                      <m:e>
                        <m:r>
                          <a:rPr lang="en-US" altLang="ja-JP" b="1" i="1">
                            <a:latin typeface="Cambria Math" panose="02040503050406030204" pitchFamily="18" charset="0"/>
                          </a:rPr>
                          <m:t>𝑩</m:t>
                        </m:r>
                      </m:e>
                      <m:sup>
                        <m:r>
                          <a:rPr lang="en-US" altLang="ja-JP" b="1" i="1">
                            <a:latin typeface="Cambria Math" panose="02040503050406030204" pitchFamily="18" charset="0"/>
                          </a:rPr>
                          <m:t>′</m:t>
                        </m:r>
                      </m:sup>
                    </m:sSup>
                    <m:r>
                      <a:rPr lang="en-US" altLang="ja-JP" b="1" i="1">
                        <a:latin typeface="Cambria Math" panose="02040503050406030204" pitchFamily="18" charset="0"/>
                      </a:rPr>
                      <m:t>|</m:t>
                    </m:r>
                  </m:oMath>
                </a14:m>
                <a:r>
                  <a:rPr lang="ja-JP" altLang="en-US" b="1" dirty="0"/>
                  <a:t>の関係で分けるのか？</a:t>
                </a:r>
              </a:p>
            </p:txBody>
          </p:sp>
        </mc:Choice>
        <mc:Fallback xmlns="">
          <p:sp>
            <p:nvSpPr>
              <p:cNvPr id="45" name="正方形/長方形 44">
                <a:extLst>
                  <a:ext uri="{FF2B5EF4-FFF2-40B4-BE49-F238E27FC236}">
                    <a16:creationId xmlns:a16="http://schemas.microsoft.com/office/drawing/2014/main" id="{31A30B5F-E7A9-4CE8-82B5-39FE87428D4E}"/>
                  </a:ext>
                </a:extLst>
              </p:cNvPr>
              <p:cNvSpPr>
                <a:spLocks noRot="1" noChangeAspect="1" noMove="1" noResize="1" noEditPoints="1" noAdjustHandles="1" noChangeArrowheads="1" noChangeShapeType="1" noTextEdit="1"/>
              </p:cNvSpPr>
              <p:nvPr/>
            </p:nvSpPr>
            <p:spPr>
              <a:xfrm>
                <a:off x="7196766" y="2824798"/>
                <a:ext cx="4083810" cy="369332"/>
              </a:xfrm>
              <a:prstGeom prst="rect">
                <a:avLst/>
              </a:prstGeom>
              <a:blipFill>
                <a:blip r:embed="rId8"/>
                <a:stretch>
                  <a:fillRect l="-1345" t="-8197" r="-1196" b="-24590"/>
                </a:stretch>
              </a:blipFill>
            </p:spPr>
            <p:txBody>
              <a:bodyPr/>
              <a:lstStyle/>
              <a:p>
                <a:r>
                  <a:rPr lang="ja-JP" altLang="en-US">
                    <a:noFill/>
                  </a:rPr>
                  <a:t> </a:t>
                </a:r>
              </a:p>
            </p:txBody>
          </p:sp>
        </mc:Fallback>
      </mc:AlternateContent>
      <p:sp>
        <p:nvSpPr>
          <p:cNvPr id="46" name="正方形/長方形 45">
            <a:extLst>
              <a:ext uri="{FF2B5EF4-FFF2-40B4-BE49-F238E27FC236}">
                <a16:creationId xmlns:a16="http://schemas.microsoft.com/office/drawing/2014/main" id="{A9CFAF46-0CBB-4B2C-A553-237DB76B3F70}"/>
              </a:ext>
            </a:extLst>
          </p:cNvPr>
          <p:cNvSpPr/>
          <p:nvPr/>
        </p:nvSpPr>
        <p:spPr>
          <a:xfrm>
            <a:off x="7321050" y="3194130"/>
            <a:ext cx="3938215" cy="729110"/>
          </a:xfrm>
          <a:prstGeom prst="rect">
            <a:avLst/>
          </a:prstGeom>
        </p:spPr>
        <p:txBody>
          <a:bodyPr wrap="square">
            <a:spAutoFit/>
          </a:bodyPr>
          <a:lstStyle/>
          <a:p>
            <a:pPr>
              <a:lnSpc>
                <a:spcPct val="120000"/>
              </a:lnSpc>
            </a:pPr>
            <a:r>
              <a:rPr lang="ja-JP" altLang="en-US" dirty="0"/>
              <a:t>系</a:t>
            </a:r>
            <a:r>
              <a:rPr lang="en-US" altLang="ja-JP" dirty="0"/>
              <a:t>2</a:t>
            </a:r>
            <a:r>
              <a:rPr lang="ja-JP" altLang="en-US" dirty="0"/>
              <a:t>に対応するパターンが存在することを考慮しないといけないため．</a:t>
            </a:r>
          </a:p>
        </p:txBody>
      </p:sp>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D3E983FC-47EF-47D8-8F43-EAA04C468011}"/>
                  </a:ext>
                </a:extLst>
              </p:cNvPr>
              <p:cNvSpPr/>
              <p:nvPr/>
            </p:nvSpPr>
            <p:spPr>
              <a:xfrm>
                <a:off x="9077371" y="4601277"/>
                <a:ext cx="2491237" cy="1059971"/>
              </a:xfrm>
              <a:prstGeom prst="rect">
                <a:avLst/>
              </a:prstGeom>
            </p:spPr>
            <p:txBody>
              <a:bodyPr wrap="square">
                <a:spAutoFit/>
              </a:bodyPr>
              <a:lstStyle/>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𝑦</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0" smtClean="0">
                        <a:latin typeface="Cambria Math" panose="02040503050406030204" pitchFamily="18" charset="0"/>
                      </a:rPr>
                      <m:t>, </m:t>
                    </m:r>
                  </m:oMath>
                </a14:m>
                <a:r>
                  <a:rPr lang="ja-JP" altLang="en-US" b="0" i="0" dirty="0">
                    <a:latin typeface="Cambria Math" panose="02040503050406030204" pitchFamily="18" charset="0"/>
                  </a:rPr>
                  <a:t> </a:t>
                </a:r>
                <a:endParaRPr lang="en-US" altLang="ja-JP" b="0" i="0" dirty="0">
                  <a:latin typeface="Cambria Math" panose="02040503050406030204" pitchFamily="18" charset="0"/>
                </a:endParaRPr>
              </a:p>
              <a:p>
                <a:pPr>
                  <a:lnSpc>
                    <a:spcPct val="120000"/>
                  </a:lnSpc>
                </a:pPr>
                <a14:m>
                  <m:oMath xmlns:m="http://schemas.openxmlformats.org/officeDocument/2006/math">
                    <m:r>
                      <a:rPr lang="en-US" altLang="ja-JP" b="0" i="1" dirty="0" smtClean="0">
                        <a:latin typeface="Cambria Math" panose="02040503050406030204" pitchFamily="18" charset="0"/>
                      </a:rPr>
                      <m:t>𝑝</m:t>
                    </m:r>
                    <m:d>
                      <m:dPr>
                        <m:begChr m:val="{"/>
                        <m:endChr m:val="}"/>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𝑦</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𝑘</m:t>
                            </m:r>
                            <m:r>
                              <a:rPr lang="en-US" altLang="ja-JP" b="0" i="1" dirty="0" smtClean="0">
                                <a:latin typeface="Cambria Math" panose="02040503050406030204" pitchFamily="18" charset="0"/>
                              </a:rPr>
                              <m:t>+1</m:t>
                            </m:r>
                          </m:sub>
                        </m:sSub>
                      </m:e>
                    </m:d>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𝑞</m:t>
                    </m:r>
                  </m:oMath>
                </a14:m>
                <a:r>
                  <a:rPr lang="ja-JP" altLang="en-US" dirty="0"/>
                  <a:t>かつ</a:t>
                </a:r>
                <a:endParaRPr lang="en-US" altLang="ja-JP" dirty="0"/>
              </a:p>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oMath>
                </a14:m>
                <a:r>
                  <a:rPr lang="ja-JP" altLang="en-US" dirty="0"/>
                  <a:t> </a:t>
                </a:r>
              </a:p>
            </p:txBody>
          </p:sp>
        </mc:Choice>
        <mc:Fallback xmlns="">
          <p:sp>
            <p:nvSpPr>
              <p:cNvPr id="47" name="正方形/長方形 46">
                <a:extLst>
                  <a:ext uri="{FF2B5EF4-FFF2-40B4-BE49-F238E27FC236}">
                    <a16:creationId xmlns:a16="http://schemas.microsoft.com/office/drawing/2014/main" id="{D3E983FC-47EF-47D8-8F43-EAA04C468011}"/>
                  </a:ext>
                </a:extLst>
              </p:cNvPr>
              <p:cNvSpPr>
                <a:spLocks noRot="1" noChangeAspect="1" noMove="1" noResize="1" noEditPoints="1" noAdjustHandles="1" noChangeArrowheads="1" noChangeShapeType="1" noTextEdit="1"/>
              </p:cNvSpPr>
              <p:nvPr/>
            </p:nvSpPr>
            <p:spPr>
              <a:xfrm>
                <a:off x="9077371" y="4601277"/>
                <a:ext cx="2491237" cy="1059971"/>
              </a:xfrm>
              <a:prstGeom prst="rect">
                <a:avLst/>
              </a:prstGeom>
              <a:blipFill>
                <a:blip r:embed="rId9"/>
                <a:stretch>
                  <a:fillRect b="-2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47AE6B23-867B-49C7-9AE0-BF4D4CD5142B}"/>
                  </a:ext>
                </a:extLst>
              </p:cNvPr>
              <p:cNvSpPr/>
              <p:nvPr/>
            </p:nvSpPr>
            <p:spPr>
              <a:xfrm>
                <a:off x="2092895" y="6177968"/>
                <a:ext cx="3159326" cy="374270"/>
              </a:xfrm>
              <a:prstGeom prst="rect">
                <a:avLst/>
              </a:prstGeom>
            </p:spPr>
            <p:txBody>
              <a:bodyPr wrap="none">
                <a:spAutoFit/>
              </a:bodyPr>
              <a:lstStyle/>
              <a:p>
                <a:r>
                  <a:rPr lang="ja-JP" altLang="en-US" dirty="0">
                    <a:solidFill>
                      <a:srgbClr val="2A2E33"/>
                    </a:solidFill>
                  </a:rPr>
                  <a:t>（</a:t>
                </a:r>
                <a14:m>
                  <m:oMath xmlns:m="http://schemas.openxmlformats.org/officeDocument/2006/math">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𝐴</m:t>
                    </m:r>
                    <m:r>
                      <a:rPr lang="en-US" altLang="ja-JP" b="0" i="1">
                        <a:solidFill>
                          <a:srgbClr val="2A2E33"/>
                        </a:solidFill>
                        <a:latin typeface="Cambria Math" panose="02040503050406030204" pitchFamily="18" charset="0"/>
                      </a:rPr>
                      <m:t>=</m:t>
                    </m:r>
                    <m:r>
                      <a:rPr lang="en-US" altLang="ja-JP" b="0" i="1">
                        <a:solidFill>
                          <a:srgbClr val="2A2E33"/>
                        </a:solidFill>
                        <a:latin typeface="Cambria Math" panose="02040503050406030204" pitchFamily="18" charset="0"/>
                      </a:rPr>
                      <m:t>𝑘</m:t>
                    </m:r>
                  </m:oMath>
                </a14:m>
                <a:r>
                  <a:rPr lang="ja-JP" altLang="en-US" dirty="0">
                    <a:solidFill>
                      <a:srgbClr val="2A2E33"/>
                    </a:solidFill>
                    <a:latin typeface="Cambria Math" panose="02040503050406030204" pitchFamily="18" charset="0"/>
                  </a:rPr>
                  <a:t>かつ</a:t>
                </a:r>
                <a14:m>
                  <m:oMath xmlns:m="http://schemas.openxmlformats.org/officeDocument/2006/math">
                    <m:r>
                      <a:rPr lang="en-US" altLang="ja-JP" b="0" i="1" dirty="0">
                        <a:solidFill>
                          <a:srgbClr val="2A2E33"/>
                        </a:solidFill>
                        <a:latin typeface="Cambria Math" panose="02040503050406030204" pitchFamily="18" charset="0"/>
                      </a:rPr>
                      <m:t>#</m:t>
                    </m:r>
                    <m:acc>
                      <m:accPr>
                        <m:chr m:val="̃"/>
                        <m:ctrlPr>
                          <a:rPr lang="en-US" altLang="ja-JP" i="1" dirty="0">
                            <a:solidFill>
                              <a:srgbClr val="2A2E33"/>
                            </a:solidFill>
                            <a:latin typeface="Cambria Math" panose="02040503050406030204" pitchFamily="18" charset="0"/>
                          </a:rPr>
                        </m:ctrlPr>
                      </m:accPr>
                      <m:e>
                        <m:r>
                          <a:rPr lang="en-US" altLang="ja-JP" b="0" i="1" dirty="0">
                            <a:solidFill>
                              <a:srgbClr val="2A2E33"/>
                            </a:solidFill>
                            <a:latin typeface="Cambria Math" panose="02040503050406030204" pitchFamily="18" charset="0"/>
                          </a:rPr>
                          <m:t>𝐵</m:t>
                        </m:r>
                      </m:e>
                    </m:acc>
                    <m:r>
                      <a:rPr lang="en-US" altLang="ja-JP" b="0" i="1" dirty="0">
                        <a:solidFill>
                          <a:srgbClr val="2A2E33"/>
                        </a:solidFill>
                        <a:latin typeface="Cambria Math" panose="02040503050406030204" pitchFamily="18" charset="0"/>
                      </a:rPr>
                      <m:t>=</m:t>
                    </m:r>
                    <m:r>
                      <a:rPr lang="en-US" altLang="ja-JP" b="0" i="1" dirty="0">
                        <a:solidFill>
                          <a:srgbClr val="2A2E33"/>
                        </a:solidFill>
                        <a:latin typeface="Cambria Math" panose="02040503050406030204" pitchFamily="18" charset="0"/>
                      </a:rPr>
                      <m:t>𝑘</m:t>
                    </m:r>
                  </m:oMath>
                </a14:m>
                <a:r>
                  <a:rPr lang="ja-JP" altLang="en-US" sz="1600" dirty="0">
                    <a:solidFill>
                      <a:srgbClr val="2A2E33"/>
                    </a:solidFill>
                  </a:rPr>
                  <a:t>のとき）</a:t>
                </a:r>
                <a:endParaRPr lang="ja-JP" altLang="en-US" sz="1600" dirty="0"/>
              </a:p>
            </p:txBody>
          </p:sp>
        </mc:Choice>
        <mc:Fallback xmlns="">
          <p:sp>
            <p:nvSpPr>
              <p:cNvPr id="48" name="正方形/長方形 47">
                <a:extLst>
                  <a:ext uri="{FF2B5EF4-FFF2-40B4-BE49-F238E27FC236}">
                    <a16:creationId xmlns:a16="http://schemas.microsoft.com/office/drawing/2014/main" id="{47AE6B23-867B-49C7-9AE0-BF4D4CD5142B}"/>
                  </a:ext>
                </a:extLst>
              </p:cNvPr>
              <p:cNvSpPr>
                <a:spLocks noRot="1" noChangeAspect="1" noMove="1" noResize="1" noEditPoints="1" noAdjustHandles="1" noChangeArrowheads="1" noChangeShapeType="1" noTextEdit="1"/>
              </p:cNvSpPr>
              <p:nvPr/>
            </p:nvSpPr>
            <p:spPr>
              <a:xfrm>
                <a:off x="2092895" y="6177968"/>
                <a:ext cx="3159326" cy="374270"/>
              </a:xfrm>
              <a:prstGeom prst="rect">
                <a:avLst/>
              </a:prstGeom>
              <a:blipFill>
                <a:blip r:embed="rId10"/>
                <a:stretch>
                  <a:fillRect l="-1541" t="-6452" r="-193" b="-24194"/>
                </a:stretch>
              </a:blipFill>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83322F11-43A5-4990-9425-6308376C4061}"/>
              </a:ext>
            </a:extLst>
          </p:cNvPr>
          <p:cNvPicPr>
            <a:picLocks noChangeAspect="1"/>
          </p:cNvPicPr>
          <p:nvPr/>
        </p:nvPicPr>
        <p:blipFill>
          <a:blip r:embed="rId11"/>
          <a:stretch>
            <a:fillRect/>
          </a:stretch>
        </p:blipFill>
        <p:spPr>
          <a:xfrm>
            <a:off x="10088104" y="4707730"/>
            <a:ext cx="648072" cy="334626"/>
          </a:xfrm>
          <a:prstGeom prst="rect">
            <a:avLst/>
          </a:prstGeom>
        </p:spPr>
      </p:pic>
      <p:pic>
        <p:nvPicPr>
          <p:cNvPr id="16" name="図 15">
            <a:extLst>
              <a:ext uri="{FF2B5EF4-FFF2-40B4-BE49-F238E27FC236}">
                <a16:creationId xmlns:a16="http://schemas.microsoft.com/office/drawing/2014/main" id="{074C75A0-7D58-4162-A7C3-E4390B9D58BE}"/>
              </a:ext>
            </a:extLst>
          </p:cNvPr>
          <p:cNvPicPr>
            <a:picLocks noChangeAspect="1"/>
          </p:cNvPicPr>
          <p:nvPr/>
        </p:nvPicPr>
        <p:blipFill>
          <a:blip r:embed="rId11"/>
          <a:stretch>
            <a:fillRect/>
          </a:stretch>
        </p:blipFill>
        <p:spPr>
          <a:xfrm>
            <a:off x="10319949" y="5042356"/>
            <a:ext cx="648072" cy="334626"/>
          </a:xfrm>
          <a:prstGeom prst="rect">
            <a:avLst/>
          </a:prstGeom>
        </p:spPr>
      </p:pic>
      <p:pic>
        <p:nvPicPr>
          <p:cNvPr id="17" name="図 16">
            <a:extLst>
              <a:ext uri="{FF2B5EF4-FFF2-40B4-BE49-F238E27FC236}">
                <a16:creationId xmlns:a16="http://schemas.microsoft.com/office/drawing/2014/main" id="{D7DBF51E-7E7A-4F03-BFA3-3B873EA41F41}"/>
              </a:ext>
            </a:extLst>
          </p:cNvPr>
          <p:cNvPicPr>
            <a:picLocks noChangeAspect="1"/>
          </p:cNvPicPr>
          <p:nvPr/>
        </p:nvPicPr>
        <p:blipFill>
          <a:blip r:embed="rId11"/>
          <a:stretch>
            <a:fillRect/>
          </a:stretch>
        </p:blipFill>
        <p:spPr>
          <a:xfrm>
            <a:off x="10411233" y="5362955"/>
            <a:ext cx="648072" cy="334626"/>
          </a:xfrm>
          <a:prstGeom prst="rect">
            <a:avLst/>
          </a:prstGeom>
        </p:spPr>
      </p:pic>
    </p:spTree>
    <p:extLst>
      <p:ext uri="{BB962C8B-B14F-4D97-AF65-F5344CB8AC3E}">
        <p14:creationId xmlns:p14="http://schemas.microsoft.com/office/powerpoint/2010/main" val="9692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の証明④</a:t>
            </a:r>
            <a:endParaRPr kumimoji="1" lang="ja-JP" altLang="en-US" dirty="0"/>
          </a:p>
        </p:txBody>
      </p:sp>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44</a:t>
            </a:fld>
            <a:endParaRPr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8B4D02-44A5-44A0-BCDB-4BF7EE7957F8}"/>
                  </a:ext>
                </a:extLst>
              </p:cNvPr>
              <p:cNvSpPr txBox="1"/>
              <p:nvPr/>
            </p:nvSpPr>
            <p:spPr>
              <a:xfrm>
                <a:off x="481013" y="988413"/>
                <a:ext cx="11195050" cy="430567"/>
              </a:xfrm>
              <a:prstGeom prst="rect">
                <a:avLst/>
              </a:prstGeom>
              <a:solidFill>
                <a:schemeClr val="accent6">
                  <a:lumMod val="20000"/>
                  <a:lumOff val="80000"/>
                </a:schemeClr>
              </a:solidFill>
            </p:spPr>
            <p:txBody>
              <a:bodyPr wrap="square" rtlCol="0">
                <a:spAutoFit/>
              </a:bodyPr>
              <a:lstStyle/>
              <a:p>
                <a:pPr algn="ctr">
                  <a:lnSpc>
                    <a:spcPct val="120000"/>
                  </a:lnSpc>
                </a:pPr>
                <a:r>
                  <a:rPr lang="en-US" altLang="ja-JP" sz="2000" b="1" dirty="0"/>
                  <a:t>(1-1) </a:t>
                </a:r>
                <a14:m>
                  <m:oMath xmlns:m="http://schemas.openxmlformats.org/officeDocument/2006/math">
                    <m:d>
                      <m:dPr>
                        <m:begChr m:val="|"/>
                        <m:end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𝐴</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𝐵</m:t>
                            </m:r>
                          </m:e>
                          <m:sup>
                            <m:r>
                              <a:rPr lang="en-US" altLang="ja-JP" sz="2000" i="1">
                                <a:latin typeface="Cambria Math" panose="02040503050406030204" pitchFamily="18" charset="0"/>
                              </a:rPr>
                              <m:t>′</m:t>
                            </m:r>
                          </m:sup>
                        </m:sSup>
                      </m:e>
                    </m:d>
                    <m:r>
                      <a:rPr lang="en-US" altLang="ja-JP" sz="2000" b="0" i="1" smtClean="0">
                        <a:latin typeface="Cambria Math" panose="02040503050406030204" pitchFamily="18" charset="0"/>
                      </a:rPr>
                      <m:t>=0</m:t>
                    </m:r>
                    <m:r>
                      <a:rPr lang="ja-JP" altLang="en-US" sz="2000" b="1" i="1" dirty="0">
                        <a:latin typeface="Cambria Math" panose="02040503050406030204" pitchFamily="18" charset="0"/>
                      </a:rPr>
                      <m:t> </m:t>
                    </m:r>
                  </m:oMath>
                </a14:m>
                <a:endParaRPr kumimoji="1" lang="en-US" altLang="ja-JP" sz="2000" b="1" dirty="0"/>
              </a:p>
            </p:txBody>
          </p:sp>
        </mc:Choice>
        <mc:Fallback xmlns="">
          <p:sp>
            <p:nvSpPr>
              <p:cNvPr id="8" name="テキスト ボックス 7">
                <a:extLst>
                  <a:ext uri="{FF2B5EF4-FFF2-40B4-BE49-F238E27FC236}">
                    <a16:creationId xmlns:a16="http://schemas.microsoft.com/office/drawing/2014/main" id="{D88B4D02-44A5-44A0-BCDB-4BF7EE7957F8}"/>
                  </a:ext>
                </a:extLst>
              </p:cNvPr>
              <p:cNvSpPr txBox="1">
                <a:spLocks noRot="1" noChangeAspect="1" noMove="1" noResize="1" noEditPoints="1" noAdjustHandles="1" noChangeArrowheads="1" noChangeShapeType="1" noTextEdit="1"/>
              </p:cNvSpPr>
              <p:nvPr/>
            </p:nvSpPr>
            <p:spPr>
              <a:xfrm>
                <a:off x="481013" y="988413"/>
                <a:ext cx="11195050" cy="430567"/>
              </a:xfrm>
              <a:prstGeom prst="rect">
                <a:avLst/>
              </a:prstGeom>
              <a:blipFill>
                <a:blip r:embed="rId3"/>
                <a:stretch>
                  <a:fillRect b="-23944"/>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E4E2CD55-0280-4E95-B913-201D062A42D4}"/>
              </a:ext>
            </a:extLst>
          </p:cNvPr>
          <p:cNvSpPr/>
          <p:nvPr/>
        </p:nvSpPr>
        <p:spPr>
          <a:xfrm>
            <a:off x="481013" y="988412"/>
            <a:ext cx="11195050" cy="56092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737BA45F-CC5A-4CB8-B076-9735CE7F4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66" y="3149025"/>
            <a:ext cx="2020393" cy="3160414"/>
          </a:xfrm>
          <a:prstGeom prst="rect">
            <a:avLst/>
          </a:prstGeom>
        </p:spPr>
      </p:pic>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9CFAF46-0CBB-4B2C-A553-237DB76B3F70}"/>
                  </a:ext>
                </a:extLst>
              </p:cNvPr>
              <p:cNvSpPr/>
              <p:nvPr/>
            </p:nvSpPr>
            <p:spPr>
              <a:xfrm>
                <a:off x="695400" y="1700808"/>
                <a:ext cx="5220580" cy="734560"/>
              </a:xfrm>
              <a:prstGeom prst="rect">
                <a:avLst/>
              </a:prstGeom>
            </p:spPr>
            <p:txBody>
              <a:bodyPr wrap="square">
                <a:spAutoFit/>
              </a:bodyPr>
              <a:lstStyle/>
              <a:p>
                <a:pPr>
                  <a:lnSpc>
                    <a:spcPct val="120000"/>
                  </a:lnSpc>
                </a:pPr>
                <a:r>
                  <a:rPr lang="ja-JP" altLang="en-US" dirty="0"/>
                  <a:t>系</a:t>
                </a:r>
                <a:r>
                  <a:rPr lang="en-US" altLang="ja-JP" dirty="0"/>
                  <a:t>2</a:t>
                </a:r>
                <a:r>
                  <a:rPr lang="ja-JP" altLang="en-US" dirty="0"/>
                  <a:t>に対応するパターンが存在することを考慮したとき，次のような条件を満たす</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𝐺</m:t>
                            </m:r>
                          </m:e>
                        </m:acc>
                      </m:e>
                      <m:sub>
                        <m:r>
                          <a:rPr lang="en-US" altLang="ja-JP" b="0" i="1" dirty="0" smtClean="0">
                            <a:latin typeface="Cambria Math" panose="02040503050406030204" pitchFamily="18" charset="0"/>
                          </a:rPr>
                          <m:t>𝑖</m:t>
                        </m:r>
                      </m:sub>
                    </m:sSub>
                  </m:oMath>
                </a14:m>
                <a:r>
                  <a:rPr lang="ja-JP" altLang="en-US" dirty="0"/>
                  <a:t>が存在する．</a:t>
                </a:r>
              </a:p>
            </p:txBody>
          </p:sp>
        </mc:Choice>
        <mc:Fallback xmlns="">
          <p:sp>
            <p:nvSpPr>
              <p:cNvPr id="46" name="正方形/長方形 45">
                <a:extLst>
                  <a:ext uri="{FF2B5EF4-FFF2-40B4-BE49-F238E27FC236}">
                    <a16:creationId xmlns:a16="http://schemas.microsoft.com/office/drawing/2014/main" id="{A9CFAF46-0CBB-4B2C-A553-237DB76B3F70}"/>
                  </a:ext>
                </a:extLst>
              </p:cNvPr>
              <p:cNvSpPr>
                <a:spLocks noRot="1" noChangeAspect="1" noMove="1" noResize="1" noEditPoints="1" noAdjustHandles="1" noChangeArrowheads="1" noChangeShapeType="1" noTextEdit="1"/>
              </p:cNvSpPr>
              <p:nvPr/>
            </p:nvSpPr>
            <p:spPr>
              <a:xfrm>
                <a:off x="695400" y="1700808"/>
                <a:ext cx="5220580" cy="734560"/>
              </a:xfrm>
              <a:prstGeom prst="rect">
                <a:avLst/>
              </a:prstGeom>
              <a:blipFill>
                <a:blip r:embed="rId5"/>
                <a:stretch>
                  <a:fillRect l="-935" r="-935" b="-12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D3E983FC-47EF-47D8-8F43-EAA04C468011}"/>
                  </a:ext>
                </a:extLst>
              </p:cNvPr>
              <p:cNvSpPr/>
              <p:nvPr/>
            </p:nvSpPr>
            <p:spPr>
              <a:xfrm>
                <a:off x="3316731" y="3897052"/>
                <a:ext cx="2491237" cy="1059971"/>
              </a:xfrm>
              <a:prstGeom prst="rect">
                <a:avLst/>
              </a:prstGeom>
            </p:spPr>
            <p:txBody>
              <a:bodyPr wrap="square">
                <a:spAutoFit/>
              </a:bodyPr>
              <a:lstStyle/>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𝑦</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0" smtClean="0">
                        <a:latin typeface="Cambria Math" panose="02040503050406030204" pitchFamily="18" charset="0"/>
                      </a:rPr>
                      <m:t>, </m:t>
                    </m:r>
                  </m:oMath>
                </a14:m>
                <a:r>
                  <a:rPr lang="ja-JP" altLang="en-US" b="0" i="0" dirty="0">
                    <a:latin typeface="Cambria Math" panose="02040503050406030204" pitchFamily="18" charset="0"/>
                  </a:rPr>
                  <a:t> </a:t>
                </a:r>
                <a:endParaRPr lang="en-US" altLang="ja-JP" b="0" i="0" dirty="0">
                  <a:latin typeface="Cambria Math" panose="02040503050406030204" pitchFamily="18" charset="0"/>
                </a:endParaRPr>
              </a:p>
              <a:p>
                <a:pPr>
                  <a:lnSpc>
                    <a:spcPct val="120000"/>
                  </a:lnSpc>
                </a:pPr>
                <a14:m>
                  <m:oMath xmlns:m="http://schemas.openxmlformats.org/officeDocument/2006/math">
                    <m:r>
                      <a:rPr lang="en-US" altLang="ja-JP" b="0" i="1" dirty="0" smtClean="0">
                        <a:latin typeface="Cambria Math" panose="02040503050406030204" pitchFamily="18" charset="0"/>
                      </a:rPr>
                      <m:t>𝑝</m:t>
                    </m:r>
                    <m:d>
                      <m:dPr>
                        <m:begChr m:val="{"/>
                        <m:endChr m:val="}"/>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𝑦</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𝑘</m:t>
                            </m:r>
                            <m:r>
                              <a:rPr lang="en-US" altLang="ja-JP" b="0" i="1" dirty="0" smtClean="0">
                                <a:latin typeface="Cambria Math" panose="02040503050406030204" pitchFamily="18" charset="0"/>
                              </a:rPr>
                              <m:t>+1</m:t>
                            </m:r>
                          </m:sub>
                        </m:sSub>
                      </m:e>
                    </m:d>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𝑞</m:t>
                    </m:r>
                  </m:oMath>
                </a14:m>
                <a:r>
                  <a:rPr lang="ja-JP" altLang="en-US" dirty="0"/>
                  <a:t>かつ</a:t>
                </a:r>
                <a:endParaRPr lang="en-US" altLang="ja-JP" dirty="0"/>
              </a:p>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oMath>
                </a14:m>
                <a:r>
                  <a:rPr lang="ja-JP" altLang="en-US" dirty="0"/>
                  <a:t> </a:t>
                </a:r>
              </a:p>
            </p:txBody>
          </p:sp>
        </mc:Choice>
        <mc:Fallback xmlns="">
          <p:sp>
            <p:nvSpPr>
              <p:cNvPr id="47" name="正方形/長方形 46">
                <a:extLst>
                  <a:ext uri="{FF2B5EF4-FFF2-40B4-BE49-F238E27FC236}">
                    <a16:creationId xmlns:a16="http://schemas.microsoft.com/office/drawing/2014/main" id="{D3E983FC-47EF-47D8-8F43-EAA04C468011}"/>
                  </a:ext>
                </a:extLst>
              </p:cNvPr>
              <p:cNvSpPr>
                <a:spLocks noRot="1" noChangeAspect="1" noMove="1" noResize="1" noEditPoints="1" noAdjustHandles="1" noChangeArrowheads="1" noChangeShapeType="1" noTextEdit="1"/>
              </p:cNvSpPr>
              <p:nvPr/>
            </p:nvSpPr>
            <p:spPr>
              <a:xfrm>
                <a:off x="3316731" y="3897052"/>
                <a:ext cx="2491237" cy="1059971"/>
              </a:xfrm>
              <a:prstGeom prst="rect">
                <a:avLst/>
              </a:prstGeom>
              <a:blipFill>
                <a:blip r:embed="rId6"/>
                <a:stretch>
                  <a:fillRect b="-28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A255A9FF-AD49-4561-B82A-EC35B23CD912}"/>
                  </a:ext>
                </a:extLst>
              </p:cNvPr>
              <p:cNvSpPr/>
              <p:nvPr/>
            </p:nvSpPr>
            <p:spPr>
              <a:xfrm>
                <a:off x="1583992" y="2717196"/>
                <a:ext cx="449739"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𝑖</m:t>
                          </m:r>
                        </m:sub>
                      </m:sSub>
                    </m:oMath>
                  </m:oMathPara>
                </a14:m>
                <a:endParaRPr lang="ja-JP" altLang="en-US" dirty="0"/>
              </a:p>
            </p:txBody>
          </p:sp>
        </mc:Choice>
        <mc:Fallback xmlns="">
          <p:sp>
            <p:nvSpPr>
              <p:cNvPr id="14" name="正方形/長方形 13">
                <a:extLst>
                  <a:ext uri="{FF2B5EF4-FFF2-40B4-BE49-F238E27FC236}">
                    <a16:creationId xmlns:a16="http://schemas.microsoft.com/office/drawing/2014/main" id="{A255A9FF-AD49-4561-B82A-EC35B23CD912}"/>
                  </a:ext>
                </a:extLst>
              </p:cNvPr>
              <p:cNvSpPr>
                <a:spLocks noRot="1" noChangeAspect="1" noMove="1" noResize="1" noEditPoints="1" noAdjustHandles="1" noChangeArrowheads="1" noChangeShapeType="1" noTextEdit="1"/>
              </p:cNvSpPr>
              <p:nvPr/>
            </p:nvSpPr>
            <p:spPr>
              <a:xfrm>
                <a:off x="1583992" y="2717196"/>
                <a:ext cx="449739" cy="376129"/>
              </a:xfrm>
              <a:prstGeom prst="rect">
                <a:avLst/>
              </a:prstGeom>
              <a:blipFill>
                <a:blip r:embed="rId7"/>
                <a:stretch>
                  <a:fillRect t="-3279" r="-12162"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CE409ECA-DD12-46FF-943B-0AF8830CA4DD}"/>
                  </a:ext>
                </a:extLst>
              </p:cNvPr>
              <p:cNvSpPr/>
              <p:nvPr/>
            </p:nvSpPr>
            <p:spPr>
              <a:xfrm>
                <a:off x="6281865" y="1700808"/>
                <a:ext cx="5220580" cy="1448217"/>
              </a:xfrm>
              <a:prstGeom prst="rect">
                <a:avLst/>
              </a:prstGeom>
            </p:spPr>
            <p:txBody>
              <a:bodyPr wrap="square">
                <a:spAutoFit/>
              </a:bodyPr>
              <a:lstStyle/>
              <a:p>
                <a:pPr>
                  <a:lnSpc>
                    <a:spcPct val="120000"/>
                  </a:lnSpc>
                </a:pPr>
                <a:r>
                  <a:rPr lang="ja-JP" altLang="en-US" dirty="0"/>
                  <a:t>補題</a:t>
                </a:r>
                <a:r>
                  <a:rPr lang="en-US" altLang="ja-JP" dirty="0"/>
                  <a:t>7</a:t>
                </a:r>
                <a:r>
                  <a:rPr lang="ja-JP" altLang="en-US" dirty="0"/>
                  <a:t>と補題</a:t>
                </a:r>
                <a:r>
                  <a:rPr lang="en-US" altLang="ja-JP" dirty="0"/>
                  <a:t>8</a:t>
                </a:r>
                <a:r>
                  <a:rPr lang="ja-JP" altLang="en-US" dirty="0"/>
                  <a:t>より，</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𝐺</m:t>
                            </m:r>
                          </m:e>
                        </m:acc>
                      </m:e>
                      <m:sub>
                        <m:r>
                          <a:rPr lang="en-US" altLang="ja-JP" b="0" i="1" dirty="0" smtClean="0">
                            <a:latin typeface="Cambria Math" panose="02040503050406030204" pitchFamily="18" charset="0"/>
                          </a:rPr>
                          <m:t>𝑖</m:t>
                        </m:r>
                      </m:sub>
                    </m:sSub>
                  </m:oMath>
                </a14:m>
                <a:r>
                  <a:rPr lang="ja-JP" altLang="en-US" dirty="0" err="1"/>
                  <a:t>には</a:t>
                </a:r>
                <a:r>
                  <a:rPr lang="en-US" altLang="ja-JP" dirty="0"/>
                  <a:t>2</a:t>
                </a:r>
                <a:r>
                  <a:rPr lang="ja-JP" altLang="en-US" dirty="0"/>
                  <a:t>本以上の辺は含まれない．</a:t>
                </a:r>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𝐴</m:t>
                            </m:r>
                          </m:e>
                          <m:sup>
                            <m:r>
                              <a:rPr lang="en-US" altLang="ja-JP" i="1">
                                <a:latin typeface="Cambria Math" panose="02040503050406030204" pitchFamily="18" charset="0"/>
                              </a:rPr>
                              <m:t>′</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𝐵</m:t>
                            </m:r>
                          </m:e>
                          <m:sup>
                            <m:r>
                              <a:rPr lang="en-US" altLang="ja-JP" i="1">
                                <a:latin typeface="Cambria Math" panose="02040503050406030204" pitchFamily="18" charset="0"/>
                              </a:rPr>
                              <m:t>′</m:t>
                            </m:r>
                          </m:sup>
                        </m:sSup>
                      </m:e>
                    </m:d>
                    <m:r>
                      <a:rPr lang="en-US" altLang="ja-JP" b="0" i="1" smtClean="0">
                        <a:latin typeface="Cambria Math" panose="02040503050406030204" pitchFamily="18" charset="0"/>
                      </a:rPr>
                      <m:t>=0</m:t>
                    </m:r>
                  </m:oMath>
                </a14:m>
                <a:r>
                  <a:rPr lang="ja-JP" altLang="en-US" dirty="0"/>
                  <a:t>のとき，系</a:t>
                </a:r>
                <a:r>
                  <a:rPr lang="en-US" altLang="ja-JP" dirty="0"/>
                  <a:t>2</a:t>
                </a:r>
                <a:r>
                  <a:rPr lang="ja-JP" altLang="en-US" dirty="0"/>
                  <a:t>に対応するパターン</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𝑞</m:t>
                        </m:r>
                      </m:e>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0</m:t>
                            </m:r>
                          </m:sub>
                        </m:sSub>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𝑞</m:t>
                        </m:r>
                      </m:e>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1</m:t>
                            </m:r>
                          </m:sub>
                        </m:sSub>
                      </m:sub>
                    </m:sSub>
                  </m:oMath>
                </a14:m>
                <a:r>
                  <a:rPr lang="ja-JP" altLang="en-US" dirty="0"/>
                  <a:t>が存在する場合，</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𝐺</m:t>
                            </m:r>
                          </m:e>
                        </m:acc>
                      </m:e>
                      <m:sub>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𝑖</m:t>
                            </m:r>
                          </m:e>
                          <m:sub>
                            <m:r>
                              <a:rPr lang="en-US" altLang="ja-JP" b="0" i="1" dirty="0" smtClean="0">
                                <a:latin typeface="Cambria Math" panose="02040503050406030204" pitchFamily="18" charset="0"/>
                              </a:rPr>
                              <m:t>0</m:t>
                            </m:r>
                          </m:sub>
                        </m:sSub>
                      </m:sub>
                    </m:sSub>
                  </m:oMath>
                </a14:m>
                <a:r>
                  <a:rPr lang="ja-JP" altLang="en-US" dirty="0"/>
                  <a:t>と</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dirty="0" smtClean="0">
                                <a:latin typeface="Cambria Math" panose="02040503050406030204" pitchFamily="18" charset="0"/>
                              </a:rPr>
                            </m:ctrlPr>
                          </m:accPr>
                          <m:e>
                            <m:r>
                              <a:rPr lang="en-US" altLang="ja-JP" b="0" i="1" dirty="0" smtClean="0">
                                <a:latin typeface="Cambria Math" panose="02040503050406030204" pitchFamily="18" charset="0"/>
                              </a:rPr>
                              <m:t>𝐺</m:t>
                            </m:r>
                          </m:e>
                        </m:acc>
                      </m:e>
                      <m: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𝑖</m:t>
                            </m:r>
                          </m:e>
                          <m:sub>
                            <m:r>
                              <a:rPr lang="en-US" altLang="ja-JP" i="1" dirty="0">
                                <a:latin typeface="Cambria Math" panose="02040503050406030204" pitchFamily="18" charset="0"/>
                              </a:rPr>
                              <m:t>1</m:t>
                            </m:r>
                          </m:sub>
                        </m:sSub>
                      </m:sub>
                    </m:sSub>
                  </m:oMath>
                </a14:m>
                <a:r>
                  <a:rPr lang="ja-JP" altLang="en-US" dirty="0"/>
                  <a:t>に辺は</a:t>
                </a:r>
                <a:r>
                  <a:rPr lang="en-US" altLang="ja-JP" dirty="0"/>
                  <a:t>1</a:t>
                </a:r>
                <a:r>
                  <a:rPr lang="ja-JP" altLang="en-US" dirty="0"/>
                  <a:t>本のみ含まれる．</a:t>
                </a:r>
                <a:endParaRPr lang="en-US" altLang="ja-JP" dirty="0"/>
              </a:p>
            </p:txBody>
          </p:sp>
        </mc:Choice>
        <mc:Fallback xmlns="">
          <p:sp>
            <p:nvSpPr>
              <p:cNvPr id="15" name="正方形/長方形 14">
                <a:extLst>
                  <a:ext uri="{FF2B5EF4-FFF2-40B4-BE49-F238E27FC236}">
                    <a16:creationId xmlns:a16="http://schemas.microsoft.com/office/drawing/2014/main" id="{CE409ECA-DD12-46FF-943B-0AF8830CA4DD}"/>
                  </a:ext>
                </a:extLst>
              </p:cNvPr>
              <p:cNvSpPr>
                <a:spLocks noRot="1" noChangeAspect="1" noMove="1" noResize="1" noEditPoints="1" noAdjustHandles="1" noChangeArrowheads="1" noChangeShapeType="1" noTextEdit="1"/>
              </p:cNvSpPr>
              <p:nvPr/>
            </p:nvSpPr>
            <p:spPr>
              <a:xfrm>
                <a:off x="6281865" y="1700808"/>
                <a:ext cx="5220580" cy="1448217"/>
              </a:xfrm>
              <a:prstGeom prst="rect">
                <a:avLst/>
              </a:prstGeom>
              <a:blipFill>
                <a:blip r:embed="rId8"/>
                <a:stretch>
                  <a:fillRect l="-933" r="-700" b="-5462"/>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1A412A8C-24F4-496E-A7A2-98B01B4DACC7}"/>
              </a:ext>
            </a:extLst>
          </p:cNvPr>
          <p:cNvPicPr>
            <a:picLocks noChangeAspect="1"/>
          </p:cNvPicPr>
          <p:nvPr/>
        </p:nvPicPr>
        <p:blipFill>
          <a:blip r:embed="rId9"/>
          <a:stretch>
            <a:fillRect/>
          </a:stretch>
        </p:blipFill>
        <p:spPr>
          <a:xfrm>
            <a:off x="6773105" y="3642041"/>
            <a:ext cx="4238099" cy="2741060"/>
          </a:xfrm>
          <a:prstGeom prst="rect">
            <a:avLst/>
          </a:prstGeom>
        </p:spPr>
      </p:pic>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02D41E88-5C76-4B24-B519-0A55C8EA1BC5}"/>
                  </a:ext>
                </a:extLst>
              </p:cNvPr>
              <p:cNvSpPr/>
              <p:nvPr/>
            </p:nvSpPr>
            <p:spPr>
              <a:xfrm>
                <a:off x="7356140" y="3205015"/>
                <a:ext cx="532710" cy="407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𝑖</m:t>
                              </m:r>
                            </m:e>
                            <m:sub>
                              <m:r>
                                <a:rPr lang="en-US" altLang="ja-JP" b="0" i="1" smtClean="0">
                                  <a:solidFill>
                                    <a:srgbClr val="2A2E33"/>
                                  </a:solidFill>
                                  <a:latin typeface="Cambria Math" panose="02040503050406030204" pitchFamily="18" charset="0"/>
                                </a:rPr>
                                <m:t>0</m:t>
                              </m:r>
                            </m:sub>
                          </m:sSub>
                        </m:sub>
                      </m:sSub>
                    </m:oMath>
                  </m:oMathPara>
                </a14:m>
                <a:endParaRPr lang="ja-JP" altLang="en-US" dirty="0"/>
              </a:p>
            </p:txBody>
          </p:sp>
        </mc:Choice>
        <mc:Fallback xmlns="">
          <p:sp>
            <p:nvSpPr>
              <p:cNvPr id="18" name="正方形/長方形 17">
                <a:extLst>
                  <a:ext uri="{FF2B5EF4-FFF2-40B4-BE49-F238E27FC236}">
                    <a16:creationId xmlns:a16="http://schemas.microsoft.com/office/drawing/2014/main" id="{02D41E88-5C76-4B24-B519-0A55C8EA1BC5}"/>
                  </a:ext>
                </a:extLst>
              </p:cNvPr>
              <p:cNvSpPr>
                <a:spLocks noRot="1" noChangeAspect="1" noMove="1" noResize="1" noEditPoints="1" noAdjustHandles="1" noChangeArrowheads="1" noChangeShapeType="1" noTextEdit="1"/>
              </p:cNvSpPr>
              <p:nvPr/>
            </p:nvSpPr>
            <p:spPr>
              <a:xfrm>
                <a:off x="7356140" y="3205015"/>
                <a:ext cx="532710" cy="407804"/>
              </a:xfrm>
              <a:prstGeom prst="rect">
                <a:avLst/>
              </a:prstGeom>
              <a:blipFill>
                <a:blip r:embed="rId10"/>
                <a:stretch>
                  <a:fillRect t="-1493"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8B0F212C-040D-4AF1-A061-AB36FEBA1FA6}"/>
                  </a:ext>
                </a:extLst>
              </p:cNvPr>
              <p:cNvSpPr/>
              <p:nvPr/>
            </p:nvSpPr>
            <p:spPr>
              <a:xfrm>
                <a:off x="9955778" y="3205015"/>
                <a:ext cx="532710"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𝑖</m:t>
                              </m:r>
                            </m:e>
                            <m:sub>
                              <m:r>
                                <a:rPr lang="en-US" altLang="ja-JP" b="0" i="1" smtClean="0">
                                  <a:solidFill>
                                    <a:srgbClr val="2A2E33"/>
                                  </a:solidFill>
                                  <a:latin typeface="Cambria Math" panose="02040503050406030204" pitchFamily="18" charset="0"/>
                                </a:rPr>
                                <m:t>1</m:t>
                              </m:r>
                            </m:sub>
                          </m:sSub>
                        </m:sub>
                      </m:sSub>
                    </m:oMath>
                  </m:oMathPara>
                </a14:m>
                <a:endParaRPr lang="ja-JP" altLang="en-US" dirty="0"/>
              </a:p>
            </p:txBody>
          </p:sp>
        </mc:Choice>
        <mc:Fallback xmlns="">
          <p:sp>
            <p:nvSpPr>
              <p:cNvPr id="19" name="正方形/長方形 18">
                <a:extLst>
                  <a:ext uri="{FF2B5EF4-FFF2-40B4-BE49-F238E27FC236}">
                    <a16:creationId xmlns:a16="http://schemas.microsoft.com/office/drawing/2014/main" id="{8B0F212C-040D-4AF1-A061-AB36FEBA1FA6}"/>
                  </a:ext>
                </a:extLst>
              </p:cNvPr>
              <p:cNvSpPr>
                <a:spLocks noRot="1" noChangeAspect="1" noMove="1" noResize="1" noEditPoints="1" noAdjustHandles="1" noChangeArrowheads="1" noChangeShapeType="1" noTextEdit="1"/>
              </p:cNvSpPr>
              <p:nvPr/>
            </p:nvSpPr>
            <p:spPr>
              <a:xfrm>
                <a:off x="9955778" y="3205015"/>
                <a:ext cx="532710" cy="406265"/>
              </a:xfrm>
              <a:prstGeom prst="rect">
                <a:avLst/>
              </a:prstGeom>
              <a:blipFill>
                <a:blip r:embed="rId11"/>
                <a:stretch>
                  <a:fillRect t="-1515" r="-10227"/>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7C4B4E92-F3C6-4D37-9D7D-47B28F0C44FD}"/>
              </a:ext>
            </a:extLst>
          </p:cNvPr>
          <p:cNvPicPr>
            <a:picLocks noChangeAspect="1"/>
          </p:cNvPicPr>
          <p:nvPr/>
        </p:nvPicPr>
        <p:blipFill>
          <a:blip r:embed="rId12"/>
          <a:stretch>
            <a:fillRect/>
          </a:stretch>
        </p:blipFill>
        <p:spPr>
          <a:xfrm>
            <a:off x="4322696" y="4003153"/>
            <a:ext cx="648072" cy="334626"/>
          </a:xfrm>
          <a:prstGeom prst="rect">
            <a:avLst/>
          </a:prstGeom>
        </p:spPr>
      </p:pic>
      <p:pic>
        <p:nvPicPr>
          <p:cNvPr id="17" name="図 16">
            <a:extLst>
              <a:ext uri="{FF2B5EF4-FFF2-40B4-BE49-F238E27FC236}">
                <a16:creationId xmlns:a16="http://schemas.microsoft.com/office/drawing/2014/main" id="{C4CF4DAC-8657-4E42-B57B-72E94AAF1CDC}"/>
              </a:ext>
            </a:extLst>
          </p:cNvPr>
          <p:cNvPicPr>
            <a:picLocks noChangeAspect="1"/>
          </p:cNvPicPr>
          <p:nvPr/>
        </p:nvPicPr>
        <p:blipFill>
          <a:blip r:embed="rId12"/>
          <a:stretch>
            <a:fillRect/>
          </a:stretch>
        </p:blipFill>
        <p:spPr>
          <a:xfrm>
            <a:off x="4554541" y="4337779"/>
            <a:ext cx="648072" cy="334626"/>
          </a:xfrm>
          <a:prstGeom prst="rect">
            <a:avLst/>
          </a:prstGeom>
        </p:spPr>
      </p:pic>
      <p:pic>
        <p:nvPicPr>
          <p:cNvPr id="20" name="図 19">
            <a:extLst>
              <a:ext uri="{FF2B5EF4-FFF2-40B4-BE49-F238E27FC236}">
                <a16:creationId xmlns:a16="http://schemas.microsoft.com/office/drawing/2014/main" id="{2C60A89E-2574-44D5-BA66-3F7CE5A182B4}"/>
              </a:ext>
            </a:extLst>
          </p:cNvPr>
          <p:cNvPicPr>
            <a:picLocks noChangeAspect="1"/>
          </p:cNvPicPr>
          <p:nvPr/>
        </p:nvPicPr>
        <p:blipFill>
          <a:blip r:embed="rId12"/>
          <a:stretch>
            <a:fillRect/>
          </a:stretch>
        </p:blipFill>
        <p:spPr>
          <a:xfrm>
            <a:off x="4645825" y="4658378"/>
            <a:ext cx="648072" cy="334626"/>
          </a:xfrm>
          <a:prstGeom prst="rect">
            <a:avLst/>
          </a:prstGeom>
        </p:spPr>
      </p:pic>
    </p:spTree>
    <p:extLst>
      <p:ext uri="{BB962C8B-B14F-4D97-AF65-F5344CB8AC3E}">
        <p14:creationId xmlns:p14="http://schemas.microsoft.com/office/powerpoint/2010/main" val="253048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の証明⑤</a:t>
            </a:r>
            <a:endParaRPr kumimoji="1" lang="ja-JP" altLang="en-US" dirty="0"/>
          </a:p>
        </p:txBody>
      </p:sp>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45</a:t>
            </a:fld>
            <a:endParaRPr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8B4D02-44A5-44A0-BCDB-4BF7EE7957F8}"/>
                  </a:ext>
                </a:extLst>
              </p:cNvPr>
              <p:cNvSpPr txBox="1"/>
              <p:nvPr/>
            </p:nvSpPr>
            <p:spPr>
              <a:xfrm>
                <a:off x="481013" y="988413"/>
                <a:ext cx="11195050" cy="430567"/>
              </a:xfrm>
              <a:prstGeom prst="rect">
                <a:avLst/>
              </a:prstGeom>
              <a:solidFill>
                <a:schemeClr val="accent6">
                  <a:lumMod val="20000"/>
                  <a:lumOff val="80000"/>
                </a:schemeClr>
              </a:solidFill>
            </p:spPr>
            <p:txBody>
              <a:bodyPr wrap="square" rtlCol="0">
                <a:spAutoFit/>
              </a:bodyPr>
              <a:lstStyle/>
              <a:p>
                <a:pPr algn="ctr">
                  <a:lnSpc>
                    <a:spcPct val="120000"/>
                  </a:lnSpc>
                </a:pPr>
                <a:r>
                  <a:rPr lang="en-US" altLang="ja-JP" sz="2000" b="1" dirty="0"/>
                  <a:t>(1-1) </a:t>
                </a:r>
                <a14:m>
                  <m:oMath xmlns:m="http://schemas.openxmlformats.org/officeDocument/2006/math">
                    <m:d>
                      <m:dPr>
                        <m:begChr m:val="|"/>
                        <m:end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𝐴</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𝐵</m:t>
                            </m:r>
                          </m:e>
                          <m:sup>
                            <m:r>
                              <a:rPr lang="en-US" altLang="ja-JP" sz="2000" i="1">
                                <a:latin typeface="Cambria Math" panose="02040503050406030204" pitchFamily="18" charset="0"/>
                              </a:rPr>
                              <m:t>′</m:t>
                            </m:r>
                          </m:sup>
                        </m:sSup>
                      </m:e>
                    </m:d>
                    <m:r>
                      <a:rPr lang="en-US" altLang="ja-JP" sz="2000" b="0" i="1" smtClean="0">
                        <a:latin typeface="Cambria Math" panose="02040503050406030204" pitchFamily="18" charset="0"/>
                      </a:rPr>
                      <m:t>=0</m:t>
                    </m:r>
                    <m:r>
                      <a:rPr lang="ja-JP" altLang="en-US" sz="2000" b="1" i="1" dirty="0">
                        <a:latin typeface="Cambria Math" panose="02040503050406030204" pitchFamily="18" charset="0"/>
                      </a:rPr>
                      <m:t> </m:t>
                    </m:r>
                  </m:oMath>
                </a14:m>
                <a:endParaRPr kumimoji="1" lang="en-US" altLang="ja-JP" sz="2000" b="1" dirty="0"/>
              </a:p>
            </p:txBody>
          </p:sp>
        </mc:Choice>
        <mc:Fallback xmlns="">
          <p:sp>
            <p:nvSpPr>
              <p:cNvPr id="8" name="テキスト ボックス 7">
                <a:extLst>
                  <a:ext uri="{FF2B5EF4-FFF2-40B4-BE49-F238E27FC236}">
                    <a16:creationId xmlns:a16="http://schemas.microsoft.com/office/drawing/2014/main" id="{D88B4D02-44A5-44A0-BCDB-4BF7EE7957F8}"/>
                  </a:ext>
                </a:extLst>
              </p:cNvPr>
              <p:cNvSpPr txBox="1">
                <a:spLocks noRot="1" noChangeAspect="1" noMove="1" noResize="1" noEditPoints="1" noAdjustHandles="1" noChangeArrowheads="1" noChangeShapeType="1" noTextEdit="1"/>
              </p:cNvSpPr>
              <p:nvPr/>
            </p:nvSpPr>
            <p:spPr>
              <a:xfrm>
                <a:off x="481013" y="988413"/>
                <a:ext cx="11195050" cy="430567"/>
              </a:xfrm>
              <a:prstGeom prst="rect">
                <a:avLst/>
              </a:prstGeom>
              <a:blipFill>
                <a:blip r:embed="rId3"/>
                <a:stretch>
                  <a:fillRect b="-23944"/>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E4E2CD55-0280-4E95-B913-201D062A42D4}"/>
              </a:ext>
            </a:extLst>
          </p:cNvPr>
          <p:cNvSpPr/>
          <p:nvPr/>
        </p:nvSpPr>
        <p:spPr>
          <a:xfrm>
            <a:off x="481013" y="988412"/>
            <a:ext cx="11195050" cy="56092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5F03CCF3-BCD1-47B0-8E36-3C7A54D09D4A}"/>
                  </a:ext>
                </a:extLst>
              </p:cNvPr>
              <p:cNvSpPr/>
              <p:nvPr/>
            </p:nvSpPr>
            <p:spPr>
              <a:xfrm>
                <a:off x="761563" y="1628800"/>
                <a:ext cx="10735037" cy="787523"/>
              </a:xfrm>
              <a:prstGeom prst="rect">
                <a:avLst/>
              </a:prstGeom>
            </p:spPr>
            <p:txBody>
              <a:bodyPr wrap="square">
                <a:spAutoFit/>
              </a:bodyPr>
              <a:lstStyle/>
              <a:p>
                <a:pPr>
                  <a:lnSpc>
                    <a:spcPct val="120000"/>
                  </a:lnSpc>
                </a:pPr>
                <a:r>
                  <a:rPr lang="ja-JP" altLang="en-US" dirty="0"/>
                  <a:t>ここで，</a:t>
                </a:r>
                <a14:m>
                  <m:oMath xmlns:m="http://schemas.openxmlformats.org/officeDocument/2006/math">
                    <m:r>
                      <a:rPr lang="en-US" altLang="ja-JP" i="1">
                        <a:latin typeface="Cambria Math" panose="02040503050406030204" pitchFamily="18" charset="0"/>
                      </a:rPr>
                      <m:t>𝐺</m:t>
                    </m:r>
                  </m:oMath>
                </a14:m>
                <a:r>
                  <a:rPr lang="ja-JP" altLang="en-US" dirty="0"/>
                  <a:t>に含まれる辺数は，</a:t>
                </a:r>
                <a14:m>
                  <m:oMath xmlns:m="http://schemas.openxmlformats.org/officeDocument/2006/math">
                    <m:r>
                      <a:rPr lang="en-US" altLang="ja-JP" i="1">
                        <a:latin typeface="Cambria Math" panose="02040503050406030204" pitchFamily="18" charset="0"/>
                      </a:rPr>
                      <m:t>2×2=4</m:t>
                    </m:r>
                  </m:oMath>
                </a14:m>
                <a:r>
                  <a:rPr lang="ja-JP" altLang="en-US" dirty="0"/>
                  <a:t>本であるから，残り</a:t>
                </a:r>
                <a:r>
                  <a:rPr lang="en-US" altLang="ja-JP" dirty="0"/>
                  <a:t>2</a:t>
                </a:r>
                <a:r>
                  <a:rPr lang="ja-JP" altLang="en-US" dirty="0"/>
                  <a:t>本は</a:t>
                </a:r>
                <a14:m>
                  <m:oMath xmlns:m="http://schemas.openxmlformats.org/officeDocument/2006/math">
                    <m:sSub>
                      <m:sSubPr>
                        <m:ctrlPr>
                          <a:rPr lang="en-US" altLang="ja-JP" i="1" dirty="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𝐺</m:t>
                            </m:r>
                          </m:e>
                        </m:acc>
                      </m:e>
                      <m: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𝑖</m:t>
                            </m:r>
                          </m:e>
                          <m:sub>
                            <m:r>
                              <a:rPr lang="en-US" altLang="ja-JP" i="1" dirty="0">
                                <a:latin typeface="Cambria Math" panose="02040503050406030204" pitchFamily="18" charset="0"/>
                              </a:rPr>
                              <m:t>0</m:t>
                            </m:r>
                          </m:sub>
                        </m:sSub>
                      </m:sub>
                    </m:sSub>
                  </m:oMath>
                </a14:m>
                <a:r>
                  <a:rPr lang="ja-JP" altLang="en-US" dirty="0"/>
                  <a:t>と</a:t>
                </a:r>
                <a14:m>
                  <m:oMath xmlns:m="http://schemas.openxmlformats.org/officeDocument/2006/math">
                    <m:sSub>
                      <m:sSubPr>
                        <m:ctrlPr>
                          <a:rPr lang="en-US" altLang="ja-JP" i="1" dirty="0">
                            <a:latin typeface="Cambria Math" panose="02040503050406030204" pitchFamily="18" charset="0"/>
                          </a:rPr>
                        </m:ctrlPr>
                      </m:sSubPr>
                      <m:e>
                        <m:acc>
                          <m:accPr>
                            <m:chr m:val="̃"/>
                            <m:ctrlPr>
                              <a:rPr lang="en-US" altLang="ja-JP" i="1" dirty="0">
                                <a:latin typeface="Cambria Math" panose="02040503050406030204" pitchFamily="18" charset="0"/>
                              </a:rPr>
                            </m:ctrlPr>
                          </m:accPr>
                          <m:e>
                            <m:r>
                              <a:rPr lang="en-US" altLang="ja-JP" i="1" dirty="0">
                                <a:latin typeface="Cambria Math" panose="02040503050406030204" pitchFamily="18" charset="0"/>
                              </a:rPr>
                              <m:t>𝐺</m:t>
                            </m:r>
                          </m:e>
                        </m:acc>
                      </m:e>
                      <m: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𝑖</m:t>
                            </m:r>
                          </m:e>
                          <m:sub>
                            <m:r>
                              <a:rPr lang="en-US" altLang="ja-JP" i="1" dirty="0">
                                <a:latin typeface="Cambria Math" panose="02040503050406030204" pitchFamily="18" charset="0"/>
                              </a:rPr>
                              <m:t>1</m:t>
                            </m:r>
                          </m:sub>
                        </m:sSub>
                      </m:sub>
                    </m:sSub>
                  </m:oMath>
                </a14:m>
                <a:r>
                  <a:rPr lang="ja-JP" altLang="en-US" dirty="0"/>
                  <a:t>を除いた赤枠部分のグラフに含まれる．</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=1,</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=2</m:t>
                    </m:r>
                  </m:oMath>
                </a14:m>
                <a:r>
                  <a:rPr lang="ja-JP" altLang="en-US" dirty="0"/>
                  <a:t>とすると次のように表現できる．</a:t>
                </a:r>
              </a:p>
            </p:txBody>
          </p:sp>
        </mc:Choice>
        <mc:Fallback xmlns="">
          <p:sp>
            <p:nvSpPr>
              <p:cNvPr id="16" name="正方形/長方形 15">
                <a:extLst>
                  <a:ext uri="{FF2B5EF4-FFF2-40B4-BE49-F238E27FC236}">
                    <a16:creationId xmlns:a16="http://schemas.microsoft.com/office/drawing/2014/main" id="{5F03CCF3-BCD1-47B0-8E36-3C7A54D09D4A}"/>
                  </a:ext>
                </a:extLst>
              </p:cNvPr>
              <p:cNvSpPr>
                <a:spLocks noRot="1" noChangeAspect="1" noMove="1" noResize="1" noEditPoints="1" noAdjustHandles="1" noChangeArrowheads="1" noChangeShapeType="1" noTextEdit="1"/>
              </p:cNvSpPr>
              <p:nvPr/>
            </p:nvSpPr>
            <p:spPr>
              <a:xfrm>
                <a:off x="761563" y="1628800"/>
                <a:ext cx="10735037" cy="787523"/>
              </a:xfrm>
              <a:prstGeom prst="rect">
                <a:avLst/>
              </a:prstGeom>
              <a:blipFill>
                <a:blip r:embed="rId4"/>
                <a:stretch>
                  <a:fillRect l="-511" r="-114" b="-10078"/>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0A842791-383C-42BD-9613-32DB38F5101F}"/>
              </a:ext>
            </a:extLst>
          </p:cNvPr>
          <p:cNvPicPr>
            <a:picLocks noChangeAspect="1"/>
          </p:cNvPicPr>
          <p:nvPr/>
        </p:nvPicPr>
        <p:blipFill>
          <a:blip r:embed="rId5"/>
          <a:stretch>
            <a:fillRect/>
          </a:stretch>
        </p:blipFill>
        <p:spPr>
          <a:xfrm>
            <a:off x="1339666" y="2782236"/>
            <a:ext cx="1912018" cy="3277746"/>
          </a:xfrm>
          <a:prstGeom prst="rect">
            <a:avLst/>
          </a:prstGeom>
        </p:spPr>
      </p:pic>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4CD3D46-A535-4772-B50B-1E603EF95715}"/>
                  </a:ext>
                </a:extLst>
              </p:cNvPr>
              <p:cNvSpPr/>
              <p:nvPr/>
            </p:nvSpPr>
            <p:spPr>
              <a:xfrm>
                <a:off x="2099692" y="2492896"/>
                <a:ext cx="391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solidFill>
                            <a:srgbClr val="2A2E33"/>
                          </a:solidFill>
                          <a:latin typeface="Cambria Math" panose="02040503050406030204" pitchFamily="18" charset="0"/>
                        </a:rPr>
                        <m:t>𝐺</m:t>
                      </m:r>
                    </m:oMath>
                  </m:oMathPara>
                </a14:m>
                <a:endParaRPr lang="ja-JP" altLang="en-US" dirty="0"/>
              </a:p>
            </p:txBody>
          </p:sp>
        </mc:Choice>
        <mc:Fallback xmlns="">
          <p:sp>
            <p:nvSpPr>
              <p:cNvPr id="17" name="正方形/長方形 16">
                <a:extLst>
                  <a:ext uri="{FF2B5EF4-FFF2-40B4-BE49-F238E27FC236}">
                    <a16:creationId xmlns:a16="http://schemas.microsoft.com/office/drawing/2014/main" id="{E4CD3D46-A535-4772-B50B-1E603EF95715}"/>
                  </a:ext>
                </a:extLst>
              </p:cNvPr>
              <p:cNvSpPr>
                <a:spLocks noRot="1" noChangeAspect="1" noMove="1" noResize="1" noEditPoints="1" noAdjustHandles="1" noChangeArrowheads="1" noChangeShapeType="1" noTextEdit="1"/>
              </p:cNvSpPr>
              <p:nvPr/>
            </p:nvSpPr>
            <p:spPr>
              <a:xfrm>
                <a:off x="2099692" y="2492896"/>
                <a:ext cx="391966" cy="369332"/>
              </a:xfrm>
              <a:prstGeom prst="rect">
                <a:avLst/>
              </a:prstGeom>
              <a:blipFill>
                <a:blip r:embed="rId6"/>
                <a:stretch>
                  <a:fillRect/>
                </a:stretch>
              </a:blipFill>
            </p:spPr>
            <p:txBody>
              <a:bodyPr/>
              <a:lstStyle/>
              <a:p>
                <a:r>
                  <a:rPr lang="ja-JP" altLang="en-US">
                    <a:noFill/>
                  </a:rPr>
                  <a:t> </a:t>
                </a:r>
              </a:p>
            </p:txBody>
          </p:sp>
        </mc:Fallback>
      </mc:AlternateContent>
      <p:pic>
        <p:nvPicPr>
          <p:cNvPr id="20" name="図 19">
            <a:extLst>
              <a:ext uri="{FF2B5EF4-FFF2-40B4-BE49-F238E27FC236}">
                <a16:creationId xmlns:a16="http://schemas.microsoft.com/office/drawing/2014/main" id="{32C8A4E2-EBD0-4CE1-BD1C-9F3C08EB296D}"/>
              </a:ext>
            </a:extLst>
          </p:cNvPr>
          <p:cNvPicPr>
            <a:picLocks noChangeAspect="1"/>
          </p:cNvPicPr>
          <p:nvPr/>
        </p:nvPicPr>
        <p:blipFill>
          <a:blip r:embed="rId7"/>
          <a:stretch>
            <a:fillRect/>
          </a:stretch>
        </p:blipFill>
        <p:spPr>
          <a:xfrm>
            <a:off x="4032136" y="3242762"/>
            <a:ext cx="3182673" cy="2058446"/>
          </a:xfrm>
          <a:prstGeom prst="rect">
            <a:avLst/>
          </a:prstGeom>
        </p:spPr>
      </p:pic>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10033B1-5729-40E3-A35B-3C2D4403A8F6}"/>
                  </a:ext>
                </a:extLst>
              </p:cNvPr>
              <p:cNvSpPr/>
              <p:nvPr/>
            </p:nvSpPr>
            <p:spPr>
              <a:xfrm>
                <a:off x="4409267" y="2911393"/>
                <a:ext cx="477118"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1</m:t>
                          </m:r>
                        </m:sub>
                      </m:sSub>
                    </m:oMath>
                  </m:oMathPara>
                </a14:m>
                <a:endParaRPr lang="ja-JP" altLang="en-US" dirty="0"/>
              </a:p>
            </p:txBody>
          </p:sp>
        </mc:Choice>
        <mc:Fallback xmlns="">
          <p:sp>
            <p:nvSpPr>
              <p:cNvPr id="21" name="正方形/長方形 20">
                <a:extLst>
                  <a:ext uri="{FF2B5EF4-FFF2-40B4-BE49-F238E27FC236}">
                    <a16:creationId xmlns:a16="http://schemas.microsoft.com/office/drawing/2014/main" id="{810033B1-5729-40E3-A35B-3C2D4403A8F6}"/>
                  </a:ext>
                </a:extLst>
              </p:cNvPr>
              <p:cNvSpPr>
                <a:spLocks noRot="1" noChangeAspect="1" noMove="1" noResize="1" noEditPoints="1" noAdjustHandles="1" noChangeArrowheads="1" noChangeShapeType="1" noTextEdit="1"/>
              </p:cNvSpPr>
              <p:nvPr/>
            </p:nvSpPr>
            <p:spPr>
              <a:xfrm>
                <a:off x="4409267" y="2911393"/>
                <a:ext cx="477118" cy="376129"/>
              </a:xfrm>
              <a:prstGeom prst="rect">
                <a:avLst/>
              </a:prstGeom>
              <a:blipFill>
                <a:blip r:embed="rId8"/>
                <a:stretch>
                  <a:fillRect t="-3279" r="-1139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8EF3A1D-2A12-41E7-BB06-6CF018684EF3}"/>
                  </a:ext>
                </a:extLst>
              </p:cNvPr>
              <p:cNvSpPr/>
              <p:nvPr/>
            </p:nvSpPr>
            <p:spPr>
              <a:xfrm>
                <a:off x="6387714" y="2913713"/>
                <a:ext cx="482440"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2</m:t>
                          </m:r>
                        </m:sub>
                      </m:sSub>
                    </m:oMath>
                  </m:oMathPara>
                </a14:m>
                <a:endParaRPr lang="ja-JP" altLang="en-US" dirty="0"/>
              </a:p>
            </p:txBody>
          </p:sp>
        </mc:Choice>
        <mc:Fallback xmlns="">
          <p:sp>
            <p:nvSpPr>
              <p:cNvPr id="22" name="正方形/長方形 21">
                <a:extLst>
                  <a:ext uri="{FF2B5EF4-FFF2-40B4-BE49-F238E27FC236}">
                    <a16:creationId xmlns:a16="http://schemas.microsoft.com/office/drawing/2014/main" id="{68EF3A1D-2A12-41E7-BB06-6CF018684EF3}"/>
                  </a:ext>
                </a:extLst>
              </p:cNvPr>
              <p:cNvSpPr>
                <a:spLocks noRot="1" noChangeAspect="1" noMove="1" noResize="1" noEditPoints="1" noAdjustHandles="1" noChangeArrowheads="1" noChangeShapeType="1" noTextEdit="1"/>
              </p:cNvSpPr>
              <p:nvPr/>
            </p:nvSpPr>
            <p:spPr>
              <a:xfrm>
                <a:off x="6387714" y="2913713"/>
                <a:ext cx="482440" cy="376129"/>
              </a:xfrm>
              <a:prstGeom prst="rect">
                <a:avLst/>
              </a:prstGeom>
              <a:blipFill>
                <a:blip r:embed="rId9"/>
                <a:stretch>
                  <a:fillRect t="-3226" r="-10127"/>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F5342EF-63C3-41DE-9483-055BDC086CBD}"/>
              </a:ext>
            </a:extLst>
          </p:cNvPr>
          <p:cNvPicPr>
            <a:picLocks noChangeAspect="1"/>
          </p:cNvPicPr>
          <p:nvPr/>
        </p:nvPicPr>
        <p:blipFill>
          <a:blip r:embed="rId10"/>
          <a:stretch>
            <a:fillRect/>
          </a:stretch>
        </p:blipFill>
        <p:spPr>
          <a:xfrm>
            <a:off x="8005637" y="3242762"/>
            <a:ext cx="3129499" cy="2024054"/>
          </a:xfrm>
          <a:prstGeom prst="rect">
            <a:avLst/>
          </a:prstGeom>
        </p:spPr>
      </p:pic>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A598E490-A340-4385-BA4F-BD20BDDF4941}"/>
                  </a:ext>
                </a:extLst>
              </p:cNvPr>
              <p:cNvSpPr/>
              <p:nvPr/>
            </p:nvSpPr>
            <p:spPr>
              <a:xfrm>
                <a:off x="8366423" y="2909073"/>
                <a:ext cx="482440"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3</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A598E490-A340-4385-BA4F-BD20BDDF4941}"/>
                  </a:ext>
                </a:extLst>
              </p:cNvPr>
              <p:cNvSpPr>
                <a:spLocks noRot="1" noChangeAspect="1" noMove="1" noResize="1" noEditPoints="1" noAdjustHandles="1" noChangeArrowheads="1" noChangeShapeType="1" noTextEdit="1"/>
              </p:cNvSpPr>
              <p:nvPr/>
            </p:nvSpPr>
            <p:spPr>
              <a:xfrm>
                <a:off x="8366423" y="2909073"/>
                <a:ext cx="482440" cy="376129"/>
              </a:xfrm>
              <a:prstGeom prst="rect">
                <a:avLst/>
              </a:prstGeom>
              <a:blipFill>
                <a:blip r:embed="rId11"/>
                <a:stretch>
                  <a:fillRect t="-3226" r="-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5D5E1BDE-D70D-4AD3-BA11-EA8515E0E420}"/>
                  </a:ext>
                </a:extLst>
              </p:cNvPr>
              <p:cNvSpPr/>
              <p:nvPr/>
            </p:nvSpPr>
            <p:spPr>
              <a:xfrm>
                <a:off x="10344870" y="2911393"/>
                <a:ext cx="492186"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𝑘</m:t>
                          </m:r>
                        </m:sub>
                      </m:sSub>
                    </m:oMath>
                  </m:oMathPara>
                </a14:m>
                <a:endParaRPr lang="ja-JP" altLang="en-US" dirty="0"/>
              </a:p>
            </p:txBody>
          </p:sp>
        </mc:Choice>
        <mc:Fallback xmlns="">
          <p:sp>
            <p:nvSpPr>
              <p:cNvPr id="24" name="正方形/長方形 23">
                <a:extLst>
                  <a:ext uri="{FF2B5EF4-FFF2-40B4-BE49-F238E27FC236}">
                    <a16:creationId xmlns:a16="http://schemas.microsoft.com/office/drawing/2014/main" id="{5D5E1BDE-D70D-4AD3-BA11-EA8515E0E420}"/>
                  </a:ext>
                </a:extLst>
              </p:cNvPr>
              <p:cNvSpPr>
                <a:spLocks noRot="1" noChangeAspect="1" noMove="1" noResize="1" noEditPoints="1" noAdjustHandles="1" noChangeArrowheads="1" noChangeShapeType="1" noTextEdit="1"/>
              </p:cNvSpPr>
              <p:nvPr/>
            </p:nvSpPr>
            <p:spPr>
              <a:xfrm>
                <a:off x="10344870" y="2911393"/>
                <a:ext cx="492186" cy="376129"/>
              </a:xfrm>
              <a:prstGeom prst="rect">
                <a:avLst/>
              </a:prstGeom>
              <a:blipFill>
                <a:blip r:embed="rId12"/>
                <a:stretch>
                  <a:fillRect t="-3279" r="-987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3D29BBF3-8FD3-49AE-9C54-007B092A1580}"/>
                  </a:ext>
                </a:extLst>
              </p:cNvPr>
              <p:cNvSpPr/>
              <p:nvPr/>
            </p:nvSpPr>
            <p:spPr>
              <a:xfrm>
                <a:off x="9355646" y="2917191"/>
                <a:ext cx="4331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2A2E33"/>
                          </a:solidFill>
                          <a:latin typeface="Cambria Math" panose="02040503050406030204" pitchFamily="18" charset="0"/>
                        </a:rPr>
                        <m:t>⋯</m:t>
                      </m:r>
                    </m:oMath>
                  </m:oMathPara>
                </a14:m>
                <a:endParaRPr lang="ja-JP" altLang="en-US" dirty="0"/>
              </a:p>
            </p:txBody>
          </p:sp>
        </mc:Choice>
        <mc:Fallback xmlns="">
          <p:sp>
            <p:nvSpPr>
              <p:cNvPr id="25" name="正方形/長方形 24">
                <a:extLst>
                  <a:ext uri="{FF2B5EF4-FFF2-40B4-BE49-F238E27FC236}">
                    <a16:creationId xmlns:a16="http://schemas.microsoft.com/office/drawing/2014/main" id="{3D29BBF3-8FD3-49AE-9C54-007B092A1580}"/>
                  </a:ext>
                </a:extLst>
              </p:cNvPr>
              <p:cNvSpPr>
                <a:spLocks noRot="1" noChangeAspect="1" noMove="1" noResize="1" noEditPoints="1" noAdjustHandles="1" noChangeArrowheads="1" noChangeShapeType="1" noTextEdit="1"/>
              </p:cNvSpPr>
              <p:nvPr/>
            </p:nvSpPr>
            <p:spPr>
              <a:xfrm>
                <a:off x="9355646" y="2917191"/>
                <a:ext cx="433131" cy="369332"/>
              </a:xfrm>
              <a:prstGeom prst="rect">
                <a:avLst/>
              </a:prstGeom>
              <a:blipFill>
                <a:blip r:embed="rId13"/>
                <a:stretch>
                  <a:fillRect/>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A8C61C59-1378-4CF1-9959-73CB8C701948}"/>
              </a:ext>
            </a:extLst>
          </p:cNvPr>
          <p:cNvSpPr/>
          <p:nvPr/>
        </p:nvSpPr>
        <p:spPr>
          <a:xfrm>
            <a:off x="7716180" y="2817062"/>
            <a:ext cx="3708412" cy="259033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9F9089C-9842-451B-8C87-98585994B460}"/>
              </a:ext>
            </a:extLst>
          </p:cNvPr>
          <p:cNvSpPr/>
          <p:nvPr/>
        </p:nvSpPr>
        <p:spPr>
          <a:xfrm>
            <a:off x="2023805" y="6043653"/>
            <a:ext cx="543739" cy="369332"/>
          </a:xfrm>
          <a:prstGeom prst="rect">
            <a:avLst/>
          </a:prstGeom>
        </p:spPr>
        <p:txBody>
          <a:bodyPr wrap="none">
            <a:spAutoFit/>
          </a:bodyPr>
          <a:lstStyle/>
          <a:p>
            <a:r>
              <a:rPr lang="en-US" altLang="ja-JP" dirty="0">
                <a:solidFill>
                  <a:srgbClr val="2A2E33"/>
                </a:solidFill>
              </a:rPr>
              <a:t>4</a:t>
            </a:r>
            <a:r>
              <a:rPr lang="ja-JP" altLang="en-US" dirty="0">
                <a:solidFill>
                  <a:srgbClr val="2A2E33"/>
                </a:solidFill>
              </a:rPr>
              <a:t>本</a:t>
            </a:r>
            <a:endParaRPr lang="ja-JP" altLang="en-US" dirty="0"/>
          </a:p>
        </p:txBody>
      </p:sp>
      <p:sp>
        <p:nvSpPr>
          <p:cNvPr id="26" name="正方形/長方形 25">
            <a:extLst>
              <a:ext uri="{FF2B5EF4-FFF2-40B4-BE49-F238E27FC236}">
                <a16:creationId xmlns:a16="http://schemas.microsoft.com/office/drawing/2014/main" id="{D7EBA4C3-A455-4985-91B7-2599681768ED}"/>
              </a:ext>
            </a:extLst>
          </p:cNvPr>
          <p:cNvSpPr/>
          <p:nvPr/>
        </p:nvSpPr>
        <p:spPr>
          <a:xfrm>
            <a:off x="5351602" y="6059982"/>
            <a:ext cx="543739" cy="369332"/>
          </a:xfrm>
          <a:prstGeom prst="rect">
            <a:avLst/>
          </a:prstGeom>
        </p:spPr>
        <p:txBody>
          <a:bodyPr wrap="none">
            <a:spAutoFit/>
          </a:bodyPr>
          <a:lstStyle/>
          <a:p>
            <a:r>
              <a:rPr lang="en-US" altLang="ja-JP" dirty="0">
                <a:solidFill>
                  <a:srgbClr val="2A2E33"/>
                </a:solidFill>
              </a:rPr>
              <a:t>2</a:t>
            </a:r>
            <a:r>
              <a:rPr lang="ja-JP" altLang="en-US" dirty="0">
                <a:solidFill>
                  <a:srgbClr val="2A2E33"/>
                </a:solidFill>
              </a:rPr>
              <a:t>本</a:t>
            </a:r>
            <a:endParaRPr lang="ja-JP" altLang="en-US" dirty="0"/>
          </a:p>
        </p:txBody>
      </p:sp>
      <p:sp>
        <p:nvSpPr>
          <p:cNvPr id="27" name="正方形/長方形 26">
            <a:extLst>
              <a:ext uri="{FF2B5EF4-FFF2-40B4-BE49-F238E27FC236}">
                <a16:creationId xmlns:a16="http://schemas.microsoft.com/office/drawing/2014/main" id="{08589FA5-BD09-4A34-9943-615ECF96B746}"/>
              </a:ext>
            </a:extLst>
          </p:cNvPr>
          <p:cNvSpPr/>
          <p:nvPr/>
        </p:nvSpPr>
        <p:spPr>
          <a:xfrm>
            <a:off x="9298516" y="6059982"/>
            <a:ext cx="543739" cy="369332"/>
          </a:xfrm>
          <a:prstGeom prst="rect">
            <a:avLst/>
          </a:prstGeom>
        </p:spPr>
        <p:txBody>
          <a:bodyPr wrap="none">
            <a:spAutoFit/>
          </a:bodyPr>
          <a:lstStyle/>
          <a:p>
            <a:r>
              <a:rPr lang="en-US" altLang="ja-JP" dirty="0">
                <a:solidFill>
                  <a:srgbClr val="2A2E33"/>
                </a:solidFill>
              </a:rPr>
              <a:t>2</a:t>
            </a:r>
            <a:r>
              <a:rPr lang="ja-JP" altLang="en-US" dirty="0">
                <a:solidFill>
                  <a:srgbClr val="2A2E33"/>
                </a:solidFill>
              </a:rPr>
              <a:t>本</a:t>
            </a:r>
            <a:endParaRPr lang="ja-JP" altLang="en-US" dirty="0"/>
          </a:p>
        </p:txBody>
      </p:sp>
      <p:sp>
        <p:nvSpPr>
          <p:cNvPr id="12" name="左中かっこ 11">
            <a:extLst>
              <a:ext uri="{FF2B5EF4-FFF2-40B4-BE49-F238E27FC236}">
                <a16:creationId xmlns:a16="http://schemas.microsoft.com/office/drawing/2014/main" id="{F758102D-6990-4380-A2C1-1920527761D1}"/>
              </a:ext>
            </a:extLst>
          </p:cNvPr>
          <p:cNvSpPr/>
          <p:nvPr/>
        </p:nvSpPr>
        <p:spPr>
          <a:xfrm rot="16200000">
            <a:off x="5384165" y="3902330"/>
            <a:ext cx="478612" cy="37084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中かっこ 30">
            <a:extLst>
              <a:ext uri="{FF2B5EF4-FFF2-40B4-BE49-F238E27FC236}">
                <a16:creationId xmlns:a16="http://schemas.microsoft.com/office/drawing/2014/main" id="{5E6A0188-7026-4227-B25E-A44B90338FCB}"/>
              </a:ext>
            </a:extLst>
          </p:cNvPr>
          <p:cNvSpPr/>
          <p:nvPr/>
        </p:nvSpPr>
        <p:spPr>
          <a:xfrm rot="16200000">
            <a:off x="9337565" y="3909009"/>
            <a:ext cx="478612" cy="37084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56796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0D171-DF66-42E0-BDA2-EF662167FE04}"/>
              </a:ext>
            </a:extLst>
          </p:cNvPr>
          <p:cNvSpPr>
            <a:spLocks noGrp="1"/>
          </p:cNvSpPr>
          <p:nvPr>
            <p:ph type="title"/>
          </p:nvPr>
        </p:nvSpPr>
        <p:spPr/>
        <p:txBody>
          <a:bodyPr/>
          <a:lstStyle/>
          <a:p>
            <a:r>
              <a:rPr lang="ja-JP" altLang="en-US" dirty="0"/>
              <a:t>補足資料 </a:t>
            </a:r>
            <a:r>
              <a:rPr lang="en-US" altLang="ja-JP" dirty="0"/>
              <a:t>– </a:t>
            </a:r>
            <a:r>
              <a:rPr lang="ja-JP" altLang="en-US" dirty="0"/>
              <a:t>補題</a:t>
            </a:r>
            <a:r>
              <a:rPr lang="en-US" altLang="ja-JP" dirty="0"/>
              <a:t>9</a:t>
            </a:r>
            <a:r>
              <a:rPr lang="ja-JP" altLang="en-US" dirty="0"/>
              <a:t>の証明⑥</a:t>
            </a:r>
            <a:endParaRPr kumimoji="1" lang="ja-JP" altLang="en-US" dirty="0"/>
          </a:p>
        </p:txBody>
      </p:sp>
      <p:sp>
        <p:nvSpPr>
          <p:cNvPr id="4" name="スライド番号プレースホルダー 3">
            <a:extLst>
              <a:ext uri="{FF2B5EF4-FFF2-40B4-BE49-F238E27FC236}">
                <a16:creationId xmlns:a16="http://schemas.microsoft.com/office/drawing/2014/main" id="{A1C213E3-AE82-4E57-8872-1DCF341AF196}"/>
              </a:ext>
            </a:extLst>
          </p:cNvPr>
          <p:cNvSpPr>
            <a:spLocks noGrp="1"/>
          </p:cNvSpPr>
          <p:nvPr>
            <p:ph type="sldNum" sz="quarter" idx="12"/>
          </p:nvPr>
        </p:nvSpPr>
        <p:spPr/>
        <p:txBody>
          <a:bodyPr/>
          <a:lstStyle/>
          <a:p>
            <a:fld id="{F570F3E5-FDBB-4464-A890-BAA1FABE4FEA}" type="slidenum">
              <a:rPr lang="ja-JP" altLang="en-US" smtClean="0"/>
              <a:pPr/>
              <a:t>46</a:t>
            </a:fld>
            <a:endParaRPr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8B4D02-44A5-44A0-BCDB-4BF7EE7957F8}"/>
                  </a:ext>
                </a:extLst>
              </p:cNvPr>
              <p:cNvSpPr txBox="1"/>
              <p:nvPr/>
            </p:nvSpPr>
            <p:spPr>
              <a:xfrm>
                <a:off x="481013" y="988413"/>
                <a:ext cx="11195050" cy="430567"/>
              </a:xfrm>
              <a:prstGeom prst="rect">
                <a:avLst/>
              </a:prstGeom>
              <a:solidFill>
                <a:schemeClr val="accent6">
                  <a:lumMod val="20000"/>
                  <a:lumOff val="80000"/>
                </a:schemeClr>
              </a:solidFill>
            </p:spPr>
            <p:txBody>
              <a:bodyPr wrap="square" rtlCol="0">
                <a:spAutoFit/>
              </a:bodyPr>
              <a:lstStyle/>
              <a:p>
                <a:pPr algn="ctr">
                  <a:lnSpc>
                    <a:spcPct val="120000"/>
                  </a:lnSpc>
                </a:pPr>
                <a:r>
                  <a:rPr lang="en-US" altLang="ja-JP" sz="2000" b="1" dirty="0"/>
                  <a:t>(1-1) </a:t>
                </a:r>
                <a14:m>
                  <m:oMath xmlns:m="http://schemas.openxmlformats.org/officeDocument/2006/math">
                    <m:d>
                      <m:dPr>
                        <m:begChr m:val="|"/>
                        <m:end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𝐴</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𝐵</m:t>
                            </m:r>
                          </m:e>
                          <m:sup>
                            <m:r>
                              <a:rPr lang="en-US" altLang="ja-JP" sz="2000" i="1">
                                <a:latin typeface="Cambria Math" panose="02040503050406030204" pitchFamily="18" charset="0"/>
                              </a:rPr>
                              <m:t>′</m:t>
                            </m:r>
                          </m:sup>
                        </m:sSup>
                      </m:e>
                    </m:d>
                    <m:r>
                      <a:rPr lang="en-US" altLang="ja-JP" sz="2000" b="0" i="1" smtClean="0">
                        <a:latin typeface="Cambria Math" panose="02040503050406030204" pitchFamily="18" charset="0"/>
                      </a:rPr>
                      <m:t>=0</m:t>
                    </m:r>
                    <m:r>
                      <a:rPr lang="ja-JP" altLang="en-US" sz="2000" b="1" i="1" dirty="0">
                        <a:latin typeface="Cambria Math" panose="02040503050406030204" pitchFamily="18" charset="0"/>
                      </a:rPr>
                      <m:t> </m:t>
                    </m:r>
                  </m:oMath>
                </a14:m>
                <a:endParaRPr kumimoji="1" lang="en-US" altLang="ja-JP" sz="2000" b="1" dirty="0"/>
              </a:p>
            </p:txBody>
          </p:sp>
        </mc:Choice>
        <mc:Fallback xmlns="">
          <p:sp>
            <p:nvSpPr>
              <p:cNvPr id="8" name="テキスト ボックス 7">
                <a:extLst>
                  <a:ext uri="{FF2B5EF4-FFF2-40B4-BE49-F238E27FC236}">
                    <a16:creationId xmlns:a16="http://schemas.microsoft.com/office/drawing/2014/main" id="{D88B4D02-44A5-44A0-BCDB-4BF7EE7957F8}"/>
                  </a:ext>
                </a:extLst>
              </p:cNvPr>
              <p:cNvSpPr txBox="1">
                <a:spLocks noRot="1" noChangeAspect="1" noMove="1" noResize="1" noEditPoints="1" noAdjustHandles="1" noChangeArrowheads="1" noChangeShapeType="1" noTextEdit="1"/>
              </p:cNvSpPr>
              <p:nvPr/>
            </p:nvSpPr>
            <p:spPr>
              <a:xfrm>
                <a:off x="481013" y="988413"/>
                <a:ext cx="11195050" cy="430567"/>
              </a:xfrm>
              <a:prstGeom prst="rect">
                <a:avLst/>
              </a:prstGeom>
              <a:blipFill>
                <a:blip r:embed="rId3"/>
                <a:stretch>
                  <a:fillRect b="-23944"/>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E4E2CD55-0280-4E95-B913-201D062A42D4}"/>
              </a:ext>
            </a:extLst>
          </p:cNvPr>
          <p:cNvSpPr/>
          <p:nvPr/>
        </p:nvSpPr>
        <p:spPr>
          <a:xfrm>
            <a:off x="481013" y="988412"/>
            <a:ext cx="11195050" cy="56092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5F03CCF3-BCD1-47B0-8E36-3C7A54D09D4A}"/>
                  </a:ext>
                </a:extLst>
              </p:cNvPr>
              <p:cNvSpPr/>
              <p:nvPr/>
            </p:nvSpPr>
            <p:spPr>
              <a:xfrm>
                <a:off x="761563" y="1628800"/>
                <a:ext cx="10735037" cy="737253"/>
              </a:xfrm>
              <a:prstGeom prst="rect">
                <a:avLst/>
              </a:prstGeom>
            </p:spPr>
            <p:txBody>
              <a:bodyPr wrap="square">
                <a:spAutoFit/>
              </a:bodyPr>
              <a:lstStyle/>
              <a:p>
                <a:pPr>
                  <a:lnSpc>
                    <a:spcPct val="120000"/>
                  </a:lnSpc>
                </a:pPr>
                <a:r>
                  <a:rPr lang="ja-JP" altLang="en-US" dirty="0"/>
                  <a:t>ある</a:t>
                </a:r>
                <a14:m>
                  <m:oMath xmlns:m="http://schemas.openxmlformats.org/officeDocument/2006/math">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𝐺</m:t>
                            </m:r>
                          </m:e>
                        </m:acc>
                      </m:e>
                      <m:sub>
                        <m:r>
                          <a:rPr lang="en-US" altLang="ja-JP" b="0" i="1" smtClean="0">
                            <a:latin typeface="Cambria Math" panose="02040503050406030204" pitchFamily="18" charset="0"/>
                          </a:rPr>
                          <m:t>𝑖</m:t>
                        </m:r>
                      </m:sub>
                    </m:sSub>
                    <m:r>
                      <a:rPr lang="en-US" altLang="ja-JP" i="1">
                        <a:latin typeface="Cambria Math" panose="02040503050406030204" pitchFamily="18" charset="0"/>
                      </a:rPr>
                      <m:t> (</m:t>
                    </m:r>
                    <m:r>
                      <a:rPr lang="en-US" altLang="ja-JP" i="1">
                        <a:latin typeface="Cambria Math" panose="02040503050406030204" pitchFamily="18" charset="0"/>
                      </a:rPr>
                      <m:t>𝑖</m:t>
                    </m:r>
                    <m:r>
                      <a:rPr lang="en-US" altLang="ja-JP" i="1">
                        <a:latin typeface="Cambria Math" panose="02040503050406030204" pitchFamily="18" charset="0"/>
                      </a:rPr>
                      <m:t>=3,…,</m:t>
                    </m:r>
                    <m:r>
                      <a:rPr lang="en-US" altLang="ja-JP" i="1">
                        <a:latin typeface="Cambria Math" panose="02040503050406030204" pitchFamily="18" charset="0"/>
                      </a:rPr>
                      <m:t>𝑘</m:t>
                    </m:r>
                    <m:r>
                      <a:rPr lang="en-US" altLang="ja-JP" i="1">
                        <a:latin typeface="Cambria Math" panose="02040503050406030204" pitchFamily="18" charset="0"/>
                      </a:rPr>
                      <m:t>)</m:t>
                    </m:r>
                  </m:oMath>
                </a14:m>
                <a:r>
                  <a:rPr lang="ja-JP" altLang="en-US" dirty="0"/>
                  <a:t>に辺が</a:t>
                </a:r>
                <a:r>
                  <a:rPr lang="en-US" altLang="ja-JP" dirty="0"/>
                  <a:t>1</a:t>
                </a:r>
                <a:r>
                  <a:rPr lang="ja-JP" altLang="en-US" dirty="0"/>
                  <a:t>本以上含まれるとき，補題</a:t>
                </a:r>
                <a:r>
                  <a:rPr lang="en-US" altLang="ja-JP" dirty="0"/>
                  <a:t>7</a:t>
                </a:r>
                <a:r>
                  <a:rPr lang="ja-JP" altLang="en-US" dirty="0"/>
                  <a:t>より，</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𝑥𝑦</m:t>
                    </m:r>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𝑞</m:t>
                        </m:r>
                      </m:e>
                      <m:sub>
                        <m:r>
                          <a:rPr lang="en-US" altLang="ja-JP" b="0" i="1" smtClean="0">
                            <a:latin typeface="Cambria Math" panose="02040503050406030204" pitchFamily="18" charset="0"/>
                          </a:rPr>
                          <m:t>𝑖</m:t>
                        </m:r>
                      </m:sub>
                    </m:sSub>
                  </m:oMath>
                </a14:m>
                <a:r>
                  <a:rPr lang="ja-JP" altLang="en-US" dirty="0"/>
                  <a:t>となる．</a:t>
                </a:r>
                <a:endParaRPr lang="en-US" altLang="ja-JP" dirty="0"/>
              </a:p>
              <a:p>
                <a:pPr>
                  <a:lnSpc>
                    <a:spcPct val="120000"/>
                  </a:lnSpc>
                </a:pPr>
                <a:r>
                  <a:rPr lang="ja-JP" altLang="en-US" dirty="0"/>
                  <a:t>これは仮定</a:t>
                </a:r>
                <a:r>
                  <a:rPr lang="en-US" altLang="ja-JP" dirty="0"/>
                  <a:t>(</a:t>
                </a: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𝑥𝑦</m:t>
                        </m:r>
                      </m:e>
                    </m: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𝑞</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oMath>
                </a14:m>
                <a:r>
                  <a:rPr lang="ja-JP" altLang="en-US" dirty="0"/>
                  <a:t>に矛盾する．</a:t>
                </a:r>
              </a:p>
            </p:txBody>
          </p:sp>
        </mc:Choice>
        <mc:Fallback xmlns="">
          <p:sp>
            <p:nvSpPr>
              <p:cNvPr id="16" name="正方形/長方形 15">
                <a:extLst>
                  <a:ext uri="{FF2B5EF4-FFF2-40B4-BE49-F238E27FC236}">
                    <a16:creationId xmlns:a16="http://schemas.microsoft.com/office/drawing/2014/main" id="{5F03CCF3-BCD1-47B0-8E36-3C7A54D09D4A}"/>
                  </a:ext>
                </a:extLst>
              </p:cNvPr>
              <p:cNvSpPr>
                <a:spLocks noRot="1" noChangeAspect="1" noMove="1" noResize="1" noEditPoints="1" noAdjustHandles="1" noChangeArrowheads="1" noChangeShapeType="1" noTextEdit="1"/>
              </p:cNvSpPr>
              <p:nvPr/>
            </p:nvSpPr>
            <p:spPr>
              <a:xfrm>
                <a:off x="761563" y="1628800"/>
                <a:ext cx="10735037" cy="737253"/>
              </a:xfrm>
              <a:prstGeom prst="rect">
                <a:avLst/>
              </a:prstGeom>
              <a:blipFill>
                <a:blip r:embed="rId4"/>
                <a:stretch>
                  <a:fillRect l="-511" b="-12397"/>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BF5342EF-63C3-41DE-9483-055BDC086CBD}"/>
              </a:ext>
            </a:extLst>
          </p:cNvPr>
          <p:cNvPicPr>
            <a:picLocks noChangeAspect="1"/>
          </p:cNvPicPr>
          <p:nvPr/>
        </p:nvPicPr>
        <p:blipFill>
          <a:blip r:embed="rId5"/>
          <a:stretch>
            <a:fillRect/>
          </a:stretch>
        </p:blipFill>
        <p:spPr>
          <a:xfrm>
            <a:off x="1734455" y="3242762"/>
            <a:ext cx="3129499" cy="2024054"/>
          </a:xfrm>
          <a:prstGeom prst="rect">
            <a:avLst/>
          </a:prstGeom>
        </p:spPr>
      </p:pic>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A598E490-A340-4385-BA4F-BD20BDDF4941}"/>
                  </a:ext>
                </a:extLst>
              </p:cNvPr>
              <p:cNvSpPr/>
              <p:nvPr/>
            </p:nvSpPr>
            <p:spPr>
              <a:xfrm>
                <a:off x="2095241" y="2909073"/>
                <a:ext cx="482440" cy="3761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3</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A598E490-A340-4385-BA4F-BD20BDDF4941}"/>
                  </a:ext>
                </a:extLst>
              </p:cNvPr>
              <p:cNvSpPr>
                <a:spLocks noRot="1" noChangeAspect="1" noMove="1" noResize="1" noEditPoints="1" noAdjustHandles="1" noChangeArrowheads="1" noChangeShapeType="1" noTextEdit="1"/>
              </p:cNvSpPr>
              <p:nvPr/>
            </p:nvSpPr>
            <p:spPr>
              <a:xfrm>
                <a:off x="2095241" y="2909073"/>
                <a:ext cx="482440" cy="376129"/>
              </a:xfrm>
              <a:prstGeom prst="rect">
                <a:avLst/>
              </a:prstGeom>
              <a:blipFill>
                <a:blip r:embed="rId6"/>
                <a:stretch>
                  <a:fillRect t="-3226" r="-101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5D5E1BDE-D70D-4AD3-BA11-EA8515E0E420}"/>
                  </a:ext>
                </a:extLst>
              </p:cNvPr>
              <p:cNvSpPr/>
              <p:nvPr/>
            </p:nvSpPr>
            <p:spPr>
              <a:xfrm>
                <a:off x="4073688" y="2911393"/>
                <a:ext cx="492186" cy="376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𝑘</m:t>
                          </m:r>
                        </m:sub>
                      </m:sSub>
                    </m:oMath>
                  </m:oMathPara>
                </a14:m>
                <a:endParaRPr lang="ja-JP" altLang="en-US" dirty="0"/>
              </a:p>
            </p:txBody>
          </p:sp>
        </mc:Choice>
        <mc:Fallback xmlns="">
          <p:sp>
            <p:nvSpPr>
              <p:cNvPr id="24" name="正方形/長方形 23">
                <a:extLst>
                  <a:ext uri="{FF2B5EF4-FFF2-40B4-BE49-F238E27FC236}">
                    <a16:creationId xmlns:a16="http://schemas.microsoft.com/office/drawing/2014/main" id="{5D5E1BDE-D70D-4AD3-BA11-EA8515E0E420}"/>
                  </a:ext>
                </a:extLst>
              </p:cNvPr>
              <p:cNvSpPr>
                <a:spLocks noRot="1" noChangeAspect="1" noMove="1" noResize="1" noEditPoints="1" noAdjustHandles="1" noChangeArrowheads="1" noChangeShapeType="1" noTextEdit="1"/>
              </p:cNvSpPr>
              <p:nvPr/>
            </p:nvSpPr>
            <p:spPr>
              <a:xfrm>
                <a:off x="4073688" y="2911393"/>
                <a:ext cx="492186" cy="376129"/>
              </a:xfrm>
              <a:prstGeom prst="rect">
                <a:avLst/>
              </a:prstGeom>
              <a:blipFill>
                <a:blip r:embed="rId7"/>
                <a:stretch>
                  <a:fillRect t="-3279" r="-1111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3D29BBF3-8FD3-49AE-9C54-007B092A1580}"/>
                  </a:ext>
                </a:extLst>
              </p:cNvPr>
              <p:cNvSpPr/>
              <p:nvPr/>
            </p:nvSpPr>
            <p:spPr>
              <a:xfrm>
                <a:off x="3084464" y="2917191"/>
                <a:ext cx="4331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2A2E33"/>
                          </a:solidFill>
                          <a:latin typeface="Cambria Math" panose="02040503050406030204" pitchFamily="18" charset="0"/>
                        </a:rPr>
                        <m:t>⋯</m:t>
                      </m:r>
                    </m:oMath>
                  </m:oMathPara>
                </a14:m>
                <a:endParaRPr lang="ja-JP" altLang="en-US" dirty="0"/>
              </a:p>
            </p:txBody>
          </p:sp>
        </mc:Choice>
        <mc:Fallback xmlns="">
          <p:sp>
            <p:nvSpPr>
              <p:cNvPr id="25" name="正方形/長方形 24">
                <a:extLst>
                  <a:ext uri="{FF2B5EF4-FFF2-40B4-BE49-F238E27FC236}">
                    <a16:creationId xmlns:a16="http://schemas.microsoft.com/office/drawing/2014/main" id="{3D29BBF3-8FD3-49AE-9C54-007B092A1580}"/>
                  </a:ext>
                </a:extLst>
              </p:cNvPr>
              <p:cNvSpPr>
                <a:spLocks noRot="1" noChangeAspect="1" noMove="1" noResize="1" noEditPoints="1" noAdjustHandles="1" noChangeArrowheads="1" noChangeShapeType="1" noTextEdit="1"/>
              </p:cNvSpPr>
              <p:nvPr/>
            </p:nvSpPr>
            <p:spPr>
              <a:xfrm>
                <a:off x="3084464" y="2917191"/>
                <a:ext cx="433131" cy="369332"/>
              </a:xfrm>
              <a:prstGeom prst="rect">
                <a:avLst/>
              </a:prstGeom>
              <a:blipFill>
                <a:blip r:embed="rId8"/>
                <a:stretch>
                  <a:fillRect/>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A8C61C59-1378-4CF1-9959-73CB8C701948}"/>
              </a:ext>
            </a:extLst>
          </p:cNvPr>
          <p:cNvSpPr/>
          <p:nvPr/>
        </p:nvSpPr>
        <p:spPr>
          <a:xfrm>
            <a:off x="1444998" y="2817062"/>
            <a:ext cx="3708412" cy="259033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8589FA5-BD09-4A34-9943-615ECF96B746}"/>
              </a:ext>
            </a:extLst>
          </p:cNvPr>
          <p:cNvSpPr/>
          <p:nvPr/>
        </p:nvSpPr>
        <p:spPr>
          <a:xfrm>
            <a:off x="3027334" y="6059982"/>
            <a:ext cx="543739" cy="369332"/>
          </a:xfrm>
          <a:prstGeom prst="rect">
            <a:avLst/>
          </a:prstGeom>
        </p:spPr>
        <p:txBody>
          <a:bodyPr wrap="none">
            <a:spAutoFit/>
          </a:bodyPr>
          <a:lstStyle/>
          <a:p>
            <a:r>
              <a:rPr lang="en-US" altLang="ja-JP" dirty="0">
                <a:solidFill>
                  <a:srgbClr val="2A2E33"/>
                </a:solidFill>
              </a:rPr>
              <a:t>2</a:t>
            </a:r>
            <a:r>
              <a:rPr lang="ja-JP" altLang="en-US" dirty="0">
                <a:solidFill>
                  <a:srgbClr val="2A2E33"/>
                </a:solidFill>
              </a:rPr>
              <a:t>本</a:t>
            </a:r>
            <a:endParaRPr lang="ja-JP" altLang="en-US" dirty="0"/>
          </a:p>
        </p:txBody>
      </p:sp>
      <p:sp>
        <p:nvSpPr>
          <p:cNvPr id="31" name="左中かっこ 30">
            <a:extLst>
              <a:ext uri="{FF2B5EF4-FFF2-40B4-BE49-F238E27FC236}">
                <a16:creationId xmlns:a16="http://schemas.microsoft.com/office/drawing/2014/main" id="{5E6A0188-7026-4227-B25E-A44B90338FCB}"/>
              </a:ext>
            </a:extLst>
          </p:cNvPr>
          <p:cNvSpPr/>
          <p:nvPr/>
        </p:nvSpPr>
        <p:spPr>
          <a:xfrm rot="16200000">
            <a:off x="3066383" y="3909009"/>
            <a:ext cx="478612" cy="37084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CA60AF3-E85E-40A4-AA15-4194F45D04B5}"/>
              </a:ext>
            </a:extLst>
          </p:cNvPr>
          <p:cNvPicPr>
            <a:picLocks noChangeAspect="1"/>
          </p:cNvPicPr>
          <p:nvPr/>
        </p:nvPicPr>
        <p:blipFill>
          <a:blip r:embed="rId9"/>
          <a:stretch>
            <a:fillRect/>
          </a:stretch>
        </p:blipFill>
        <p:spPr>
          <a:xfrm>
            <a:off x="6023992" y="3243479"/>
            <a:ext cx="1386960" cy="2377646"/>
          </a:xfrm>
          <a:prstGeom prst="rect">
            <a:avLst/>
          </a:prstGeom>
        </p:spPr>
      </p:pic>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6277B889-F4D8-4990-BBB6-8E9D3194C504}"/>
                  </a:ext>
                </a:extLst>
              </p:cNvPr>
              <p:cNvSpPr/>
              <p:nvPr/>
            </p:nvSpPr>
            <p:spPr>
              <a:xfrm>
                <a:off x="6476252" y="2852936"/>
                <a:ext cx="482440" cy="3761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rgbClr val="2A2E33"/>
                              </a:solidFill>
                              <a:latin typeface="Cambria Math" panose="02040503050406030204" pitchFamily="18" charset="0"/>
                            </a:rPr>
                          </m:ctrlPr>
                        </m:sSubPr>
                        <m:e>
                          <m:acc>
                            <m:accPr>
                              <m:chr m:val="̃"/>
                              <m:ctrlPr>
                                <a:rPr lang="en-US" altLang="ja-JP" b="0" i="1" smtClean="0">
                                  <a:solidFill>
                                    <a:srgbClr val="2A2E33"/>
                                  </a:solidFill>
                                  <a:latin typeface="Cambria Math" panose="02040503050406030204" pitchFamily="18" charset="0"/>
                                </a:rPr>
                              </m:ctrlPr>
                            </m:accPr>
                            <m:e>
                              <m:r>
                                <a:rPr lang="en-US" altLang="ja-JP" i="1" smtClean="0">
                                  <a:solidFill>
                                    <a:srgbClr val="2A2E33"/>
                                  </a:solidFill>
                                  <a:latin typeface="Cambria Math" panose="02040503050406030204" pitchFamily="18" charset="0"/>
                                </a:rPr>
                                <m:t>𝐺</m:t>
                              </m:r>
                            </m:e>
                          </m:acc>
                        </m:e>
                        <m:sub>
                          <m:r>
                            <a:rPr lang="en-US" altLang="ja-JP" b="0" i="1" smtClean="0">
                              <a:solidFill>
                                <a:srgbClr val="2A2E33"/>
                              </a:solidFill>
                              <a:latin typeface="Cambria Math" panose="02040503050406030204" pitchFamily="18" charset="0"/>
                            </a:rPr>
                            <m:t>4</m:t>
                          </m:r>
                        </m:sub>
                      </m:sSub>
                    </m:oMath>
                  </m:oMathPara>
                </a14:m>
                <a:endParaRPr lang="ja-JP" altLang="en-US" dirty="0"/>
              </a:p>
            </p:txBody>
          </p:sp>
        </mc:Choice>
        <mc:Fallback xmlns="">
          <p:sp>
            <p:nvSpPr>
              <p:cNvPr id="28" name="正方形/長方形 27">
                <a:extLst>
                  <a:ext uri="{FF2B5EF4-FFF2-40B4-BE49-F238E27FC236}">
                    <a16:creationId xmlns:a16="http://schemas.microsoft.com/office/drawing/2014/main" id="{6277B889-F4D8-4990-BBB6-8E9D3194C504}"/>
                  </a:ext>
                </a:extLst>
              </p:cNvPr>
              <p:cNvSpPr>
                <a:spLocks noRot="1" noChangeAspect="1" noMove="1" noResize="1" noEditPoints="1" noAdjustHandles="1" noChangeArrowheads="1" noChangeShapeType="1" noTextEdit="1"/>
              </p:cNvSpPr>
              <p:nvPr/>
            </p:nvSpPr>
            <p:spPr>
              <a:xfrm>
                <a:off x="6476252" y="2852936"/>
                <a:ext cx="482440" cy="376129"/>
              </a:xfrm>
              <a:prstGeom prst="rect">
                <a:avLst/>
              </a:prstGeom>
              <a:blipFill>
                <a:blip r:embed="rId10"/>
                <a:stretch>
                  <a:fillRect t="-3226" r="-11250"/>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C086896C-7B0F-4F83-90DE-C5A15E4375B9}"/>
              </a:ext>
            </a:extLst>
          </p:cNvPr>
          <p:cNvSpPr/>
          <p:nvPr/>
        </p:nvSpPr>
        <p:spPr>
          <a:xfrm rot="10800000" flipH="1">
            <a:off x="5709502" y="2396104"/>
            <a:ext cx="5715089" cy="3780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999EC820-0EDC-45CC-ABBD-3B92339D8EAE}"/>
                  </a:ext>
                </a:extLst>
              </p:cNvPr>
              <p:cNvSpPr/>
              <p:nvPr/>
            </p:nvSpPr>
            <p:spPr>
              <a:xfrm>
                <a:off x="7613720" y="2528900"/>
                <a:ext cx="3668419" cy="778803"/>
              </a:xfrm>
              <a:prstGeom prst="rect">
                <a:avLst/>
              </a:prstGeom>
            </p:spPr>
            <p:txBody>
              <a:bodyPr wrap="square">
                <a:spAutoFit/>
              </a:bodyPr>
              <a:lstStyle/>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𝑗</m:t>
                            </m:r>
                          </m:sub>
                        </m:sSub>
                        <m:r>
                          <a:rPr lang="en-US" altLang="ja-JP" b="0" i="1" smtClean="0">
                            <a:latin typeface="Cambria Math" panose="02040503050406030204" pitchFamily="18" charset="0"/>
                          </a:rPr>
                          <m:t>𝑦</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0" smtClean="0">
                        <a:latin typeface="Cambria Math" panose="02040503050406030204" pitchFamily="18" charset="0"/>
                      </a:rPr>
                      <m:t>, </m:t>
                    </m:r>
                    <m:r>
                      <a:rPr lang="en-US" altLang="ja-JP" b="0" i="1" dirty="0" smtClean="0">
                        <a:latin typeface="Cambria Math" panose="02040503050406030204" pitchFamily="18" charset="0"/>
                      </a:rPr>
                      <m:t>𝑝</m:t>
                    </m:r>
                    <m:d>
                      <m:dPr>
                        <m:begChr m:val="{"/>
                        <m:endChr m:val="}"/>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𝑦</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𝑧</m:t>
                            </m:r>
                          </m:sub>
                        </m:sSub>
                      </m:e>
                    </m:d>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𝑞</m:t>
                    </m:r>
                  </m:oMath>
                </a14:m>
                <a:r>
                  <a:rPr lang="ja-JP" altLang="en-US" dirty="0"/>
                  <a:t>かつ</a:t>
                </a: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+2</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oMath>
                </a14:m>
                <a:r>
                  <a:rPr lang="ja-JP" altLang="en-US" dirty="0"/>
                  <a:t> </a:t>
                </a:r>
              </a:p>
            </p:txBody>
          </p:sp>
        </mc:Choice>
        <mc:Fallback xmlns="">
          <p:sp>
            <p:nvSpPr>
              <p:cNvPr id="30" name="正方形/長方形 29">
                <a:extLst>
                  <a:ext uri="{FF2B5EF4-FFF2-40B4-BE49-F238E27FC236}">
                    <a16:creationId xmlns:a16="http://schemas.microsoft.com/office/drawing/2014/main" id="{999EC820-0EDC-45CC-ABBD-3B92339D8EAE}"/>
                  </a:ext>
                </a:extLst>
              </p:cNvPr>
              <p:cNvSpPr>
                <a:spLocks noRot="1" noChangeAspect="1" noMove="1" noResize="1" noEditPoints="1" noAdjustHandles="1" noChangeArrowheads="1" noChangeShapeType="1" noTextEdit="1"/>
              </p:cNvSpPr>
              <p:nvPr/>
            </p:nvSpPr>
            <p:spPr>
              <a:xfrm>
                <a:off x="7613720" y="2528900"/>
                <a:ext cx="3668419" cy="778803"/>
              </a:xfrm>
              <a:prstGeom prst="rect">
                <a:avLst/>
              </a:prstGeom>
              <a:blipFill>
                <a:blip r:embed="rId11"/>
                <a:stretch>
                  <a:fillRect r="-664" b="-3125"/>
                </a:stretch>
              </a:blipFill>
            </p:spPr>
            <p:txBody>
              <a:bodyPr/>
              <a:lstStyle/>
              <a:p>
                <a:r>
                  <a:rPr lang="ja-JP" altLang="en-US">
                    <a:noFill/>
                  </a:rPr>
                  <a:t> </a:t>
                </a:r>
              </a:p>
            </p:txBody>
          </p:sp>
        </mc:Fallback>
      </mc:AlternateContent>
      <p:sp>
        <p:nvSpPr>
          <p:cNvPr id="32" name="矢印: 右 31">
            <a:extLst>
              <a:ext uri="{FF2B5EF4-FFF2-40B4-BE49-F238E27FC236}">
                <a16:creationId xmlns:a16="http://schemas.microsoft.com/office/drawing/2014/main" id="{3ED98924-3BF1-4408-8B57-910A1926FE94}"/>
              </a:ext>
            </a:extLst>
          </p:cNvPr>
          <p:cNvSpPr/>
          <p:nvPr/>
        </p:nvSpPr>
        <p:spPr>
          <a:xfrm rot="5400000">
            <a:off x="7943830" y="3565149"/>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EE9BA0BC-25BF-496B-8245-65E9E91B6B32}"/>
                  </a:ext>
                </a:extLst>
              </p:cNvPr>
              <p:cNvSpPr/>
              <p:nvPr/>
            </p:nvSpPr>
            <p:spPr>
              <a:xfrm>
                <a:off x="8878092" y="3577776"/>
                <a:ext cx="183851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𝑎</m:t>
                          </m:r>
                        </m:e>
                        <m:sub>
                          <m:r>
                            <a:rPr lang="en-US" altLang="ja-JP" i="1">
                              <a:solidFill>
                                <a:srgbClr val="2A2E33"/>
                              </a:solidFill>
                              <a:latin typeface="Cambria Math" panose="02040503050406030204" pitchFamily="18" charset="0"/>
                            </a:rPr>
                            <m:t>𝑗</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𝑎</m:t>
                          </m:r>
                        </m:e>
                        <m:sub>
                          <m:r>
                            <a:rPr lang="en-US" altLang="ja-JP" b="0" i="1" smtClean="0">
                              <a:solidFill>
                                <a:srgbClr val="2A2E33"/>
                              </a:solidFill>
                              <a:latin typeface="Cambria Math" panose="02040503050406030204" pitchFamily="18" charset="0"/>
                            </a:rPr>
                            <m:t>𝑧</m:t>
                          </m:r>
                        </m:sub>
                      </m:sSub>
                      <m:r>
                        <a:rPr lang="en-US" altLang="ja-JP" b="0" i="1" smtClean="0">
                          <a:solidFill>
                            <a:srgbClr val="2A2E33"/>
                          </a:solidFill>
                          <a:latin typeface="Cambria Math" panose="02040503050406030204" pitchFamily="18" charset="0"/>
                        </a:rPr>
                        <m:t>≠</m:t>
                      </m:r>
                      <m:sSub>
                        <m:sSubPr>
                          <m:ctrlPr>
                            <a:rPr lang="en-US" altLang="ja-JP" b="0" i="1" smtClean="0">
                              <a:solidFill>
                                <a:srgbClr val="2A2E33"/>
                              </a:solidFill>
                              <a:latin typeface="Cambria Math" panose="02040503050406030204" pitchFamily="18" charset="0"/>
                            </a:rPr>
                          </m:ctrlPr>
                        </m:sSubPr>
                        <m:e>
                          <m:sSub>
                            <m:sSubPr>
                              <m:ctrlPr>
                                <a:rPr lang="en-US" altLang="ja-JP" b="0" i="1" smtClean="0">
                                  <a:solidFill>
                                    <a:srgbClr val="2A2E33"/>
                                  </a:solidFill>
                                  <a:latin typeface="Cambria Math" panose="02040503050406030204" pitchFamily="18" charset="0"/>
                                </a:rPr>
                              </m:ctrlPr>
                            </m:sSubPr>
                            <m:e>
                              <m:r>
                                <a:rPr lang="en-US" altLang="ja-JP" b="0" i="1" smtClean="0">
                                  <a:solidFill>
                                    <a:srgbClr val="2A2E33"/>
                                  </a:solidFill>
                                  <a:latin typeface="Cambria Math" panose="02040503050406030204" pitchFamily="18" charset="0"/>
                                </a:rPr>
                                <m:t>𝑎</m:t>
                              </m:r>
                            </m:e>
                            <m:sub>
                              <m:r>
                                <a:rPr lang="en-US" altLang="ja-JP" b="0" i="1" smtClean="0">
                                  <a:solidFill>
                                    <a:srgbClr val="2A2E33"/>
                                  </a:solidFill>
                                  <a:latin typeface="Cambria Math" panose="02040503050406030204" pitchFamily="18" charset="0"/>
                                </a:rPr>
                                <m:t>1</m:t>
                              </m:r>
                            </m:sub>
                          </m:sSub>
                          <m:r>
                            <a:rPr lang="en-US" altLang="ja-JP" b="0" i="1" smtClean="0">
                              <a:solidFill>
                                <a:srgbClr val="2A2E33"/>
                              </a:solidFill>
                              <a:latin typeface="Cambria Math" panose="02040503050406030204" pitchFamily="18" charset="0"/>
                            </a:rPr>
                            <m:t>,</m:t>
                          </m:r>
                          <m:r>
                            <a:rPr lang="en-US" altLang="ja-JP" b="0" i="1" smtClean="0">
                              <a:solidFill>
                                <a:srgbClr val="2A2E33"/>
                              </a:solidFill>
                              <a:latin typeface="Cambria Math" panose="02040503050406030204" pitchFamily="18" charset="0"/>
                            </a:rPr>
                            <m:t>𝑎</m:t>
                          </m:r>
                        </m:e>
                        <m:sub>
                          <m:r>
                            <a:rPr lang="en-US" altLang="ja-JP" b="0" i="1" smtClean="0">
                              <a:solidFill>
                                <a:srgbClr val="2A2E33"/>
                              </a:solidFill>
                              <a:latin typeface="Cambria Math" panose="02040503050406030204" pitchFamily="18" charset="0"/>
                            </a:rPr>
                            <m:t>𝑘</m:t>
                          </m:r>
                          <m:r>
                            <a:rPr lang="en-US" altLang="ja-JP" b="0" i="1" smtClean="0">
                              <a:solidFill>
                                <a:srgbClr val="2A2E33"/>
                              </a:solidFill>
                              <a:latin typeface="Cambria Math" panose="02040503050406030204" pitchFamily="18" charset="0"/>
                            </a:rPr>
                            <m:t>+2</m:t>
                          </m:r>
                        </m:sub>
                      </m:sSub>
                    </m:oMath>
                  </m:oMathPara>
                </a14:m>
                <a:endParaRPr lang="ja-JP" altLang="en-US" dirty="0"/>
              </a:p>
            </p:txBody>
          </p:sp>
        </mc:Choice>
        <mc:Fallback xmlns="">
          <p:sp>
            <p:nvSpPr>
              <p:cNvPr id="11" name="正方形/長方形 10">
                <a:extLst>
                  <a:ext uri="{FF2B5EF4-FFF2-40B4-BE49-F238E27FC236}">
                    <a16:creationId xmlns:a16="http://schemas.microsoft.com/office/drawing/2014/main" id="{EE9BA0BC-25BF-496B-8245-65E9E91B6B32}"/>
                  </a:ext>
                </a:extLst>
              </p:cNvPr>
              <p:cNvSpPr>
                <a:spLocks noRot="1" noChangeAspect="1" noMove="1" noResize="1" noEditPoints="1" noAdjustHandles="1" noChangeArrowheads="1" noChangeShapeType="1" noTextEdit="1"/>
              </p:cNvSpPr>
              <p:nvPr/>
            </p:nvSpPr>
            <p:spPr>
              <a:xfrm>
                <a:off x="8878092" y="3577776"/>
                <a:ext cx="1838516" cy="391646"/>
              </a:xfrm>
              <a:prstGeom prst="rect">
                <a:avLst/>
              </a:prstGeom>
              <a:blipFill>
                <a:blip r:embed="rId12"/>
                <a:stretch>
                  <a:fillRect b="-78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88E08AF9-A005-41DB-9B79-AEADC94975F0}"/>
                  </a:ext>
                </a:extLst>
              </p:cNvPr>
              <p:cNvSpPr/>
              <p:nvPr/>
            </p:nvSpPr>
            <p:spPr>
              <a:xfrm>
                <a:off x="7608168" y="4329100"/>
                <a:ext cx="3785972" cy="729110"/>
              </a:xfrm>
              <a:prstGeom prst="rect">
                <a:avLst/>
              </a:prstGeom>
            </p:spPr>
            <p:txBody>
              <a:bodyPr wrap="square">
                <a:spAutoFit/>
              </a:bodyPr>
              <a:lstStyle/>
              <a:p>
                <a:pPr>
                  <a:lnSpc>
                    <a:spcPct val="120000"/>
                  </a:lnSpc>
                </a:pP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𝑑𝑦</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0" smtClean="0">
                        <a:latin typeface="Cambria Math" panose="02040503050406030204" pitchFamily="18" charset="0"/>
                      </a:rPr>
                      <m:t>, </m:t>
                    </m:r>
                    <m:r>
                      <a:rPr lang="en-US" altLang="ja-JP" b="0" i="1" dirty="0" smtClean="0">
                        <a:latin typeface="Cambria Math" panose="02040503050406030204" pitchFamily="18" charset="0"/>
                      </a:rPr>
                      <m:t>𝑝</m:t>
                    </m:r>
                    <m:d>
                      <m:dPr>
                        <m:begChr m:val="{"/>
                        <m:endChr m:val="}"/>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𝑦𝑎</m:t>
                        </m:r>
                      </m:e>
                    </m:d>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𝑞</m:t>
                    </m:r>
                  </m:oMath>
                </a14:m>
                <a:r>
                  <a:rPr lang="ja-JP" altLang="en-US" dirty="0"/>
                  <a:t>かつ</a:t>
                </a:r>
                <a14:m>
                  <m:oMath xmlns:m="http://schemas.openxmlformats.org/officeDocument/2006/math">
                    <m:r>
                      <a:rPr lang="en-US" altLang="ja-JP" b="0" i="1" smtClean="0">
                        <a:latin typeface="Cambria Math" panose="02040503050406030204" pitchFamily="18" charset="0"/>
                      </a:rPr>
                      <m:t>𝑝</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𝑏𝑐</m:t>
                        </m:r>
                      </m:e>
                    </m:d>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1" smtClean="0">
                        <a:latin typeface="Cambria Math" panose="02040503050406030204" pitchFamily="18" charset="0"/>
                      </a:rPr>
                      <m:t> (</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𝑑</m:t>
                    </m:r>
                  </m:oMath>
                </a14:m>
                <a:r>
                  <a:rPr lang="ja-JP" altLang="en-US" dirty="0"/>
                  <a:t>かつ</a:t>
                </a:r>
                <a14:m>
                  <m:oMath xmlns:m="http://schemas.openxmlformats.org/officeDocument/2006/math">
                    <m:r>
                      <a:rPr lang="en-US" altLang="ja-JP" b="0" i="1" dirty="0" smtClean="0">
                        <a:latin typeface="Cambria Math" panose="02040503050406030204" pitchFamily="18" charset="0"/>
                      </a:rPr>
                      <m:t>𝑐</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𝑎</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𝑑</m:t>
                    </m:r>
                    <m:r>
                      <a:rPr lang="en-US" altLang="ja-JP" b="0" i="1" dirty="0" smtClean="0">
                        <a:latin typeface="Cambria Math" panose="02040503050406030204" pitchFamily="18" charset="0"/>
                      </a:rPr>
                      <m:t>)</m:t>
                    </m:r>
                  </m:oMath>
                </a14:m>
                <a:r>
                  <a:rPr lang="ja-JP" altLang="en-US" dirty="0"/>
                  <a:t> </a:t>
                </a:r>
              </a:p>
            </p:txBody>
          </p:sp>
        </mc:Choice>
        <mc:Fallback xmlns="">
          <p:sp>
            <p:nvSpPr>
              <p:cNvPr id="33" name="正方形/長方形 32">
                <a:extLst>
                  <a:ext uri="{FF2B5EF4-FFF2-40B4-BE49-F238E27FC236}">
                    <a16:creationId xmlns:a16="http://schemas.microsoft.com/office/drawing/2014/main" id="{88E08AF9-A005-41DB-9B79-AEADC94975F0}"/>
                  </a:ext>
                </a:extLst>
              </p:cNvPr>
              <p:cNvSpPr>
                <a:spLocks noRot="1" noChangeAspect="1" noMove="1" noResize="1" noEditPoints="1" noAdjustHandles="1" noChangeArrowheads="1" noChangeShapeType="1" noTextEdit="1"/>
              </p:cNvSpPr>
              <p:nvPr/>
            </p:nvSpPr>
            <p:spPr>
              <a:xfrm>
                <a:off x="7608168" y="4329100"/>
                <a:ext cx="3785972" cy="729110"/>
              </a:xfrm>
              <a:prstGeom prst="rect">
                <a:avLst/>
              </a:prstGeom>
              <a:blipFill>
                <a:blip r:embed="rId13"/>
                <a:stretch>
                  <a:fillRect r="-483" b="-12500"/>
                </a:stretch>
              </a:blipFill>
            </p:spPr>
            <p:txBody>
              <a:bodyPr/>
              <a:lstStyle/>
              <a:p>
                <a:r>
                  <a:rPr lang="ja-JP" altLang="en-US">
                    <a:noFill/>
                  </a:rPr>
                  <a:t> </a:t>
                </a:r>
              </a:p>
            </p:txBody>
          </p:sp>
        </mc:Fallback>
      </mc:AlternateContent>
      <p:sp>
        <p:nvSpPr>
          <p:cNvPr id="13" name="吹き出し: 四角形 12">
            <a:extLst>
              <a:ext uri="{FF2B5EF4-FFF2-40B4-BE49-F238E27FC236}">
                <a16:creationId xmlns:a16="http://schemas.microsoft.com/office/drawing/2014/main" id="{A1B01296-C0B7-4E6F-9472-793D1DF7E288}"/>
              </a:ext>
            </a:extLst>
          </p:cNvPr>
          <p:cNvSpPr/>
          <p:nvPr/>
        </p:nvSpPr>
        <p:spPr>
          <a:xfrm>
            <a:off x="7980159" y="5385432"/>
            <a:ext cx="3082895" cy="667947"/>
          </a:xfrm>
          <a:prstGeom prst="wedgeRectCallout">
            <a:avLst>
              <a:gd name="adj1" fmla="val -30020"/>
              <a:gd name="adj2" fmla="val -823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E09954C-9437-4B5F-82F7-9AD81502F06B}"/>
              </a:ext>
            </a:extLst>
          </p:cNvPr>
          <p:cNvSpPr/>
          <p:nvPr/>
        </p:nvSpPr>
        <p:spPr>
          <a:xfrm>
            <a:off x="8053665" y="5507905"/>
            <a:ext cx="3082895" cy="369332"/>
          </a:xfrm>
          <a:prstGeom prst="rect">
            <a:avLst/>
          </a:prstGeom>
        </p:spPr>
        <p:txBody>
          <a:bodyPr wrap="none">
            <a:spAutoFit/>
          </a:bodyPr>
          <a:lstStyle/>
          <a:p>
            <a:r>
              <a:rPr lang="ja-JP" altLang="en-US" b="1" dirty="0">
                <a:solidFill>
                  <a:srgbClr val="2A2E33"/>
                </a:solidFill>
              </a:rPr>
              <a:t>補題</a:t>
            </a:r>
            <a:r>
              <a:rPr lang="en-US" altLang="ja-JP" b="1" dirty="0">
                <a:solidFill>
                  <a:srgbClr val="2A2E33"/>
                </a:solidFill>
              </a:rPr>
              <a:t>7</a:t>
            </a:r>
            <a:r>
              <a:rPr lang="ja-JP" altLang="en-US" b="1" dirty="0">
                <a:solidFill>
                  <a:srgbClr val="2A2E33"/>
                </a:solidFill>
              </a:rPr>
              <a:t>の条件に当てはまる．</a:t>
            </a:r>
            <a:endParaRPr lang="ja-JP" altLang="en-US" b="1" dirty="0"/>
          </a:p>
        </p:txBody>
      </p:sp>
      <p:sp>
        <p:nvSpPr>
          <p:cNvPr id="15" name="正方形/長方形 14">
            <a:extLst>
              <a:ext uri="{FF2B5EF4-FFF2-40B4-BE49-F238E27FC236}">
                <a16:creationId xmlns:a16="http://schemas.microsoft.com/office/drawing/2014/main" id="{54F3A4A2-F439-4FFA-AE02-F8B97BCDCF35}"/>
              </a:ext>
            </a:extLst>
          </p:cNvPr>
          <p:cNvSpPr/>
          <p:nvPr/>
        </p:nvSpPr>
        <p:spPr>
          <a:xfrm>
            <a:off x="5778572" y="2443910"/>
            <a:ext cx="490840" cy="369332"/>
          </a:xfrm>
          <a:prstGeom prst="rect">
            <a:avLst/>
          </a:prstGeom>
        </p:spPr>
        <p:txBody>
          <a:bodyPr wrap="none">
            <a:spAutoFit/>
          </a:bodyPr>
          <a:lstStyle/>
          <a:p>
            <a:r>
              <a:rPr lang="ja-JP" altLang="en-US" b="1" dirty="0">
                <a:solidFill>
                  <a:srgbClr val="2A2E33"/>
                </a:solidFill>
              </a:rPr>
              <a:t>例</a:t>
            </a:r>
            <a:r>
              <a:rPr lang="en-US" altLang="ja-JP" b="1" dirty="0">
                <a:solidFill>
                  <a:srgbClr val="2A2E33"/>
                </a:solidFill>
              </a:rPr>
              <a:t>.</a:t>
            </a:r>
            <a:endParaRPr lang="ja-JP" altLang="en-US" dirty="0"/>
          </a:p>
        </p:txBody>
      </p:sp>
      <p:pic>
        <p:nvPicPr>
          <p:cNvPr id="35" name="図 34">
            <a:extLst>
              <a:ext uri="{FF2B5EF4-FFF2-40B4-BE49-F238E27FC236}">
                <a16:creationId xmlns:a16="http://schemas.microsoft.com/office/drawing/2014/main" id="{DC036461-DB11-407A-B1AD-A3E72F983860}"/>
              </a:ext>
            </a:extLst>
          </p:cNvPr>
          <p:cNvPicPr>
            <a:picLocks noChangeAspect="1"/>
          </p:cNvPicPr>
          <p:nvPr/>
        </p:nvPicPr>
        <p:blipFill>
          <a:blip r:embed="rId14"/>
          <a:stretch>
            <a:fillRect/>
          </a:stretch>
        </p:blipFill>
        <p:spPr>
          <a:xfrm>
            <a:off x="7994197" y="1742054"/>
            <a:ext cx="648072" cy="334626"/>
          </a:xfrm>
          <a:prstGeom prst="rect">
            <a:avLst/>
          </a:prstGeom>
        </p:spPr>
      </p:pic>
      <p:pic>
        <p:nvPicPr>
          <p:cNvPr id="36" name="図 35">
            <a:extLst>
              <a:ext uri="{FF2B5EF4-FFF2-40B4-BE49-F238E27FC236}">
                <a16:creationId xmlns:a16="http://schemas.microsoft.com/office/drawing/2014/main" id="{05D813B1-AE87-44D8-B12B-C20B5C47997D}"/>
              </a:ext>
            </a:extLst>
          </p:cNvPr>
          <p:cNvPicPr>
            <a:picLocks noChangeAspect="1"/>
          </p:cNvPicPr>
          <p:nvPr/>
        </p:nvPicPr>
        <p:blipFill>
          <a:blip r:embed="rId14"/>
          <a:stretch>
            <a:fillRect/>
          </a:stretch>
        </p:blipFill>
        <p:spPr>
          <a:xfrm>
            <a:off x="8587218" y="2670006"/>
            <a:ext cx="648072" cy="334626"/>
          </a:xfrm>
          <a:prstGeom prst="rect">
            <a:avLst/>
          </a:prstGeom>
        </p:spPr>
      </p:pic>
      <p:pic>
        <p:nvPicPr>
          <p:cNvPr id="37" name="図 36">
            <a:extLst>
              <a:ext uri="{FF2B5EF4-FFF2-40B4-BE49-F238E27FC236}">
                <a16:creationId xmlns:a16="http://schemas.microsoft.com/office/drawing/2014/main" id="{8DAE7B59-EEC4-4DB3-93CE-B216231ED2E2}"/>
              </a:ext>
            </a:extLst>
          </p:cNvPr>
          <p:cNvPicPr>
            <a:picLocks noChangeAspect="1"/>
          </p:cNvPicPr>
          <p:nvPr/>
        </p:nvPicPr>
        <p:blipFill>
          <a:blip r:embed="rId14"/>
          <a:stretch>
            <a:fillRect/>
          </a:stretch>
        </p:blipFill>
        <p:spPr>
          <a:xfrm>
            <a:off x="10157728" y="2663282"/>
            <a:ext cx="648072" cy="334626"/>
          </a:xfrm>
          <a:prstGeom prst="rect">
            <a:avLst/>
          </a:prstGeom>
        </p:spPr>
      </p:pic>
      <p:pic>
        <p:nvPicPr>
          <p:cNvPr id="38" name="図 37">
            <a:extLst>
              <a:ext uri="{FF2B5EF4-FFF2-40B4-BE49-F238E27FC236}">
                <a16:creationId xmlns:a16="http://schemas.microsoft.com/office/drawing/2014/main" id="{B26F460A-676C-417B-9573-61DBB480B6C2}"/>
              </a:ext>
            </a:extLst>
          </p:cNvPr>
          <p:cNvPicPr>
            <a:picLocks noChangeAspect="1"/>
          </p:cNvPicPr>
          <p:nvPr/>
        </p:nvPicPr>
        <p:blipFill>
          <a:blip r:embed="rId14"/>
          <a:stretch>
            <a:fillRect/>
          </a:stretch>
        </p:blipFill>
        <p:spPr>
          <a:xfrm>
            <a:off x="8947040" y="3018396"/>
            <a:ext cx="648072" cy="334626"/>
          </a:xfrm>
          <a:prstGeom prst="rect">
            <a:avLst/>
          </a:prstGeom>
        </p:spPr>
      </p:pic>
      <p:pic>
        <p:nvPicPr>
          <p:cNvPr id="39" name="図 38">
            <a:extLst>
              <a:ext uri="{FF2B5EF4-FFF2-40B4-BE49-F238E27FC236}">
                <a16:creationId xmlns:a16="http://schemas.microsoft.com/office/drawing/2014/main" id="{CDD41234-379A-40DC-967A-52747EFA4C08}"/>
              </a:ext>
            </a:extLst>
          </p:cNvPr>
          <p:cNvPicPr>
            <a:picLocks noChangeAspect="1"/>
          </p:cNvPicPr>
          <p:nvPr/>
        </p:nvPicPr>
        <p:blipFill>
          <a:blip r:embed="rId14"/>
          <a:stretch>
            <a:fillRect/>
          </a:stretch>
        </p:blipFill>
        <p:spPr>
          <a:xfrm>
            <a:off x="8520024" y="4440299"/>
            <a:ext cx="648072" cy="334626"/>
          </a:xfrm>
          <a:prstGeom prst="rect">
            <a:avLst/>
          </a:prstGeom>
        </p:spPr>
      </p:pic>
      <p:pic>
        <p:nvPicPr>
          <p:cNvPr id="40" name="図 39">
            <a:extLst>
              <a:ext uri="{FF2B5EF4-FFF2-40B4-BE49-F238E27FC236}">
                <a16:creationId xmlns:a16="http://schemas.microsoft.com/office/drawing/2014/main" id="{9C6F3A64-9CCE-4AB2-B32B-5BAC0A762BF6}"/>
              </a:ext>
            </a:extLst>
          </p:cNvPr>
          <p:cNvPicPr>
            <a:picLocks noChangeAspect="1"/>
          </p:cNvPicPr>
          <p:nvPr/>
        </p:nvPicPr>
        <p:blipFill>
          <a:blip r:embed="rId14"/>
          <a:stretch>
            <a:fillRect/>
          </a:stretch>
        </p:blipFill>
        <p:spPr>
          <a:xfrm>
            <a:off x="9980287" y="4440299"/>
            <a:ext cx="648072" cy="334626"/>
          </a:xfrm>
          <a:prstGeom prst="rect">
            <a:avLst/>
          </a:prstGeom>
        </p:spPr>
      </p:pic>
      <p:pic>
        <p:nvPicPr>
          <p:cNvPr id="41" name="図 40">
            <a:extLst>
              <a:ext uri="{FF2B5EF4-FFF2-40B4-BE49-F238E27FC236}">
                <a16:creationId xmlns:a16="http://schemas.microsoft.com/office/drawing/2014/main" id="{7735EACC-C747-4407-8A1C-7BCAADFD2F5C}"/>
              </a:ext>
            </a:extLst>
          </p:cNvPr>
          <p:cNvPicPr>
            <a:picLocks noChangeAspect="1"/>
          </p:cNvPicPr>
          <p:nvPr/>
        </p:nvPicPr>
        <p:blipFill>
          <a:blip r:embed="rId14"/>
          <a:stretch>
            <a:fillRect/>
          </a:stretch>
        </p:blipFill>
        <p:spPr>
          <a:xfrm>
            <a:off x="8489573" y="4763591"/>
            <a:ext cx="648072" cy="334626"/>
          </a:xfrm>
          <a:prstGeom prst="rect">
            <a:avLst/>
          </a:prstGeom>
        </p:spPr>
      </p:pic>
      <p:pic>
        <p:nvPicPr>
          <p:cNvPr id="42" name="図 41">
            <a:extLst>
              <a:ext uri="{FF2B5EF4-FFF2-40B4-BE49-F238E27FC236}">
                <a16:creationId xmlns:a16="http://schemas.microsoft.com/office/drawing/2014/main" id="{78EEB81C-6CB8-4256-8F52-976932C46EF0}"/>
              </a:ext>
            </a:extLst>
          </p:cNvPr>
          <p:cNvPicPr>
            <a:picLocks noChangeAspect="1"/>
          </p:cNvPicPr>
          <p:nvPr/>
        </p:nvPicPr>
        <p:blipFill>
          <a:blip r:embed="rId14"/>
          <a:stretch>
            <a:fillRect/>
          </a:stretch>
        </p:blipFill>
        <p:spPr>
          <a:xfrm>
            <a:off x="2890610" y="2061478"/>
            <a:ext cx="648072" cy="334626"/>
          </a:xfrm>
          <a:prstGeom prst="rect">
            <a:avLst/>
          </a:prstGeom>
        </p:spPr>
      </p:pic>
      <p:cxnSp>
        <p:nvCxnSpPr>
          <p:cNvPr id="43" name="直線コネクタ 42">
            <a:extLst>
              <a:ext uri="{FF2B5EF4-FFF2-40B4-BE49-F238E27FC236}">
                <a16:creationId xmlns:a16="http://schemas.microsoft.com/office/drawing/2014/main" id="{225706EF-0A55-4E98-B642-D74BDE051361}"/>
              </a:ext>
            </a:extLst>
          </p:cNvPr>
          <p:cNvCxnSpPr>
            <a:cxnSpLocks/>
          </p:cNvCxnSpPr>
          <p:nvPr/>
        </p:nvCxnSpPr>
        <p:spPr>
          <a:xfrm flipH="1">
            <a:off x="3187643" y="2131924"/>
            <a:ext cx="54006" cy="180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9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3[</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≥3,  #</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−1,  </m:t>
                    </m:r>
                    <m:r>
                      <a:rPr lang="en-US" altLang="ja-JP" sz="2000" b="0" i="1">
                        <a:solidFill>
                          <a:srgbClr val="2A2E33"/>
                        </a:solidFill>
                        <a:latin typeface="Cambria Math" panose="02040503050406030204" pitchFamily="18" charset="0"/>
                      </a:rPr>
                      <m:t>𝑃</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m:t>
                        </m:r>
                      </m:sup>
                    </m:sSup>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𝑄</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𝑘</m:t>
                        </m:r>
                      </m:sup>
                    </m:sSup>
                  </m:oMath>
                </a14:m>
                <a:r>
                  <a:rPr lang="ja-JP" altLang="en-US" sz="2000" dirty="0">
                    <a:solidFill>
                      <a:srgbClr val="2A2E33"/>
                    </a:solidFill>
                  </a:rPr>
                  <a:t>とする．このとき，次の</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m:t>
                        </m:r>
                      </m:e>
                    </m:d>
                    <m:r>
                      <a:rPr lang="en-US" altLang="ja-JP" sz="2000" b="0" i="1">
                        <a:solidFill>
                          <a:srgbClr val="2A2E33"/>
                        </a:solidFill>
                        <a:latin typeface="Cambria Math" panose="02040503050406030204" pitchFamily="18" charset="0"/>
                      </a:rPr>
                      <m:t>,</m:t>
                    </m:r>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𝑖𝑖</m:t>
                        </m:r>
                      </m:e>
                    </m:d>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𝑖𝑖𝑖</m:t>
                    </m:r>
                    <m:r>
                      <a:rPr lang="en-US" altLang="ja-JP" sz="2000" b="0" i="1">
                        <a:solidFill>
                          <a:srgbClr val="2A2E33"/>
                        </a:solidFill>
                        <a:latin typeface="Cambria Math" panose="02040503050406030204" pitchFamily="18" charset="0"/>
                      </a:rPr>
                      <m:t>)</m:t>
                    </m:r>
                  </m:oMath>
                </a14:m>
                <a:r>
                  <a:rPr lang="ja-JP" altLang="en-US" sz="2000" dirty="0">
                    <a:solidFill>
                      <a:srgbClr val="2A2E33"/>
                    </a:solidFill>
                  </a:rPr>
                  <a:t>は同値である．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oMath>
                  </m:oMathPara>
                </a14:m>
                <a:endParaRPr lang="en-US" altLang="ja-JP" dirty="0">
                  <a:solidFill>
                    <a:schemeClr val="tx1"/>
                  </a:solidFill>
                  <a:latin typeface="+mj-ea"/>
                  <a:ea typeface="+mj-ea"/>
                </a:endParaRPr>
              </a:p>
              <a:p>
                <a:pPr marL="0" indent="0">
                  <a:buClr>
                    <a:srgbClr val="002060"/>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a:t>
            </a:r>
            <a:r>
              <a:rPr lang="ja-JP" altLang="en-US" dirty="0"/>
              <a:t> 定理</a:t>
            </a:r>
            <a:r>
              <a:rPr lang="en-US" altLang="ja-JP" dirty="0"/>
              <a:t>3</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9F23913D-1FDB-4CA8-83D7-B0C863F17D3C}"/>
              </a:ext>
            </a:extLst>
          </p:cNvPr>
          <p:cNvSpPr txBox="1"/>
          <p:nvPr/>
        </p:nvSpPr>
        <p:spPr>
          <a:xfrm>
            <a:off x="481013" y="2744714"/>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この定理が示していること）</a:t>
            </a:r>
          </a:p>
        </p:txBody>
      </p:sp>
      <p:sp>
        <p:nvSpPr>
          <p:cNvPr id="5" name="正方形/長方形 4">
            <a:extLst>
              <a:ext uri="{FF2B5EF4-FFF2-40B4-BE49-F238E27FC236}">
                <a16:creationId xmlns:a16="http://schemas.microsoft.com/office/drawing/2014/main" id="{A01D47D2-64C8-4763-B07C-CDC6180275FF}"/>
              </a:ext>
            </a:extLst>
          </p:cNvPr>
          <p:cNvSpPr/>
          <p:nvPr/>
        </p:nvSpPr>
        <p:spPr>
          <a:xfrm>
            <a:off x="481013" y="2744714"/>
            <a:ext cx="11195050" cy="3276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3950C86-129D-4C22-9DA8-101E92DDCD02}"/>
                  </a:ext>
                </a:extLst>
              </p:cNvPr>
              <p:cNvSpPr/>
              <p:nvPr/>
            </p:nvSpPr>
            <p:spPr>
              <a:xfrm>
                <a:off x="947428" y="3356992"/>
                <a:ext cx="4716932"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2</m:t>
                        </m:r>
                      </m:sub>
                    </m:sSub>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endParaRPr lang="ja-JP" altLang="en-US" sz="2000" dirty="0"/>
              </a:p>
            </p:txBody>
          </p:sp>
        </mc:Choice>
        <mc:Fallback xmlns="">
          <p:sp>
            <p:nvSpPr>
              <p:cNvPr id="8" name="正方形/長方形 7">
                <a:extLst>
                  <a:ext uri="{FF2B5EF4-FFF2-40B4-BE49-F238E27FC236}">
                    <a16:creationId xmlns:a16="http://schemas.microsoft.com/office/drawing/2014/main" id="{33950C86-129D-4C22-9DA8-101E92DDCD02}"/>
                  </a:ext>
                </a:extLst>
              </p:cNvPr>
              <p:cNvSpPr>
                <a:spLocks noRot="1" noChangeAspect="1" noMove="1" noResize="1" noEditPoints="1" noAdjustHandles="1" noChangeArrowheads="1" noChangeShapeType="1" noTextEdit="1"/>
              </p:cNvSpPr>
              <p:nvPr/>
            </p:nvSpPr>
            <p:spPr>
              <a:xfrm>
                <a:off x="947428" y="3356992"/>
                <a:ext cx="4716932" cy="400110"/>
              </a:xfrm>
              <a:prstGeom prst="rect">
                <a:avLst/>
              </a:prstGeom>
              <a:blipFill>
                <a:blip r:embed="rId5"/>
                <a:stretch>
                  <a:fillRect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FFFFBA2B-93E8-4C5A-B337-2CD931EADEE3}"/>
                  </a:ext>
                </a:extLst>
              </p:cNvPr>
              <p:cNvSpPr/>
              <p:nvPr/>
            </p:nvSpPr>
            <p:spPr>
              <a:xfrm>
                <a:off x="515937" y="5229200"/>
                <a:ext cx="5728299" cy="411779"/>
              </a:xfrm>
              <a:prstGeom prst="rect">
                <a:avLst/>
              </a:prstGeom>
            </p:spPr>
            <p:txBody>
              <a:bodyPr wrap="none">
                <a:spAutoFit/>
              </a:bodyPr>
              <a:lstStyle/>
              <a:p>
                <a:r>
                  <a:rPr lang="en-US" altLang="ja-JP" sz="2000" b="1" dirty="0"/>
                  <a:t> </a:t>
                </a:r>
                <a14:m>
                  <m:oMath xmlns:m="http://schemas.openxmlformats.org/officeDocument/2006/math">
                    <m:sSub>
                      <m:sSubPr>
                        <m:ctrlPr>
                          <a:rPr lang="en-US" altLang="ja-JP" sz="2000" b="1" i="1" dirty="0" smtClean="0">
                            <a:latin typeface="Cambria Math" panose="02040503050406030204" pitchFamily="18" charset="0"/>
                          </a:rPr>
                        </m:ctrlPr>
                      </m:sSubPr>
                      <m:e>
                        <m:r>
                          <a:rPr lang="en-US" altLang="ja-JP" sz="2000" b="1" i="1" dirty="0">
                            <a:latin typeface="Cambria Math" panose="02040503050406030204" pitchFamily="18" charset="0"/>
                          </a:rPr>
                          <m:t>𝑺</m:t>
                        </m:r>
                      </m:e>
                      <m:sub>
                        <m:r>
                          <a:rPr lang="en-US" altLang="ja-JP" sz="2000" b="1" i="1" dirty="0">
                            <a:latin typeface="Cambria Math" panose="02040503050406030204" pitchFamily="18" charset="0"/>
                          </a:rPr>
                          <m:t>𝟐</m:t>
                        </m:r>
                      </m:sub>
                    </m:sSub>
                    <m:r>
                      <a:rPr lang="en-US" altLang="ja-JP" sz="2000" b="1" i="1" dirty="0">
                        <a:latin typeface="Cambria Math" panose="02040503050406030204" pitchFamily="18" charset="0"/>
                      </a:rPr>
                      <m:t>(</m:t>
                    </m:r>
                    <m:r>
                      <a:rPr lang="en-US" altLang="ja-JP" sz="2000" b="1" i="1" dirty="0">
                        <a:latin typeface="Cambria Math" panose="02040503050406030204" pitchFamily="18" charset="0"/>
                      </a:rPr>
                      <m:t>𝑷</m:t>
                    </m:r>
                    <m:r>
                      <a:rPr lang="en-US" altLang="ja-JP" sz="2000" b="1" i="1" dirty="0">
                        <a:latin typeface="Cambria Math" panose="02040503050406030204" pitchFamily="18" charset="0"/>
                      </a:rPr>
                      <m:t>)</m:t>
                    </m:r>
                  </m:oMath>
                </a14:m>
                <a:r>
                  <a:rPr lang="ja-JP" altLang="en-US" sz="2000" b="1" dirty="0">
                    <a:solidFill>
                      <a:srgbClr val="2A2E33"/>
                    </a:solidFill>
                  </a:rPr>
                  <a:t>は</a:t>
                </a:r>
                <a14:m>
                  <m:oMath xmlns:m="http://schemas.openxmlformats.org/officeDocument/2006/math">
                    <m:r>
                      <a:rPr lang="en-US" altLang="ja-JP" sz="2000" b="1" i="1" smtClean="0">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r>
                          <a:rPr lang="ja-JP" altLang="en-US" sz="2000" b="1" i="1" smtClean="0">
                            <a:solidFill>
                              <a:srgbClr val="2A2E33"/>
                            </a:solidFill>
                            <a:latin typeface="Cambria Math" panose="02040503050406030204" pitchFamily="18" charset="0"/>
                          </a:rPr>
                          <m:t>𝓛</m:t>
                        </m:r>
                      </m:e>
                      <m:sup>
                        <m:r>
                          <a:rPr lang="en-US" altLang="ja-JP" sz="2000" b="1" i="1">
                            <a:solidFill>
                              <a:srgbClr val="2A2E33"/>
                            </a:solidFill>
                            <a:latin typeface="Cambria Math" panose="02040503050406030204" pitchFamily="18" charset="0"/>
                          </a:rPr>
                          <m:t>𝒌</m:t>
                        </m:r>
                      </m:sup>
                    </m:sSup>
                  </m:oMath>
                </a14:m>
                <a:r>
                  <a:rPr lang="ja-JP" altLang="en-US" sz="2000" b="1" dirty="0"/>
                  <a:t>における</a:t>
                </a:r>
                <a14:m>
                  <m:oMath xmlns:m="http://schemas.openxmlformats.org/officeDocument/2006/math">
                    <m:r>
                      <a:rPr lang="en-US" altLang="ja-JP" sz="2000" b="1" i="1" smtClean="0">
                        <a:latin typeface="Cambria Math" panose="02040503050406030204" pitchFamily="18" charset="0"/>
                      </a:rPr>
                      <m:t>𝑳</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𝑷</m:t>
                    </m:r>
                    <m:r>
                      <a:rPr lang="en-US" altLang="ja-JP" sz="2000" b="1" i="1" smtClean="0">
                        <a:latin typeface="Cambria Math" panose="02040503050406030204" pitchFamily="18" charset="0"/>
                      </a:rPr>
                      <m:t>)</m:t>
                    </m:r>
                  </m:oMath>
                </a14:m>
                <a:r>
                  <a:rPr lang="ja-JP" altLang="en-US" sz="2000" b="1" dirty="0"/>
                  <a:t>の特徴集合である．</a:t>
                </a:r>
              </a:p>
            </p:txBody>
          </p:sp>
        </mc:Choice>
        <mc:Fallback xmlns="">
          <p:sp>
            <p:nvSpPr>
              <p:cNvPr id="20" name="正方形/長方形 19">
                <a:extLst>
                  <a:ext uri="{FF2B5EF4-FFF2-40B4-BE49-F238E27FC236}">
                    <a16:creationId xmlns:a16="http://schemas.microsoft.com/office/drawing/2014/main" id="{FFFFBA2B-93E8-4C5A-B337-2CD931EADEE3}"/>
                  </a:ext>
                </a:extLst>
              </p:cNvPr>
              <p:cNvSpPr>
                <a:spLocks noRot="1" noChangeAspect="1" noMove="1" noResize="1" noEditPoints="1" noAdjustHandles="1" noChangeArrowheads="1" noChangeShapeType="1" noTextEdit="1"/>
              </p:cNvSpPr>
              <p:nvPr/>
            </p:nvSpPr>
            <p:spPr>
              <a:xfrm>
                <a:off x="515937" y="5229200"/>
                <a:ext cx="5728299" cy="411779"/>
              </a:xfrm>
              <a:prstGeom prst="rect">
                <a:avLst/>
              </a:prstGeom>
              <a:blipFill>
                <a:blip r:embed="rId6"/>
                <a:stretch>
                  <a:fillRect t="-5970" r="-532" b="-26866"/>
                </a:stretch>
              </a:blipFill>
            </p:spPr>
            <p:txBody>
              <a:bodyPr/>
              <a:lstStyle/>
              <a:p>
                <a:r>
                  <a:rPr lang="ja-JP" altLang="en-US">
                    <a:noFill/>
                  </a:rPr>
                  <a:t> </a:t>
                </a:r>
              </a:p>
            </p:txBody>
          </p:sp>
        </mc:Fallback>
      </mc:AlternateContent>
      <p:sp>
        <p:nvSpPr>
          <p:cNvPr id="17" name="矢印: 右 16">
            <a:extLst>
              <a:ext uri="{FF2B5EF4-FFF2-40B4-BE49-F238E27FC236}">
                <a16:creationId xmlns:a16="http://schemas.microsoft.com/office/drawing/2014/main" id="{22EC8460-9807-414D-9933-9AB0DE6417EA}"/>
              </a:ext>
            </a:extLst>
          </p:cNvPr>
          <p:cNvSpPr/>
          <p:nvPr/>
        </p:nvSpPr>
        <p:spPr>
          <a:xfrm rot="5400000">
            <a:off x="3035863" y="42210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D77672E2-3D77-46E5-9BCA-3CD6F4357B43}"/>
              </a:ext>
            </a:extLst>
          </p:cNvPr>
          <p:cNvSpPr>
            <a:spLocks noGrp="1"/>
          </p:cNvSpPr>
          <p:nvPr>
            <p:ph type="sldNum" sz="quarter" idx="12"/>
          </p:nvPr>
        </p:nvSpPr>
        <p:spPr/>
        <p:txBody>
          <a:bodyPr/>
          <a:lstStyle/>
          <a:p>
            <a:fld id="{F570F3E5-FDBB-4464-A890-BAA1FABE4FEA}" type="slidenum">
              <a:rPr kumimoji="1" lang="ja-JP" altLang="en-US" smtClean="0"/>
              <a:t>47</a:t>
            </a:fld>
            <a:endParaRPr kumimoji="1" lang="ja-JP" altLang="en-US"/>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B21319BB-2D79-4051-A78C-973C5966197A}"/>
                  </a:ext>
                </a:extLst>
              </p:cNvPr>
              <p:cNvSpPr/>
              <p:nvPr/>
            </p:nvSpPr>
            <p:spPr>
              <a:xfrm>
                <a:off x="1198374" y="6066845"/>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0" name="正方形/長方形 9">
                <a:extLst>
                  <a:ext uri="{FF2B5EF4-FFF2-40B4-BE49-F238E27FC236}">
                    <a16:creationId xmlns:a16="http://schemas.microsoft.com/office/drawing/2014/main" id="{B21319BB-2D79-4051-A78C-973C5966197A}"/>
                  </a:ext>
                </a:extLst>
              </p:cNvPr>
              <p:cNvSpPr>
                <a:spLocks noRot="1" noChangeAspect="1" noMove="1" noResize="1" noEditPoints="1" noAdjustHandles="1" noChangeArrowheads="1" noChangeShapeType="1" noTextEdit="1"/>
              </p:cNvSpPr>
              <p:nvPr/>
            </p:nvSpPr>
            <p:spPr>
              <a:xfrm>
                <a:off x="1198374" y="6066845"/>
                <a:ext cx="9807172" cy="366319"/>
              </a:xfrm>
              <a:prstGeom prst="rect">
                <a:avLst/>
              </a:prstGeom>
              <a:blipFill>
                <a:blip r:embed="rId7"/>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30030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3[</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≥3,  #</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−1,  </m:t>
                    </m:r>
                    <m:r>
                      <a:rPr lang="en-US" altLang="ja-JP" sz="2000" b="0" i="1">
                        <a:solidFill>
                          <a:srgbClr val="2A2E33"/>
                        </a:solidFill>
                        <a:latin typeface="Cambria Math" panose="02040503050406030204" pitchFamily="18" charset="0"/>
                      </a:rPr>
                      <m:t>𝑃</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m:t>
                        </m:r>
                      </m:sup>
                    </m:sSup>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𝑄</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𝑘</m:t>
                        </m:r>
                      </m:sup>
                    </m:sSup>
                  </m:oMath>
                </a14:m>
                <a:r>
                  <a:rPr lang="ja-JP" altLang="en-US" sz="2000" dirty="0">
                    <a:solidFill>
                      <a:srgbClr val="2A2E33"/>
                    </a:solidFill>
                  </a:rPr>
                  <a:t>とする．このとき，次の</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m:t>
                        </m:r>
                      </m:e>
                    </m:d>
                    <m:r>
                      <a:rPr lang="en-US" altLang="ja-JP" sz="2000" b="0" i="1">
                        <a:solidFill>
                          <a:srgbClr val="2A2E33"/>
                        </a:solidFill>
                        <a:latin typeface="Cambria Math" panose="02040503050406030204" pitchFamily="18" charset="0"/>
                      </a:rPr>
                      <m:t>,</m:t>
                    </m:r>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𝑖𝑖</m:t>
                        </m:r>
                      </m:e>
                    </m:d>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𝑖𝑖𝑖</m:t>
                    </m:r>
                    <m:r>
                      <a:rPr lang="en-US" altLang="ja-JP" sz="2000" b="0" i="1">
                        <a:solidFill>
                          <a:srgbClr val="2A2E33"/>
                        </a:solidFill>
                        <a:latin typeface="Cambria Math" panose="02040503050406030204" pitchFamily="18" charset="0"/>
                      </a:rPr>
                      <m:t>)</m:t>
                    </m:r>
                  </m:oMath>
                </a14:m>
                <a:r>
                  <a:rPr lang="ja-JP" altLang="en-US" sz="2000" dirty="0">
                    <a:solidFill>
                      <a:srgbClr val="2A2E33"/>
                    </a:solidFill>
                  </a:rPr>
                  <a:t>は同値である．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oMath>
                  </m:oMathPara>
                </a14:m>
                <a:endParaRPr lang="en-US" altLang="ja-JP" dirty="0">
                  <a:solidFill>
                    <a:schemeClr val="tx1"/>
                  </a:solidFill>
                  <a:latin typeface="+mj-ea"/>
                  <a:ea typeface="+mj-ea"/>
                </a:endParaRPr>
              </a:p>
              <a:p>
                <a:pPr marL="0" indent="0">
                  <a:buClr>
                    <a:srgbClr val="002060"/>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a:t>
            </a:r>
            <a:r>
              <a:rPr lang="ja-JP" altLang="en-US" dirty="0"/>
              <a:t> 定理</a:t>
            </a:r>
            <a:r>
              <a:rPr lang="en-US" altLang="ja-JP" dirty="0"/>
              <a:t>3</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9F23913D-1FDB-4CA8-83D7-B0C863F17D3C}"/>
              </a:ext>
            </a:extLst>
          </p:cNvPr>
          <p:cNvSpPr txBox="1"/>
          <p:nvPr/>
        </p:nvSpPr>
        <p:spPr>
          <a:xfrm>
            <a:off x="481013" y="2744714"/>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この定理が示していること）</a:t>
            </a:r>
          </a:p>
        </p:txBody>
      </p:sp>
      <p:sp>
        <p:nvSpPr>
          <p:cNvPr id="5" name="正方形/長方形 4">
            <a:extLst>
              <a:ext uri="{FF2B5EF4-FFF2-40B4-BE49-F238E27FC236}">
                <a16:creationId xmlns:a16="http://schemas.microsoft.com/office/drawing/2014/main" id="{A01D47D2-64C8-4763-B07C-CDC6180275FF}"/>
              </a:ext>
            </a:extLst>
          </p:cNvPr>
          <p:cNvSpPr/>
          <p:nvPr/>
        </p:nvSpPr>
        <p:spPr>
          <a:xfrm>
            <a:off x="481013" y="2744714"/>
            <a:ext cx="11195050" cy="3276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0C7DB49E-B69C-405B-A6A1-303842DD8BC2}"/>
                  </a:ext>
                </a:extLst>
              </p:cNvPr>
              <p:cNvSpPr/>
              <p:nvPr/>
            </p:nvSpPr>
            <p:spPr>
              <a:xfrm>
                <a:off x="6983802" y="3355383"/>
                <a:ext cx="3986797"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solidFill>
                      <a:srgbClr val="2A2E33"/>
                    </a:solidFill>
                  </a:rPr>
                  <a:t>ならば</a:t>
                </a:r>
                <a14:m>
                  <m:oMath xmlns:m="http://schemas.openxmlformats.org/officeDocument/2006/math">
                    <m:d>
                      <m:dPr>
                        <m:ctrlPr>
                          <a:rPr lang="en-US" altLang="ja-JP" sz="2000" b="1" i="1">
                            <a:solidFill>
                              <a:srgbClr val="2A2E33"/>
                            </a:solidFill>
                            <a:latin typeface="Cambria Math" panose="02040503050406030204" pitchFamily="18" charset="0"/>
                          </a:rPr>
                        </m:ctrlPr>
                      </m:dPr>
                      <m:e>
                        <m:r>
                          <a:rPr lang="en-US" altLang="ja-JP" sz="2000" b="1" i="1">
                            <a:solidFill>
                              <a:srgbClr val="2A2E33"/>
                            </a:solidFill>
                            <a:latin typeface="Cambria Math" panose="02040503050406030204" pitchFamily="18" charset="0"/>
                          </a:rPr>
                          <m:t>𝒊𝒊</m:t>
                        </m:r>
                      </m:e>
                    </m:d>
                    <m:r>
                      <a:rPr lang="en-US" altLang="ja-JP" sz="2000" b="1" i="1">
                        <a:solidFill>
                          <a:srgbClr val="2A2E33"/>
                        </a:solidFill>
                        <a:latin typeface="Cambria Math" panose="02040503050406030204" pitchFamily="18" charset="0"/>
                      </a:rPr>
                      <m:t> </m:t>
                    </m:r>
                    <m:r>
                      <a:rPr lang="en-US" altLang="ja-JP" sz="2000" b="1" i="1">
                        <a:solidFill>
                          <a:srgbClr val="2A2E33"/>
                        </a:solidFill>
                        <a:latin typeface="Cambria Math" panose="02040503050406030204" pitchFamily="18" charset="0"/>
                      </a:rPr>
                      <m:t>𝑷</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𝑸</m:t>
                    </m:r>
                  </m:oMath>
                </a14:m>
                <a:endParaRPr lang="ja-JP" altLang="en-US" sz="2000" b="1" dirty="0"/>
              </a:p>
            </p:txBody>
          </p:sp>
        </mc:Choice>
        <mc:Fallback xmlns="">
          <p:sp>
            <p:nvSpPr>
              <p:cNvPr id="13" name="正方形/長方形 12">
                <a:extLst>
                  <a:ext uri="{FF2B5EF4-FFF2-40B4-BE49-F238E27FC236}">
                    <a16:creationId xmlns:a16="http://schemas.microsoft.com/office/drawing/2014/main" id="{0C7DB49E-B69C-405B-A6A1-303842DD8BC2}"/>
                  </a:ext>
                </a:extLst>
              </p:cNvPr>
              <p:cNvSpPr>
                <a:spLocks noRot="1" noChangeAspect="1" noMove="1" noResize="1" noEditPoints="1" noAdjustHandles="1" noChangeArrowheads="1" noChangeShapeType="1" noTextEdit="1"/>
              </p:cNvSpPr>
              <p:nvPr/>
            </p:nvSpPr>
            <p:spPr>
              <a:xfrm>
                <a:off x="6983802" y="3355383"/>
                <a:ext cx="3986797" cy="400110"/>
              </a:xfrm>
              <a:prstGeom prst="rect">
                <a:avLst/>
              </a:prstGeom>
              <a:blipFill>
                <a:blip r:embed="rId5"/>
                <a:stretch>
                  <a:fillRect t="-7576" r="-61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0B2D25DE-1689-4A8C-9325-685AA6FC9319}"/>
                  </a:ext>
                </a:extLst>
              </p:cNvPr>
              <p:cNvSpPr/>
              <p:nvPr/>
            </p:nvSpPr>
            <p:spPr>
              <a:xfrm>
                <a:off x="947428" y="3356992"/>
                <a:ext cx="4716932"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2</m:t>
                        </m:r>
                      </m:sub>
                    </m:sSub>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endParaRPr lang="ja-JP" altLang="en-US" sz="2000" dirty="0"/>
              </a:p>
            </p:txBody>
          </p:sp>
        </mc:Choice>
        <mc:Fallback xmlns="">
          <p:sp>
            <p:nvSpPr>
              <p:cNvPr id="24" name="正方形/長方形 23">
                <a:extLst>
                  <a:ext uri="{FF2B5EF4-FFF2-40B4-BE49-F238E27FC236}">
                    <a16:creationId xmlns:a16="http://schemas.microsoft.com/office/drawing/2014/main" id="{0B2D25DE-1689-4A8C-9325-685AA6FC9319}"/>
                  </a:ext>
                </a:extLst>
              </p:cNvPr>
              <p:cNvSpPr>
                <a:spLocks noRot="1" noChangeAspect="1" noMove="1" noResize="1" noEditPoints="1" noAdjustHandles="1" noChangeArrowheads="1" noChangeShapeType="1" noTextEdit="1"/>
              </p:cNvSpPr>
              <p:nvPr/>
            </p:nvSpPr>
            <p:spPr>
              <a:xfrm>
                <a:off x="947428" y="3356992"/>
                <a:ext cx="4716932" cy="400110"/>
              </a:xfrm>
              <a:prstGeom prst="rect">
                <a:avLst/>
              </a:prstGeom>
              <a:blipFill>
                <a:blip r:embed="rId7"/>
                <a:stretch>
                  <a:fillRect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F114C3F2-48FA-40F2-BEB0-DA7AFE32D8FE}"/>
                  </a:ext>
                </a:extLst>
              </p:cNvPr>
              <p:cNvSpPr/>
              <p:nvPr/>
            </p:nvSpPr>
            <p:spPr>
              <a:xfrm>
                <a:off x="515937" y="5229200"/>
                <a:ext cx="5728299" cy="411779"/>
              </a:xfrm>
              <a:prstGeom prst="rect">
                <a:avLst/>
              </a:prstGeom>
            </p:spPr>
            <p:txBody>
              <a:bodyPr wrap="none">
                <a:spAutoFit/>
              </a:bodyPr>
              <a:lstStyle/>
              <a:p>
                <a:r>
                  <a:rPr lang="en-US" altLang="ja-JP" sz="2000" b="1" dirty="0"/>
                  <a:t> </a:t>
                </a:r>
                <a14:m>
                  <m:oMath xmlns:m="http://schemas.openxmlformats.org/officeDocument/2006/math">
                    <m:sSub>
                      <m:sSubPr>
                        <m:ctrlPr>
                          <a:rPr lang="en-US" altLang="ja-JP" sz="2000" b="1" i="1" dirty="0" smtClean="0">
                            <a:latin typeface="Cambria Math" panose="02040503050406030204" pitchFamily="18" charset="0"/>
                          </a:rPr>
                        </m:ctrlPr>
                      </m:sSubPr>
                      <m:e>
                        <m:r>
                          <a:rPr lang="en-US" altLang="ja-JP" sz="2000" b="1" i="1" dirty="0">
                            <a:latin typeface="Cambria Math" panose="02040503050406030204" pitchFamily="18" charset="0"/>
                          </a:rPr>
                          <m:t>𝑺</m:t>
                        </m:r>
                      </m:e>
                      <m:sub>
                        <m:r>
                          <a:rPr lang="en-US" altLang="ja-JP" sz="2000" b="1" i="1" dirty="0">
                            <a:latin typeface="Cambria Math" panose="02040503050406030204" pitchFamily="18" charset="0"/>
                          </a:rPr>
                          <m:t>𝟐</m:t>
                        </m:r>
                      </m:sub>
                    </m:sSub>
                    <m:r>
                      <a:rPr lang="en-US" altLang="ja-JP" sz="2000" b="1" i="1" dirty="0">
                        <a:latin typeface="Cambria Math" panose="02040503050406030204" pitchFamily="18" charset="0"/>
                      </a:rPr>
                      <m:t>(</m:t>
                    </m:r>
                    <m:r>
                      <a:rPr lang="en-US" altLang="ja-JP" sz="2000" b="1" i="1" dirty="0">
                        <a:latin typeface="Cambria Math" panose="02040503050406030204" pitchFamily="18" charset="0"/>
                      </a:rPr>
                      <m:t>𝑷</m:t>
                    </m:r>
                    <m:r>
                      <a:rPr lang="en-US" altLang="ja-JP" sz="2000" b="1" i="1" dirty="0">
                        <a:latin typeface="Cambria Math" panose="02040503050406030204" pitchFamily="18" charset="0"/>
                      </a:rPr>
                      <m:t>)</m:t>
                    </m:r>
                  </m:oMath>
                </a14:m>
                <a:r>
                  <a:rPr lang="ja-JP" altLang="en-US" sz="2000" b="1" dirty="0">
                    <a:solidFill>
                      <a:srgbClr val="2A2E33"/>
                    </a:solidFill>
                  </a:rPr>
                  <a:t>は</a:t>
                </a:r>
                <a14:m>
                  <m:oMath xmlns:m="http://schemas.openxmlformats.org/officeDocument/2006/math">
                    <m:r>
                      <a:rPr lang="en-US" altLang="ja-JP" sz="2000" b="1" i="1" smtClean="0">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r>
                          <a:rPr lang="ja-JP" altLang="en-US" sz="2000" b="1" i="1" smtClean="0">
                            <a:solidFill>
                              <a:srgbClr val="2A2E33"/>
                            </a:solidFill>
                            <a:latin typeface="Cambria Math" panose="02040503050406030204" pitchFamily="18" charset="0"/>
                          </a:rPr>
                          <m:t>𝓛</m:t>
                        </m:r>
                      </m:e>
                      <m:sup>
                        <m:r>
                          <a:rPr lang="en-US" altLang="ja-JP" sz="2000" b="1" i="1">
                            <a:solidFill>
                              <a:srgbClr val="2A2E33"/>
                            </a:solidFill>
                            <a:latin typeface="Cambria Math" panose="02040503050406030204" pitchFamily="18" charset="0"/>
                          </a:rPr>
                          <m:t>𝒌</m:t>
                        </m:r>
                      </m:sup>
                    </m:sSup>
                  </m:oMath>
                </a14:m>
                <a:r>
                  <a:rPr lang="ja-JP" altLang="en-US" sz="2000" b="1" dirty="0"/>
                  <a:t>における</a:t>
                </a:r>
                <a14:m>
                  <m:oMath xmlns:m="http://schemas.openxmlformats.org/officeDocument/2006/math">
                    <m:r>
                      <a:rPr lang="en-US" altLang="ja-JP" sz="2000" b="1" i="1" smtClean="0">
                        <a:latin typeface="Cambria Math" panose="02040503050406030204" pitchFamily="18" charset="0"/>
                      </a:rPr>
                      <m:t>𝑳</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𝑷</m:t>
                    </m:r>
                    <m:r>
                      <a:rPr lang="en-US" altLang="ja-JP" sz="2000" b="1" i="1" smtClean="0">
                        <a:latin typeface="Cambria Math" panose="02040503050406030204" pitchFamily="18" charset="0"/>
                      </a:rPr>
                      <m:t>)</m:t>
                    </m:r>
                  </m:oMath>
                </a14:m>
                <a:r>
                  <a:rPr lang="ja-JP" altLang="en-US" sz="2000" b="1" dirty="0"/>
                  <a:t>の特徴集合である．</a:t>
                </a:r>
              </a:p>
            </p:txBody>
          </p:sp>
        </mc:Choice>
        <mc:Fallback xmlns="">
          <p:sp>
            <p:nvSpPr>
              <p:cNvPr id="25" name="正方形/長方形 24">
                <a:extLst>
                  <a:ext uri="{FF2B5EF4-FFF2-40B4-BE49-F238E27FC236}">
                    <a16:creationId xmlns:a16="http://schemas.microsoft.com/office/drawing/2014/main" id="{F114C3F2-48FA-40F2-BEB0-DA7AFE32D8FE}"/>
                  </a:ext>
                </a:extLst>
              </p:cNvPr>
              <p:cNvSpPr>
                <a:spLocks noRot="1" noChangeAspect="1" noMove="1" noResize="1" noEditPoints="1" noAdjustHandles="1" noChangeArrowheads="1" noChangeShapeType="1" noTextEdit="1"/>
              </p:cNvSpPr>
              <p:nvPr/>
            </p:nvSpPr>
            <p:spPr>
              <a:xfrm>
                <a:off x="515937" y="5229200"/>
                <a:ext cx="5728299" cy="411779"/>
              </a:xfrm>
              <a:prstGeom prst="rect">
                <a:avLst/>
              </a:prstGeom>
              <a:blipFill>
                <a:blip r:embed="rId8"/>
                <a:stretch>
                  <a:fillRect t="-5970" r="-532" b="-26866"/>
                </a:stretch>
              </a:blipFill>
            </p:spPr>
            <p:txBody>
              <a:bodyPr/>
              <a:lstStyle/>
              <a:p>
                <a:r>
                  <a:rPr lang="ja-JP" altLang="en-US">
                    <a:noFill/>
                  </a:rPr>
                  <a:t> </a:t>
                </a:r>
              </a:p>
            </p:txBody>
          </p:sp>
        </mc:Fallback>
      </mc:AlternateContent>
      <p:sp>
        <p:nvSpPr>
          <p:cNvPr id="26" name="矢印: 右 25">
            <a:extLst>
              <a:ext uri="{FF2B5EF4-FFF2-40B4-BE49-F238E27FC236}">
                <a16:creationId xmlns:a16="http://schemas.microsoft.com/office/drawing/2014/main" id="{D65FEFF4-A31E-4229-8CF4-5AC04F29A44C}"/>
              </a:ext>
            </a:extLst>
          </p:cNvPr>
          <p:cNvSpPr/>
          <p:nvPr/>
        </p:nvSpPr>
        <p:spPr>
          <a:xfrm rot="5400000">
            <a:off x="3035863" y="42210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DBFD308A-8AEC-4FC5-9BC8-9E9CD55D6ED8}"/>
              </a:ext>
            </a:extLst>
          </p:cNvPr>
          <p:cNvSpPr>
            <a:spLocks noGrp="1"/>
          </p:cNvSpPr>
          <p:nvPr>
            <p:ph type="sldNum" sz="quarter" idx="12"/>
          </p:nvPr>
        </p:nvSpPr>
        <p:spPr/>
        <p:txBody>
          <a:bodyPr/>
          <a:lstStyle/>
          <a:p>
            <a:fld id="{F570F3E5-FDBB-4464-A890-BAA1FABE4FEA}"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DDBBB2A-501C-4A75-9B66-46F21CD48A4A}"/>
                  </a:ext>
                </a:extLst>
              </p:cNvPr>
              <p:cNvSpPr/>
              <p:nvPr/>
            </p:nvSpPr>
            <p:spPr>
              <a:xfrm>
                <a:off x="1198374" y="6066845"/>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2" name="正方形/長方形 11">
                <a:extLst>
                  <a:ext uri="{FF2B5EF4-FFF2-40B4-BE49-F238E27FC236}">
                    <a16:creationId xmlns:a16="http://schemas.microsoft.com/office/drawing/2014/main" id="{CDDBBB2A-501C-4A75-9B66-46F21CD48A4A}"/>
                  </a:ext>
                </a:extLst>
              </p:cNvPr>
              <p:cNvSpPr>
                <a:spLocks noRot="1" noChangeAspect="1" noMove="1" noResize="1" noEditPoints="1" noAdjustHandles="1" noChangeArrowheads="1" noChangeShapeType="1" noTextEdit="1"/>
              </p:cNvSpPr>
              <p:nvPr/>
            </p:nvSpPr>
            <p:spPr>
              <a:xfrm>
                <a:off x="1198374" y="6066845"/>
                <a:ext cx="9807172" cy="366319"/>
              </a:xfrm>
              <a:prstGeom prst="rect">
                <a:avLst/>
              </a:prstGeom>
              <a:blipFill>
                <a:blip r:embed="rId9"/>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219329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C883B57F-8581-4177-A9B9-C9210A5E5551}"/>
              </a:ext>
            </a:extLst>
          </p:cNvPr>
          <p:cNvSpPr/>
          <p:nvPr/>
        </p:nvSpPr>
        <p:spPr>
          <a:xfrm>
            <a:off x="6528048" y="3825045"/>
            <a:ext cx="4860540" cy="2124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3[</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≥3,  #</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−1,  </m:t>
                    </m:r>
                    <m:r>
                      <a:rPr lang="en-US" altLang="ja-JP" sz="2000" b="0" i="1">
                        <a:solidFill>
                          <a:srgbClr val="2A2E33"/>
                        </a:solidFill>
                        <a:latin typeface="Cambria Math" panose="02040503050406030204" pitchFamily="18" charset="0"/>
                      </a:rPr>
                      <m:t>𝑃</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m:t>
                        </m:r>
                      </m:sup>
                    </m:sSup>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𝑄</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𝑘</m:t>
                        </m:r>
                      </m:sup>
                    </m:sSup>
                  </m:oMath>
                </a14:m>
                <a:r>
                  <a:rPr lang="ja-JP" altLang="en-US" sz="2000" dirty="0">
                    <a:solidFill>
                      <a:srgbClr val="2A2E33"/>
                    </a:solidFill>
                  </a:rPr>
                  <a:t>とする．このとき，次の</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m:t>
                        </m:r>
                      </m:e>
                    </m:d>
                    <m:r>
                      <a:rPr lang="en-US" altLang="ja-JP" sz="2000" b="0" i="1">
                        <a:solidFill>
                          <a:srgbClr val="2A2E33"/>
                        </a:solidFill>
                        <a:latin typeface="Cambria Math" panose="02040503050406030204" pitchFamily="18" charset="0"/>
                      </a:rPr>
                      <m:t>,</m:t>
                    </m:r>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𝑖𝑖</m:t>
                        </m:r>
                      </m:e>
                    </m:d>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𝑖𝑖𝑖</m:t>
                    </m:r>
                    <m:r>
                      <a:rPr lang="en-US" altLang="ja-JP" sz="2000" b="0" i="1">
                        <a:solidFill>
                          <a:srgbClr val="2A2E33"/>
                        </a:solidFill>
                        <a:latin typeface="Cambria Math" panose="02040503050406030204" pitchFamily="18" charset="0"/>
                      </a:rPr>
                      <m:t>)</m:t>
                    </m:r>
                  </m:oMath>
                </a14:m>
                <a:r>
                  <a:rPr lang="ja-JP" altLang="en-US" sz="2000" dirty="0">
                    <a:solidFill>
                      <a:srgbClr val="2A2E33"/>
                    </a:solidFill>
                  </a:rPr>
                  <a:t>は同値である．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oMath>
                  </m:oMathPara>
                </a14:m>
                <a:endParaRPr lang="en-US" altLang="ja-JP" dirty="0">
                  <a:solidFill>
                    <a:schemeClr val="tx1"/>
                  </a:solidFill>
                  <a:latin typeface="+mj-ea"/>
                  <a:ea typeface="+mj-ea"/>
                </a:endParaRPr>
              </a:p>
              <a:p>
                <a:pPr marL="0" indent="0">
                  <a:buClr>
                    <a:srgbClr val="002060"/>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a:t>
            </a:r>
            <a:r>
              <a:rPr lang="ja-JP" altLang="en-US" dirty="0"/>
              <a:t> 定理</a:t>
            </a:r>
            <a:r>
              <a:rPr lang="en-US" altLang="ja-JP" dirty="0"/>
              <a:t>3</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9F23913D-1FDB-4CA8-83D7-B0C863F17D3C}"/>
              </a:ext>
            </a:extLst>
          </p:cNvPr>
          <p:cNvSpPr txBox="1"/>
          <p:nvPr/>
        </p:nvSpPr>
        <p:spPr>
          <a:xfrm>
            <a:off x="481013" y="2744714"/>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この定理が示していること）</a:t>
            </a:r>
          </a:p>
        </p:txBody>
      </p:sp>
      <p:sp>
        <p:nvSpPr>
          <p:cNvPr id="5" name="正方形/長方形 4">
            <a:extLst>
              <a:ext uri="{FF2B5EF4-FFF2-40B4-BE49-F238E27FC236}">
                <a16:creationId xmlns:a16="http://schemas.microsoft.com/office/drawing/2014/main" id="{A01D47D2-64C8-4763-B07C-CDC6180275FF}"/>
              </a:ext>
            </a:extLst>
          </p:cNvPr>
          <p:cNvSpPr/>
          <p:nvPr/>
        </p:nvSpPr>
        <p:spPr>
          <a:xfrm>
            <a:off x="481013" y="2744714"/>
            <a:ext cx="11195050" cy="3276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0C7DB49E-B69C-405B-A6A1-303842DD8BC2}"/>
                  </a:ext>
                </a:extLst>
              </p:cNvPr>
              <p:cNvSpPr/>
              <p:nvPr/>
            </p:nvSpPr>
            <p:spPr>
              <a:xfrm>
                <a:off x="6983802" y="3355383"/>
                <a:ext cx="3986797"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solidFill>
                      <a:srgbClr val="2A2E33"/>
                    </a:solidFill>
                  </a:rPr>
                  <a:t>ならば</a:t>
                </a:r>
                <a14:m>
                  <m:oMath xmlns:m="http://schemas.openxmlformats.org/officeDocument/2006/math">
                    <m:d>
                      <m:dPr>
                        <m:ctrlPr>
                          <a:rPr lang="en-US" altLang="ja-JP" sz="2000" b="1" i="1">
                            <a:solidFill>
                              <a:srgbClr val="2A2E33"/>
                            </a:solidFill>
                            <a:latin typeface="Cambria Math" panose="02040503050406030204" pitchFamily="18" charset="0"/>
                          </a:rPr>
                        </m:ctrlPr>
                      </m:dPr>
                      <m:e>
                        <m:r>
                          <a:rPr lang="en-US" altLang="ja-JP" sz="2000" b="1" i="1">
                            <a:solidFill>
                              <a:srgbClr val="2A2E33"/>
                            </a:solidFill>
                            <a:latin typeface="Cambria Math" panose="02040503050406030204" pitchFamily="18" charset="0"/>
                          </a:rPr>
                          <m:t>𝒊𝒊</m:t>
                        </m:r>
                      </m:e>
                    </m:d>
                    <m:r>
                      <a:rPr lang="en-US" altLang="ja-JP" sz="2000" b="1" i="1">
                        <a:solidFill>
                          <a:srgbClr val="2A2E33"/>
                        </a:solidFill>
                        <a:latin typeface="Cambria Math" panose="02040503050406030204" pitchFamily="18" charset="0"/>
                      </a:rPr>
                      <m:t> </m:t>
                    </m:r>
                    <m:r>
                      <a:rPr lang="en-US" altLang="ja-JP" sz="2000" b="1" i="1">
                        <a:solidFill>
                          <a:srgbClr val="2A2E33"/>
                        </a:solidFill>
                        <a:latin typeface="Cambria Math" panose="02040503050406030204" pitchFamily="18" charset="0"/>
                      </a:rPr>
                      <m:t>𝑷</m:t>
                    </m:r>
                    <m:r>
                      <a:rPr lang="en-US" altLang="ja-JP" sz="2000" b="1" i="1">
                        <a:solidFill>
                          <a:srgbClr val="2A2E33"/>
                        </a:solidFill>
                        <a:latin typeface="Cambria Math" panose="02040503050406030204" pitchFamily="18" charset="0"/>
                      </a:rPr>
                      <m:t>⊑</m:t>
                    </m:r>
                    <m:r>
                      <a:rPr lang="en-US" altLang="ja-JP" sz="2000" b="1" i="1">
                        <a:solidFill>
                          <a:srgbClr val="2A2E33"/>
                        </a:solidFill>
                        <a:latin typeface="Cambria Math" panose="02040503050406030204" pitchFamily="18" charset="0"/>
                      </a:rPr>
                      <m:t>𝑸</m:t>
                    </m:r>
                  </m:oMath>
                </a14:m>
                <a:endParaRPr lang="ja-JP" altLang="en-US" sz="2000" b="1" dirty="0"/>
              </a:p>
            </p:txBody>
          </p:sp>
        </mc:Choice>
        <mc:Fallback xmlns="">
          <p:sp>
            <p:nvSpPr>
              <p:cNvPr id="13" name="正方形/長方形 12">
                <a:extLst>
                  <a:ext uri="{FF2B5EF4-FFF2-40B4-BE49-F238E27FC236}">
                    <a16:creationId xmlns:a16="http://schemas.microsoft.com/office/drawing/2014/main" id="{0C7DB49E-B69C-405B-A6A1-303842DD8BC2}"/>
                  </a:ext>
                </a:extLst>
              </p:cNvPr>
              <p:cNvSpPr>
                <a:spLocks noRot="1" noChangeAspect="1" noMove="1" noResize="1" noEditPoints="1" noAdjustHandles="1" noChangeArrowheads="1" noChangeShapeType="1" noTextEdit="1"/>
              </p:cNvSpPr>
              <p:nvPr/>
            </p:nvSpPr>
            <p:spPr>
              <a:xfrm>
                <a:off x="6983802" y="3355383"/>
                <a:ext cx="3986797" cy="400110"/>
              </a:xfrm>
              <a:prstGeom prst="rect">
                <a:avLst/>
              </a:prstGeom>
              <a:blipFill>
                <a:blip r:embed="rId5"/>
                <a:stretch>
                  <a:fillRect t="-7576" r="-61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347F46C-C335-4592-AC12-F9C58AA4FFFD}"/>
                  </a:ext>
                </a:extLst>
              </p:cNvPr>
              <p:cNvSpPr/>
              <p:nvPr/>
            </p:nvSpPr>
            <p:spPr>
              <a:xfrm>
                <a:off x="6852084" y="3879728"/>
                <a:ext cx="3810146" cy="777585"/>
              </a:xfrm>
              <a:prstGeom prst="rect">
                <a:avLst/>
              </a:prstGeom>
            </p:spPr>
            <p:txBody>
              <a:bodyPr wrap="none">
                <a:spAutoFit/>
              </a:bodyPr>
              <a:lstStyle/>
              <a:p>
                <a:pPr>
                  <a:lnSpc>
                    <a:spcPct val="130000"/>
                  </a:lnSpc>
                </a:pPr>
                <a:r>
                  <a:rPr lang="ja-JP" altLang="en-US" dirty="0"/>
                  <a:t>任意の</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oMath>
                </a14:m>
                <a:r>
                  <a:rPr lang="ja-JP" altLang="en-US" dirty="0"/>
                  <a:t>に対して， </a:t>
                </a:r>
                <a:endParaRPr lang="en-US" altLang="ja-JP" dirty="0"/>
              </a:p>
              <a:p>
                <a:pPr>
                  <a:lnSpc>
                    <a:spcPct val="130000"/>
                  </a:lnSpc>
                </a:pPr>
                <a:r>
                  <a:rPr lang="ja-JP" altLang="en-US" dirty="0"/>
                  <a:t>ある</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lang="ja-JP" altLang="en-US" dirty="0" err="1"/>
                  <a:t>が存</a:t>
                </a:r>
                <a:r>
                  <a:rPr lang="ja-JP" altLang="en-US" dirty="0"/>
                  <a:t>在し，</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     </m:t>
                    </m:r>
                    <m:r>
                      <a:rPr lang="en-US" altLang="ja-JP" b="0" i="1" smtClean="0">
                        <a:latin typeface="Cambria Math" panose="02040503050406030204" pitchFamily="18" charset="0"/>
                      </a:rPr>
                      <m:t>𝑞</m:t>
                    </m:r>
                  </m:oMath>
                </a14:m>
                <a:r>
                  <a:rPr lang="ja-JP" altLang="en-US" dirty="0"/>
                  <a:t>となる．</a:t>
                </a:r>
              </a:p>
            </p:txBody>
          </p:sp>
        </mc:Choice>
        <mc:Fallback xmlns="">
          <p:sp>
            <p:nvSpPr>
              <p:cNvPr id="12" name="正方形/長方形 11">
                <a:extLst>
                  <a:ext uri="{FF2B5EF4-FFF2-40B4-BE49-F238E27FC236}">
                    <a16:creationId xmlns:a16="http://schemas.microsoft.com/office/drawing/2014/main" id="{4347F46C-C335-4592-AC12-F9C58AA4FFFD}"/>
                  </a:ext>
                </a:extLst>
              </p:cNvPr>
              <p:cNvSpPr>
                <a:spLocks noRot="1" noChangeAspect="1" noMove="1" noResize="1" noEditPoints="1" noAdjustHandles="1" noChangeArrowheads="1" noChangeShapeType="1" noTextEdit="1"/>
              </p:cNvSpPr>
              <p:nvPr/>
            </p:nvSpPr>
            <p:spPr>
              <a:xfrm>
                <a:off x="6852084" y="3879728"/>
                <a:ext cx="3810146" cy="777585"/>
              </a:xfrm>
              <a:prstGeom prst="rect">
                <a:avLst/>
              </a:prstGeom>
              <a:blipFill>
                <a:blip r:embed="rId6"/>
                <a:stretch>
                  <a:fillRect l="-1280" r="-800" b="-109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0B2D25DE-1689-4A8C-9325-685AA6FC9319}"/>
                  </a:ext>
                </a:extLst>
              </p:cNvPr>
              <p:cNvSpPr/>
              <p:nvPr/>
            </p:nvSpPr>
            <p:spPr>
              <a:xfrm>
                <a:off x="947428" y="3356992"/>
                <a:ext cx="4716932"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2</m:t>
                        </m:r>
                      </m:sub>
                    </m:sSub>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endParaRPr lang="ja-JP" altLang="en-US" sz="2000" dirty="0"/>
              </a:p>
            </p:txBody>
          </p:sp>
        </mc:Choice>
        <mc:Fallback xmlns="">
          <p:sp>
            <p:nvSpPr>
              <p:cNvPr id="24" name="正方形/長方形 23">
                <a:extLst>
                  <a:ext uri="{FF2B5EF4-FFF2-40B4-BE49-F238E27FC236}">
                    <a16:creationId xmlns:a16="http://schemas.microsoft.com/office/drawing/2014/main" id="{0B2D25DE-1689-4A8C-9325-685AA6FC9319}"/>
                  </a:ext>
                </a:extLst>
              </p:cNvPr>
              <p:cNvSpPr>
                <a:spLocks noRot="1" noChangeAspect="1" noMove="1" noResize="1" noEditPoints="1" noAdjustHandles="1" noChangeArrowheads="1" noChangeShapeType="1" noTextEdit="1"/>
              </p:cNvSpPr>
              <p:nvPr/>
            </p:nvSpPr>
            <p:spPr>
              <a:xfrm>
                <a:off x="947428" y="3356992"/>
                <a:ext cx="4716932" cy="400110"/>
              </a:xfrm>
              <a:prstGeom prst="rect">
                <a:avLst/>
              </a:prstGeom>
              <a:blipFill>
                <a:blip r:embed="rId7"/>
                <a:stretch>
                  <a:fillRect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F114C3F2-48FA-40F2-BEB0-DA7AFE32D8FE}"/>
                  </a:ext>
                </a:extLst>
              </p:cNvPr>
              <p:cNvSpPr/>
              <p:nvPr/>
            </p:nvSpPr>
            <p:spPr>
              <a:xfrm>
                <a:off x="515937" y="5229200"/>
                <a:ext cx="5728299" cy="411779"/>
              </a:xfrm>
              <a:prstGeom prst="rect">
                <a:avLst/>
              </a:prstGeom>
            </p:spPr>
            <p:txBody>
              <a:bodyPr wrap="none">
                <a:spAutoFit/>
              </a:bodyPr>
              <a:lstStyle/>
              <a:p>
                <a:r>
                  <a:rPr lang="en-US" altLang="ja-JP" sz="2000" b="1" dirty="0"/>
                  <a:t> </a:t>
                </a:r>
                <a14:m>
                  <m:oMath xmlns:m="http://schemas.openxmlformats.org/officeDocument/2006/math">
                    <m:sSub>
                      <m:sSubPr>
                        <m:ctrlPr>
                          <a:rPr lang="en-US" altLang="ja-JP" sz="2000" b="1" i="1" dirty="0" smtClean="0">
                            <a:latin typeface="Cambria Math" panose="02040503050406030204" pitchFamily="18" charset="0"/>
                          </a:rPr>
                        </m:ctrlPr>
                      </m:sSubPr>
                      <m:e>
                        <m:r>
                          <a:rPr lang="en-US" altLang="ja-JP" sz="2000" b="1" i="1" dirty="0">
                            <a:latin typeface="Cambria Math" panose="02040503050406030204" pitchFamily="18" charset="0"/>
                          </a:rPr>
                          <m:t>𝑺</m:t>
                        </m:r>
                      </m:e>
                      <m:sub>
                        <m:r>
                          <a:rPr lang="en-US" altLang="ja-JP" sz="2000" b="1" i="1" dirty="0">
                            <a:latin typeface="Cambria Math" panose="02040503050406030204" pitchFamily="18" charset="0"/>
                          </a:rPr>
                          <m:t>𝟐</m:t>
                        </m:r>
                      </m:sub>
                    </m:sSub>
                    <m:r>
                      <a:rPr lang="en-US" altLang="ja-JP" sz="2000" b="1" i="1" dirty="0">
                        <a:latin typeface="Cambria Math" panose="02040503050406030204" pitchFamily="18" charset="0"/>
                      </a:rPr>
                      <m:t>(</m:t>
                    </m:r>
                    <m:r>
                      <a:rPr lang="en-US" altLang="ja-JP" sz="2000" b="1" i="1" dirty="0">
                        <a:latin typeface="Cambria Math" panose="02040503050406030204" pitchFamily="18" charset="0"/>
                      </a:rPr>
                      <m:t>𝑷</m:t>
                    </m:r>
                    <m:r>
                      <a:rPr lang="en-US" altLang="ja-JP" sz="2000" b="1" i="1" dirty="0">
                        <a:latin typeface="Cambria Math" panose="02040503050406030204" pitchFamily="18" charset="0"/>
                      </a:rPr>
                      <m:t>)</m:t>
                    </m:r>
                  </m:oMath>
                </a14:m>
                <a:r>
                  <a:rPr lang="ja-JP" altLang="en-US" sz="2000" b="1" dirty="0">
                    <a:solidFill>
                      <a:srgbClr val="2A2E33"/>
                    </a:solidFill>
                  </a:rPr>
                  <a:t>は</a:t>
                </a:r>
                <a14:m>
                  <m:oMath xmlns:m="http://schemas.openxmlformats.org/officeDocument/2006/math">
                    <m:r>
                      <a:rPr lang="en-US" altLang="ja-JP" sz="2000" b="1" i="1" smtClean="0">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r>
                          <a:rPr lang="ja-JP" altLang="en-US" sz="2000" b="1" i="1" smtClean="0">
                            <a:solidFill>
                              <a:srgbClr val="2A2E33"/>
                            </a:solidFill>
                            <a:latin typeface="Cambria Math" panose="02040503050406030204" pitchFamily="18" charset="0"/>
                          </a:rPr>
                          <m:t>𝓛</m:t>
                        </m:r>
                      </m:e>
                      <m:sup>
                        <m:r>
                          <a:rPr lang="en-US" altLang="ja-JP" sz="2000" b="1" i="1">
                            <a:solidFill>
                              <a:srgbClr val="2A2E33"/>
                            </a:solidFill>
                            <a:latin typeface="Cambria Math" panose="02040503050406030204" pitchFamily="18" charset="0"/>
                          </a:rPr>
                          <m:t>𝒌</m:t>
                        </m:r>
                      </m:sup>
                    </m:sSup>
                  </m:oMath>
                </a14:m>
                <a:r>
                  <a:rPr lang="ja-JP" altLang="en-US" sz="2000" b="1" dirty="0"/>
                  <a:t>における</a:t>
                </a:r>
                <a14:m>
                  <m:oMath xmlns:m="http://schemas.openxmlformats.org/officeDocument/2006/math">
                    <m:r>
                      <a:rPr lang="en-US" altLang="ja-JP" sz="2000" b="1" i="1" smtClean="0">
                        <a:latin typeface="Cambria Math" panose="02040503050406030204" pitchFamily="18" charset="0"/>
                      </a:rPr>
                      <m:t>𝑳</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𝑷</m:t>
                    </m:r>
                    <m:r>
                      <a:rPr lang="en-US" altLang="ja-JP" sz="2000" b="1" i="1" smtClean="0">
                        <a:latin typeface="Cambria Math" panose="02040503050406030204" pitchFamily="18" charset="0"/>
                      </a:rPr>
                      <m:t>)</m:t>
                    </m:r>
                  </m:oMath>
                </a14:m>
                <a:r>
                  <a:rPr lang="ja-JP" altLang="en-US" sz="2000" b="1" dirty="0"/>
                  <a:t>の特徴集合である．</a:t>
                </a:r>
              </a:p>
            </p:txBody>
          </p:sp>
        </mc:Choice>
        <mc:Fallback xmlns="">
          <p:sp>
            <p:nvSpPr>
              <p:cNvPr id="25" name="正方形/長方形 24">
                <a:extLst>
                  <a:ext uri="{FF2B5EF4-FFF2-40B4-BE49-F238E27FC236}">
                    <a16:creationId xmlns:a16="http://schemas.microsoft.com/office/drawing/2014/main" id="{F114C3F2-48FA-40F2-BEB0-DA7AFE32D8FE}"/>
                  </a:ext>
                </a:extLst>
              </p:cNvPr>
              <p:cNvSpPr>
                <a:spLocks noRot="1" noChangeAspect="1" noMove="1" noResize="1" noEditPoints="1" noAdjustHandles="1" noChangeArrowheads="1" noChangeShapeType="1" noTextEdit="1"/>
              </p:cNvSpPr>
              <p:nvPr/>
            </p:nvSpPr>
            <p:spPr>
              <a:xfrm>
                <a:off x="515937" y="5229200"/>
                <a:ext cx="5728299" cy="411779"/>
              </a:xfrm>
              <a:prstGeom prst="rect">
                <a:avLst/>
              </a:prstGeom>
              <a:blipFill>
                <a:blip r:embed="rId8"/>
                <a:stretch>
                  <a:fillRect t="-5970" r="-532" b="-26866"/>
                </a:stretch>
              </a:blipFill>
            </p:spPr>
            <p:txBody>
              <a:bodyPr/>
              <a:lstStyle/>
              <a:p>
                <a:r>
                  <a:rPr lang="ja-JP" altLang="en-US">
                    <a:noFill/>
                  </a:rPr>
                  <a:t> </a:t>
                </a:r>
              </a:p>
            </p:txBody>
          </p:sp>
        </mc:Fallback>
      </mc:AlternateContent>
      <p:sp>
        <p:nvSpPr>
          <p:cNvPr id="26" name="矢印: 右 25">
            <a:extLst>
              <a:ext uri="{FF2B5EF4-FFF2-40B4-BE49-F238E27FC236}">
                <a16:creationId xmlns:a16="http://schemas.microsoft.com/office/drawing/2014/main" id="{D65FEFF4-A31E-4229-8CF4-5AC04F29A44C}"/>
              </a:ext>
            </a:extLst>
          </p:cNvPr>
          <p:cNvSpPr/>
          <p:nvPr/>
        </p:nvSpPr>
        <p:spPr>
          <a:xfrm rot="5400000">
            <a:off x="3035863" y="42210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07E7AA5C-AC16-489A-AD57-E31704563936}"/>
                  </a:ext>
                </a:extLst>
              </p:cNvPr>
              <p:cNvSpPr/>
              <p:nvPr/>
            </p:nvSpPr>
            <p:spPr>
              <a:xfrm>
                <a:off x="6852084" y="5080881"/>
                <a:ext cx="4495333" cy="777585"/>
              </a:xfrm>
              <a:prstGeom prst="rect">
                <a:avLst/>
              </a:prstGeom>
            </p:spPr>
            <p:txBody>
              <a:bodyPr wrap="none">
                <a:spAutoFit/>
              </a:bodyPr>
              <a:lstStyle/>
              <a:p>
                <a:pPr>
                  <a:lnSpc>
                    <a:spcPct val="130000"/>
                  </a:lnSpc>
                </a:pPr>
                <a:r>
                  <a:rPr lang="ja-JP" altLang="en-US" dirty="0"/>
                  <a:t>任意の</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𝑃</m:t>
                    </m:r>
                  </m:oMath>
                </a14:m>
                <a:r>
                  <a:rPr lang="ja-JP" altLang="en-US" dirty="0"/>
                  <a:t>に対して，</a:t>
                </a:r>
                <a:endParaRPr lang="en-US" altLang="ja-JP" dirty="0"/>
              </a:p>
              <a:p>
                <a:pPr>
                  <a:lnSpc>
                    <a:spcPct val="130000"/>
                  </a:lnSpc>
                </a:pPr>
                <a:r>
                  <a:rPr lang="ja-JP" altLang="en-US" dirty="0"/>
                  <a:t>ある</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lang="ja-JP" altLang="en-US" dirty="0" err="1"/>
                  <a:t>が存</a:t>
                </a:r>
                <a:r>
                  <a:rPr lang="ja-JP" altLang="en-US" dirty="0"/>
                  <a:t>在し，</a:t>
                </a:r>
                <a14:m>
                  <m:oMath xmlns:m="http://schemas.openxmlformats.org/officeDocument/2006/math">
                    <m:r>
                      <a:rPr lang="en-US" altLang="ja-JP" b="0" i="1" smtClean="0">
                        <a:latin typeface="Cambria Math" panose="02040503050406030204" pitchFamily="18" charset="0"/>
                      </a:rPr>
                      <m:t>𝐿</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𝑝</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r>
                      <a:rPr lang="en-US" altLang="ja-JP" b="0" i="1" smtClean="0">
                        <a:latin typeface="Cambria Math" panose="02040503050406030204" pitchFamily="18" charset="0"/>
                      </a:rPr>
                      <m:t>𝑞</m:t>
                    </m:r>
                    <m:r>
                      <a:rPr lang="en-US" altLang="ja-JP" b="0" i="1" smtClean="0">
                        <a:latin typeface="Cambria Math" panose="02040503050406030204" pitchFamily="18" charset="0"/>
                      </a:rPr>
                      <m:t>)</m:t>
                    </m:r>
                  </m:oMath>
                </a14:m>
                <a:r>
                  <a:rPr lang="ja-JP" altLang="en-US" dirty="0"/>
                  <a:t>となる．</a:t>
                </a:r>
              </a:p>
            </p:txBody>
          </p:sp>
        </mc:Choice>
        <mc:Fallback xmlns="">
          <p:sp>
            <p:nvSpPr>
              <p:cNvPr id="27" name="正方形/長方形 26">
                <a:extLst>
                  <a:ext uri="{FF2B5EF4-FFF2-40B4-BE49-F238E27FC236}">
                    <a16:creationId xmlns:a16="http://schemas.microsoft.com/office/drawing/2014/main" id="{07E7AA5C-AC16-489A-AD57-E31704563936}"/>
                  </a:ext>
                </a:extLst>
              </p:cNvPr>
              <p:cNvSpPr>
                <a:spLocks noRot="1" noChangeAspect="1" noMove="1" noResize="1" noEditPoints="1" noAdjustHandles="1" noChangeArrowheads="1" noChangeShapeType="1" noTextEdit="1"/>
              </p:cNvSpPr>
              <p:nvPr/>
            </p:nvSpPr>
            <p:spPr>
              <a:xfrm>
                <a:off x="6852084" y="5080881"/>
                <a:ext cx="4495333" cy="777585"/>
              </a:xfrm>
              <a:prstGeom prst="rect">
                <a:avLst/>
              </a:prstGeom>
              <a:blipFill>
                <a:blip r:embed="rId9"/>
                <a:stretch>
                  <a:fillRect l="-1085" r="-678" b="-10938"/>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78F9D3BA-3728-4479-B0C4-0C6BA041B04C}"/>
              </a:ext>
            </a:extLst>
          </p:cNvPr>
          <p:cNvSpPr/>
          <p:nvPr/>
        </p:nvSpPr>
        <p:spPr>
          <a:xfrm>
            <a:off x="8280144" y="4715852"/>
            <a:ext cx="1236236" cy="369332"/>
          </a:xfrm>
          <a:prstGeom prst="rect">
            <a:avLst/>
          </a:prstGeom>
        </p:spPr>
        <p:txBody>
          <a:bodyPr wrap="none">
            <a:spAutoFit/>
          </a:bodyPr>
          <a:lstStyle/>
          <a:p>
            <a:r>
              <a:rPr lang="ja-JP" altLang="en-US" dirty="0"/>
              <a:t>補題</a:t>
            </a:r>
            <a:r>
              <a:rPr lang="en-US" altLang="ja-JP" dirty="0"/>
              <a:t>1</a:t>
            </a:r>
            <a:r>
              <a:rPr lang="ja-JP" altLang="en-US" dirty="0"/>
              <a:t>より</a:t>
            </a:r>
          </a:p>
        </p:txBody>
      </p:sp>
      <p:sp>
        <p:nvSpPr>
          <p:cNvPr id="29" name="二等辺三角形 28">
            <a:extLst>
              <a:ext uri="{FF2B5EF4-FFF2-40B4-BE49-F238E27FC236}">
                <a16:creationId xmlns:a16="http://schemas.microsoft.com/office/drawing/2014/main" id="{AD0D3257-D8E8-4C75-9327-13D6EE4736ED}"/>
              </a:ext>
            </a:extLst>
          </p:cNvPr>
          <p:cNvSpPr/>
          <p:nvPr/>
        </p:nvSpPr>
        <p:spPr>
          <a:xfrm rot="10800000">
            <a:off x="7667426" y="4789983"/>
            <a:ext cx="504056" cy="2210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988D8DFA-DE23-4662-9F33-A09ABB88DCA1}"/>
              </a:ext>
            </a:extLst>
          </p:cNvPr>
          <p:cNvPicPr>
            <a:picLocks noChangeAspect="1"/>
          </p:cNvPicPr>
          <p:nvPr/>
        </p:nvPicPr>
        <p:blipFill>
          <a:blip r:embed="rId10"/>
          <a:stretch>
            <a:fillRect/>
          </a:stretch>
        </p:blipFill>
        <p:spPr>
          <a:xfrm>
            <a:off x="9026383" y="4360256"/>
            <a:ext cx="659208" cy="340375"/>
          </a:xfrm>
          <a:prstGeom prst="rect">
            <a:avLst/>
          </a:prstGeom>
        </p:spPr>
      </p:pic>
      <p:sp>
        <p:nvSpPr>
          <p:cNvPr id="4" name="スライド番号プレースホルダー 3">
            <a:extLst>
              <a:ext uri="{FF2B5EF4-FFF2-40B4-BE49-F238E27FC236}">
                <a16:creationId xmlns:a16="http://schemas.microsoft.com/office/drawing/2014/main" id="{DBFD308A-8AEC-4FC5-9BC8-9E9CD55D6ED8}"/>
              </a:ext>
            </a:extLst>
          </p:cNvPr>
          <p:cNvSpPr>
            <a:spLocks noGrp="1"/>
          </p:cNvSpPr>
          <p:nvPr>
            <p:ph type="sldNum" sz="quarter" idx="12"/>
          </p:nvPr>
        </p:nvSpPr>
        <p:spPr/>
        <p:txBody>
          <a:bodyPr/>
          <a:lstStyle/>
          <a:p>
            <a:fld id="{F570F3E5-FDBB-4464-A890-BAA1FABE4FEA}" type="slidenum">
              <a:rPr kumimoji="1" lang="ja-JP" altLang="en-US" smtClean="0"/>
              <a:t>49</a:t>
            </a:fld>
            <a:endParaRPr kumimoji="1" lang="ja-JP" altLang="en-US"/>
          </a:p>
        </p:txBody>
      </p: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9AAE571-66A3-494C-BB3A-030ED652B121}"/>
                  </a:ext>
                </a:extLst>
              </p:cNvPr>
              <p:cNvSpPr/>
              <p:nvPr/>
            </p:nvSpPr>
            <p:spPr>
              <a:xfrm>
                <a:off x="1198374" y="6066845"/>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8" name="正方形/長方形 17">
                <a:extLst>
                  <a:ext uri="{FF2B5EF4-FFF2-40B4-BE49-F238E27FC236}">
                    <a16:creationId xmlns:a16="http://schemas.microsoft.com/office/drawing/2014/main" id="{A9AAE571-66A3-494C-BB3A-030ED652B121}"/>
                  </a:ext>
                </a:extLst>
              </p:cNvPr>
              <p:cNvSpPr>
                <a:spLocks noRot="1" noChangeAspect="1" noMove="1" noResize="1" noEditPoints="1" noAdjustHandles="1" noChangeArrowheads="1" noChangeShapeType="1" noTextEdit="1"/>
              </p:cNvSpPr>
              <p:nvPr/>
            </p:nvSpPr>
            <p:spPr>
              <a:xfrm>
                <a:off x="1198374" y="6066845"/>
                <a:ext cx="9807172" cy="366319"/>
              </a:xfrm>
              <a:prstGeom prst="rect">
                <a:avLst/>
              </a:prstGeom>
              <a:blipFill>
                <a:blip r:embed="rId11"/>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113868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FD7C77-978C-4D9C-8A3D-7D12B0B03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4073" y="1592796"/>
            <a:ext cx="7848747" cy="782518"/>
          </a:xfrm>
          <a:prstGeom prst="rect">
            <a:avLst/>
          </a:prstGeom>
        </p:spPr>
      </p:pic>
      <p:sp>
        <p:nvSpPr>
          <p:cNvPr id="8" name="思考の吹き出し: 雲形 7">
            <a:extLst>
              <a:ext uri="{FF2B5EF4-FFF2-40B4-BE49-F238E27FC236}">
                <a16:creationId xmlns:a16="http://schemas.microsoft.com/office/drawing/2014/main" id="{CE43D050-61E0-483F-8A5B-7001E63426CE}"/>
              </a:ext>
            </a:extLst>
          </p:cNvPr>
          <p:cNvSpPr/>
          <p:nvPr/>
        </p:nvSpPr>
        <p:spPr>
          <a:xfrm>
            <a:off x="468052" y="2474894"/>
            <a:ext cx="3035660" cy="2214246"/>
          </a:xfrm>
          <a:prstGeom prst="cloudCallout">
            <a:avLst>
              <a:gd name="adj1" fmla="val 36752"/>
              <a:gd name="adj2" fmla="val -541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楕円 11">
                <a:extLst>
                  <a:ext uri="{FF2B5EF4-FFF2-40B4-BE49-F238E27FC236}">
                    <a16:creationId xmlns:a16="http://schemas.microsoft.com/office/drawing/2014/main" id="{A8337F9B-2767-4981-A921-AF5567F705F5}"/>
                  </a:ext>
                </a:extLst>
              </p:cNvPr>
              <p:cNvSpPr/>
              <p:nvPr/>
            </p:nvSpPr>
            <p:spPr>
              <a:xfrm>
                <a:off x="1383918" y="2920357"/>
                <a:ext cx="1251139" cy="1251139"/>
              </a:xfrm>
              <a:prstGeom prst="ellipse">
                <a:avLst/>
              </a:prstGeom>
              <a:solidFill>
                <a:schemeClr val="accent5">
                  <a:lumMod val="20000"/>
                  <a:lumOff val="8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smtClean="0">
                          <a:solidFill>
                            <a:schemeClr val="accent5">
                              <a:lumMod val="50000"/>
                            </a:schemeClr>
                          </a:solidFill>
                          <a:latin typeface="Cambria Math" panose="02040503050406030204" pitchFamily="18" charset="0"/>
                        </a:rPr>
                        <m:t>𝐿</m:t>
                      </m:r>
                      <m:r>
                        <a:rPr lang="en-US" altLang="ja-JP" i="1" smtClean="0">
                          <a:solidFill>
                            <a:schemeClr val="accent5">
                              <a:lumMod val="50000"/>
                            </a:schemeClr>
                          </a:solidFill>
                          <a:latin typeface="Cambria Math" panose="02040503050406030204" pitchFamily="18" charset="0"/>
                        </a:rPr>
                        <m:t>(</m:t>
                      </m:r>
                      <m:r>
                        <a:rPr lang="en-US" altLang="ja-JP" b="0" i="1" smtClean="0">
                          <a:solidFill>
                            <a:schemeClr val="accent5">
                              <a:lumMod val="50000"/>
                            </a:schemeClr>
                          </a:solidFill>
                          <a:latin typeface="Cambria Math" panose="02040503050406030204" pitchFamily="18" charset="0"/>
                        </a:rPr>
                        <m:t>𝜋</m:t>
                      </m:r>
                      <m:r>
                        <a:rPr lang="en-US" altLang="ja-JP" i="1">
                          <a:solidFill>
                            <a:schemeClr val="accent5">
                              <a:lumMod val="50000"/>
                            </a:schemeClr>
                          </a:solidFill>
                          <a:latin typeface="Cambria Math" panose="02040503050406030204" pitchFamily="18" charset="0"/>
                        </a:rPr>
                        <m:t>)</m:t>
                      </m:r>
                    </m:oMath>
                  </m:oMathPara>
                </a14:m>
                <a:endParaRPr lang="ja-JP" altLang="en-US" dirty="0">
                  <a:solidFill>
                    <a:schemeClr val="accent5">
                      <a:lumMod val="50000"/>
                    </a:schemeClr>
                  </a:solidFill>
                </a:endParaRPr>
              </a:p>
            </p:txBody>
          </p:sp>
        </mc:Choice>
        <mc:Fallback xmlns="">
          <p:sp>
            <p:nvSpPr>
              <p:cNvPr id="12" name="楕円 11">
                <a:extLst>
                  <a:ext uri="{FF2B5EF4-FFF2-40B4-BE49-F238E27FC236}">
                    <a16:creationId xmlns:a16="http://schemas.microsoft.com/office/drawing/2014/main" id="{A8337F9B-2767-4981-A921-AF5567F705F5}"/>
                  </a:ext>
                </a:extLst>
              </p:cNvPr>
              <p:cNvSpPr>
                <a:spLocks noRot="1" noChangeAspect="1" noMove="1" noResize="1" noEditPoints="1" noAdjustHandles="1" noChangeArrowheads="1" noChangeShapeType="1" noTextEdit="1"/>
              </p:cNvSpPr>
              <p:nvPr/>
            </p:nvSpPr>
            <p:spPr>
              <a:xfrm>
                <a:off x="1383918" y="2920357"/>
                <a:ext cx="1251139" cy="1251139"/>
              </a:xfrm>
              <a:prstGeom prst="ellipse">
                <a:avLst/>
              </a:prstGeom>
              <a:blipFill>
                <a:blip r:embed="rId5"/>
                <a:stretch>
                  <a:fillRect/>
                </a:stretch>
              </a:blipFill>
              <a:ln w="38100">
                <a:solidFill>
                  <a:schemeClr val="accent5">
                    <a:lumMod val="75000"/>
                  </a:schemeClr>
                </a:solidFill>
              </a:ln>
            </p:spPr>
            <p:txBody>
              <a:bodyPr/>
              <a:lstStyle/>
              <a:p>
                <a:r>
                  <a:rPr lang="ja-JP" altLang="en-US">
                    <a:noFill/>
                  </a:rPr>
                  <a:t> </a:t>
                </a:r>
              </a:p>
            </p:txBody>
          </p:sp>
        </mc:Fallback>
      </mc:AlternateContent>
      <p:sp>
        <p:nvSpPr>
          <p:cNvPr id="13" name="吹き出し: 四角形 12">
            <a:extLst>
              <a:ext uri="{FF2B5EF4-FFF2-40B4-BE49-F238E27FC236}">
                <a16:creationId xmlns:a16="http://schemas.microsoft.com/office/drawing/2014/main" id="{526BF665-978E-4F50-A77C-1F7ECC789E75}"/>
              </a:ext>
            </a:extLst>
          </p:cNvPr>
          <p:cNvSpPr/>
          <p:nvPr/>
        </p:nvSpPr>
        <p:spPr>
          <a:xfrm>
            <a:off x="201359" y="4957339"/>
            <a:ext cx="3945428" cy="985912"/>
          </a:xfrm>
          <a:prstGeom prst="wedgeRectCallout">
            <a:avLst>
              <a:gd name="adj1" fmla="val -9411"/>
              <a:gd name="adj2" fmla="val -121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B830FB17-ACFD-49F4-BBAD-C00339D67416}"/>
                  </a:ext>
                </a:extLst>
              </p:cNvPr>
              <p:cNvSpPr/>
              <p:nvPr/>
            </p:nvSpPr>
            <p:spPr>
              <a:xfrm>
                <a:off x="361493" y="5127130"/>
                <a:ext cx="3538264" cy="646331"/>
              </a:xfrm>
              <a:prstGeom prst="rect">
                <a:avLst/>
              </a:prstGeom>
            </p:spPr>
            <p:txBody>
              <a:bodyPr wrap="square">
                <a:spAutoFit/>
              </a:bodyPr>
              <a:lstStyle/>
              <a:p>
                <a:r>
                  <a:rPr lang="ja-JP" altLang="en-US" dirty="0">
                    <a:latin typeface="HGP創英ﾌﾟﾚｾﾞﾝｽEB" panose="02020800000000000000" pitchFamily="18" charset="-128"/>
                    <a:ea typeface="HGP創英ﾌﾟﾚｾﾞﾝｽEB" panose="02020800000000000000" pitchFamily="18" charset="-128"/>
                  </a:rPr>
                  <a:t>目標言語</a:t>
                </a:r>
                <a14:m>
                  <m:oMath xmlns:m="http://schemas.openxmlformats.org/officeDocument/2006/math">
                    <m:r>
                      <a:rPr lang="en-US" altLang="ja-JP" b="0" i="1" smtClean="0">
                        <a:latin typeface="Cambria Math" panose="02040503050406030204" pitchFamily="18" charset="0"/>
                        <a:ea typeface="+mj-ea"/>
                      </a:rPr>
                      <m:t>𝐿</m:t>
                    </m:r>
                    <m:r>
                      <a:rPr lang="en-US" altLang="ja-JP" b="0" i="1" smtClean="0">
                        <a:latin typeface="Cambria Math" panose="02040503050406030204" pitchFamily="18" charset="0"/>
                        <a:ea typeface="+mj-ea"/>
                      </a:rPr>
                      <m:t>(</m:t>
                    </m:r>
                    <m:sSub>
                      <m:sSubPr>
                        <m:ctrlPr>
                          <a:rPr lang="en-US" altLang="ja-JP" b="0" i="1" smtClean="0">
                            <a:latin typeface="Cambria Math" panose="02040503050406030204" pitchFamily="18" charset="0"/>
                            <a:ea typeface="+mj-ea"/>
                          </a:rPr>
                        </m:ctrlPr>
                      </m:sSubPr>
                      <m:e>
                        <m:r>
                          <a:rPr lang="en-US" altLang="ja-JP" b="0" i="1" smtClean="0">
                            <a:latin typeface="Cambria Math" panose="02040503050406030204" pitchFamily="18" charset="0"/>
                            <a:ea typeface="+mj-ea"/>
                          </a:rPr>
                          <m:t>𝜋</m:t>
                        </m:r>
                      </m:e>
                      <m:sub>
                        <m:r>
                          <a:rPr lang="en-US" altLang="ja-JP" b="0" i="1" smtClean="0">
                            <a:latin typeface="Cambria Math" panose="02040503050406030204" pitchFamily="18" charset="0"/>
                            <a:ea typeface="+mj-ea"/>
                          </a:rPr>
                          <m:t>∗</m:t>
                        </m:r>
                      </m:sub>
                    </m:sSub>
                    <m:r>
                      <a:rPr lang="en-US" altLang="ja-JP" b="0" i="1" smtClean="0">
                        <a:latin typeface="Cambria Math" panose="02040503050406030204" pitchFamily="18" charset="0"/>
                        <a:ea typeface="+mj-ea"/>
                      </a:rPr>
                      <m:t>)</m:t>
                    </m:r>
                  </m:oMath>
                </a14:m>
                <a:r>
                  <a:rPr lang="ja-JP" altLang="en-US" dirty="0">
                    <a:latin typeface="HGP創英ﾌﾟﾚｾﾞﾝｽEB" panose="02020800000000000000" pitchFamily="18" charset="-128"/>
                    <a:ea typeface="HGP創英ﾌﾟﾚｾﾞﾝｽEB" panose="02020800000000000000" pitchFamily="18" charset="-128"/>
                  </a:rPr>
                  <a:t>と一致する</a:t>
                </a:r>
                <a14:m>
                  <m:oMath xmlns:m="http://schemas.openxmlformats.org/officeDocument/2006/math">
                    <m:r>
                      <a:rPr lang="en-US" altLang="ja-JP" b="0" i="1" smtClean="0">
                        <a:latin typeface="Cambria Math" panose="02040503050406030204" pitchFamily="18" charset="0"/>
                        <a:ea typeface="+mj-ea"/>
                      </a:rPr>
                      <m:t>𝐿</m:t>
                    </m:r>
                    <m:r>
                      <a:rPr lang="en-US" altLang="ja-JP" b="0" i="1" smtClean="0">
                        <a:latin typeface="Cambria Math" panose="02040503050406030204" pitchFamily="18" charset="0"/>
                        <a:ea typeface="+mj-ea"/>
                      </a:rPr>
                      <m:t>(</m:t>
                    </m:r>
                    <m:r>
                      <a:rPr lang="en-US" altLang="ja-JP" b="0" i="1" smtClean="0">
                        <a:latin typeface="Cambria Math" panose="02040503050406030204" pitchFamily="18" charset="0"/>
                        <a:ea typeface="+mj-ea"/>
                      </a:rPr>
                      <m:t>𝜋</m:t>
                    </m:r>
                    <m:r>
                      <a:rPr lang="en-US" altLang="ja-JP" b="0" i="1" smtClean="0">
                        <a:latin typeface="Cambria Math" panose="02040503050406030204" pitchFamily="18" charset="0"/>
                        <a:ea typeface="+mj-ea"/>
                      </a:rPr>
                      <m:t>)</m:t>
                    </m:r>
                    <m:r>
                      <a:rPr lang="ja-JP" altLang="en-US" i="1">
                        <a:latin typeface="Cambria Math" panose="02040503050406030204" pitchFamily="18" charset="0"/>
                        <a:ea typeface="+mj-ea"/>
                      </a:rPr>
                      <m:t>を</m:t>
                    </m:r>
                  </m:oMath>
                </a14:m>
                <a:r>
                  <a:rPr lang="ja-JP" altLang="en-US" dirty="0">
                    <a:latin typeface="HGP創英ﾌﾟﾚｾﾞﾝｽEB" panose="02020800000000000000" pitchFamily="18" charset="-128"/>
                    <a:ea typeface="HGP創英ﾌﾟﾚｾﾞﾝｽEB" panose="02020800000000000000" pitchFamily="18" charset="-128"/>
                  </a:rPr>
                  <a:t>生成する正規パターン</a:t>
                </a:r>
                <a14:m>
                  <m:oMath xmlns:m="http://schemas.openxmlformats.org/officeDocument/2006/math">
                    <m:r>
                      <a:rPr lang="en-US" altLang="ja-JP" b="0" i="1" smtClean="0">
                        <a:latin typeface="Cambria Math" panose="02040503050406030204" pitchFamily="18" charset="0"/>
                        <a:ea typeface="+mj-ea"/>
                      </a:rPr>
                      <m:t>𝜋</m:t>
                    </m:r>
                  </m:oMath>
                </a14:m>
                <a:r>
                  <a:rPr lang="ja-JP" altLang="en-US" dirty="0">
                    <a:latin typeface="HGP創英ﾌﾟﾚｾﾞﾝｽEB" panose="02020800000000000000" pitchFamily="18" charset="-128"/>
                    <a:ea typeface="HGP創英ﾌﾟﾚｾﾞﾝｽEB" panose="02020800000000000000" pitchFamily="18" charset="-128"/>
                  </a:rPr>
                  <a:t>を獲得する．</a:t>
                </a:r>
              </a:p>
            </p:txBody>
          </p:sp>
        </mc:Choice>
        <mc:Fallback xmlns="">
          <p:sp>
            <p:nvSpPr>
              <p:cNvPr id="14" name="正方形/長方形 13">
                <a:extLst>
                  <a:ext uri="{FF2B5EF4-FFF2-40B4-BE49-F238E27FC236}">
                    <a16:creationId xmlns:a16="http://schemas.microsoft.com/office/drawing/2014/main" id="{B830FB17-ACFD-49F4-BBAD-C00339D67416}"/>
                  </a:ext>
                </a:extLst>
              </p:cNvPr>
              <p:cNvSpPr>
                <a:spLocks noRot="1" noChangeAspect="1" noMove="1" noResize="1" noEditPoints="1" noAdjustHandles="1" noChangeArrowheads="1" noChangeShapeType="1" noTextEdit="1"/>
              </p:cNvSpPr>
              <p:nvPr/>
            </p:nvSpPr>
            <p:spPr>
              <a:xfrm>
                <a:off x="361493" y="5127130"/>
                <a:ext cx="3538264" cy="646331"/>
              </a:xfrm>
              <a:prstGeom prst="rect">
                <a:avLst/>
              </a:prstGeom>
              <a:blipFill>
                <a:blip r:embed="rId6"/>
                <a:stretch>
                  <a:fillRect l="-1377" t="-6604" r="-5508" b="-1226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B7BA94B9-108B-4747-A5A0-7DAFCF62FB85}"/>
              </a:ext>
            </a:extLst>
          </p:cNvPr>
          <p:cNvSpPr>
            <a:spLocks noGrp="1"/>
          </p:cNvSpPr>
          <p:nvPr>
            <p:ph type="sldNum" sz="quarter" idx="12"/>
          </p:nvPr>
        </p:nvSpPr>
        <p:spPr/>
        <p:txBody>
          <a:bodyPr/>
          <a:lstStyle/>
          <a:p>
            <a:fld id="{F570F3E5-FDBB-4464-A890-BAA1FABE4FEA}" type="slidenum">
              <a:rPr kumimoji="1" lang="ja-JP" altLang="en-US" smtClean="0"/>
              <a:t>5</a:t>
            </a:fld>
            <a:endParaRPr kumimoji="1" lang="ja-JP" altLang="en-US"/>
          </a:p>
        </p:txBody>
      </p:sp>
      <p:pic>
        <p:nvPicPr>
          <p:cNvPr id="11" name="図 10">
            <a:extLst>
              <a:ext uri="{FF2B5EF4-FFF2-40B4-BE49-F238E27FC236}">
                <a16:creationId xmlns:a16="http://schemas.microsoft.com/office/drawing/2014/main" id="{06993E97-CC8F-4439-8AF7-3311927BDA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1268" y="2920357"/>
            <a:ext cx="2482706" cy="2306442"/>
          </a:xfrm>
          <a:prstGeom prst="rect">
            <a:avLst/>
          </a:prstGeom>
        </p:spPr>
      </p:pic>
      <p:sp>
        <p:nvSpPr>
          <p:cNvPr id="5" name="正方形/長方形 4">
            <a:extLst>
              <a:ext uri="{FF2B5EF4-FFF2-40B4-BE49-F238E27FC236}">
                <a16:creationId xmlns:a16="http://schemas.microsoft.com/office/drawing/2014/main" id="{8C2D088B-82DF-4A1B-AF2F-87521D220977}"/>
              </a:ext>
            </a:extLst>
          </p:cNvPr>
          <p:cNvSpPr/>
          <p:nvPr/>
        </p:nvSpPr>
        <p:spPr>
          <a:xfrm>
            <a:off x="8435527" y="3157593"/>
            <a:ext cx="3590775" cy="1538563"/>
          </a:xfrm>
          <a:prstGeom prst="rect">
            <a:avLst/>
          </a:prstGeom>
        </p:spPr>
        <p:txBody>
          <a:bodyPr wrap="square">
            <a:spAutoFit/>
          </a:bodyPr>
          <a:lstStyle/>
          <a:p>
            <a:pPr>
              <a:lnSpc>
                <a:spcPct val="120000"/>
              </a:lnSpc>
            </a:pPr>
            <a:r>
              <a:rPr lang="ja-JP" altLang="en-US" sz="2000" dirty="0"/>
              <a:t>正規パターン言語の有限和の場合，</a:t>
            </a:r>
            <a:r>
              <a:rPr lang="en-US" altLang="ja-JP" sz="2000" dirty="0"/>
              <a:t>1</a:t>
            </a:r>
            <a:r>
              <a:rPr lang="ja-JP" altLang="en-US" sz="2000" dirty="0" err="1"/>
              <a:t>つの</a:t>
            </a:r>
            <a:r>
              <a:rPr lang="ja-JP" altLang="en-US" sz="2000" dirty="0"/>
              <a:t>正規パターン言語の場合と比べて，同定することが難しい．</a:t>
            </a:r>
          </a:p>
        </p:txBody>
      </p:sp>
      <p:grpSp>
        <p:nvGrpSpPr>
          <p:cNvPr id="21" name="グループ化 20">
            <a:extLst>
              <a:ext uri="{FF2B5EF4-FFF2-40B4-BE49-F238E27FC236}">
                <a16:creationId xmlns:a16="http://schemas.microsoft.com/office/drawing/2014/main" id="{08313B68-C19A-4D50-8E91-9AEE6B067F47}"/>
              </a:ext>
            </a:extLst>
          </p:cNvPr>
          <p:cNvGrpSpPr/>
          <p:nvPr/>
        </p:nvGrpSpPr>
        <p:grpSpPr>
          <a:xfrm flipH="1">
            <a:off x="5951985" y="3639587"/>
            <a:ext cx="2258588" cy="845169"/>
            <a:chOff x="3715893" y="5460986"/>
            <a:chExt cx="1743862" cy="845169"/>
          </a:xfrm>
        </p:grpSpPr>
        <p:cxnSp>
          <p:nvCxnSpPr>
            <p:cNvPr id="10" name="直線矢印コネクタ 9">
              <a:extLst>
                <a:ext uri="{FF2B5EF4-FFF2-40B4-BE49-F238E27FC236}">
                  <a16:creationId xmlns:a16="http://schemas.microsoft.com/office/drawing/2014/main" id="{49F1FE15-5C59-485D-991D-3AEDF4421028}"/>
                </a:ext>
              </a:extLst>
            </p:cNvPr>
            <p:cNvCxnSpPr>
              <a:cxnSpLocks/>
            </p:cNvCxnSpPr>
            <p:nvPr/>
          </p:nvCxnSpPr>
          <p:spPr>
            <a:xfrm flipV="1">
              <a:off x="3735588" y="5460986"/>
              <a:ext cx="1251942" cy="29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40DA241-0188-439B-A8BA-9ADAE70E729D}"/>
                </a:ext>
              </a:extLst>
            </p:cNvPr>
            <p:cNvCxnSpPr>
              <a:cxnSpLocks/>
            </p:cNvCxnSpPr>
            <p:nvPr/>
          </p:nvCxnSpPr>
          <p:spPr>
            <a:xfrm>
              <a:off x="3715893" y="5712857"/>
              <a:ext cx="1743862" cy="5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731008F-D1A8-4834-8EE2-E51175579FBC}"/>
                </a:ext>
              </a:extLst>
            </p:cNvPr>
            <p:cNvCxnSpPr>
              <a:cxnSpLocks/>
            </p:cNvCxnSpPr>
            <p:nvPr/>
          </p:nvCxnSpPr>
          <p:spPr>
            <a:xfrm>
              <a:off x="3735589" y="5893829"/>
              <a:ext cx="888791" cy="351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411D7E50-344A-4DFA-BF98-507D7F1626EA}"/>
              </a:ext>
            </a:extLst>
          </p:cNvPr>
          <p:cNvSpPr/>
          <p:nvPr/>
        </p:nvSpPr>
        <p:spPr>
          <a:xfrm>
            <a:off x="7451775" y="3648814"/>
            <a:ext cx="415498" cy="369332"/>
          </a:xfrm>
          <a:prstGeom prst="rect">
            <a:avLst/>
          </a:prstGeom>
        </p:spPr>
        <p:txBody>
          <a:bodyPr wrap="none">
            <a:spAutoFit/>
          </a:bodyPr>
          <a:lstStyle/>
          <a:p>
            <a:r>
              <a:rPr lang="ja-JP" altLang="en-US" dirty="0">
                <a:solidFill>
                  <a:srgbClr val="2A2E33"/>
                </a:solidFill>
              </a:rPr>
              <a:t>？</a:t>
            </a:r>
            <a:endParaRPr lang="ja-JP" altLang="en-US" dirty="0"/>
          </a:p>
        </p:txBody>
      </p:sp>
      <p:sp>
        <p:nvSpPr>
          <p:cNvPr id="18" name="タイトル 1">
            <a:extLst>
              <a:ext uri="{FF2B5EF4-FFF2-40B4-BE49-F238E27FC236}">
                <a16:creationId xmlns:a16="http://schemas.microsoft.com/office/drawing/2014/main" id="{58EF159C-FFAB-484E-A6D8-D36E48D7E1C3}"/>
              </a:ext>
            </a:extLst>
          </p:cNvPr>
          <p:cNvSpPr txBox="1">
            <a:spLocks/>
          </p:cNvSpPr>
          <p:nvPr/>
        </p:nvSpPr>
        <p:spPr>
          <a:xfrm>
            <a:off x="631827" y="412753"/>
            <a:ext cx="11431588" cy="539751"/>
          </a:xfrm>
          <a:prstGeom prst="rect">
            <a:avLst/>
          </a:prstGeom>
        </p:spPr>
        <p:txBody>
          <a:bodyPr vert="horz" lIns="0" tIns="72000" rIns="0" bIns="0" rtlCol="0" anchor="ctr">
            <a:noAutofit/>
          </a:bodyPr>
          <a:lstStyle>
            <a:lvl1pPr algn="l" defTabSz="914377" rtl="0" eaLnBrk="1" latinLnBrk="0" hangingPunct="1">
              <a:lnSpc>
                <a:spcPct val="90000"/>
              </a:lnSpc>
              <a:spcBef>
                <a:spcPct val="0"/>
              </a:spcBef>
              <a:buNone/>
              <a:defRPr kumimoji="1" sz="2800" b="0" kern="1200">
                <a:solidFill>
                  <a:schemeClr val="tx1"/>
                </a:solidFill>
                <a:latin typeface="+mj-ea"/>
                <a:ea typeface="+mj-ea"/>
                <a:cs typeface="+mj-cs"/>
              </a:defRPr>
            </a:lvl1pPr>
          </a:lstStyle>
          <a:p>
            <a:r>
              <a:rPr lang="en-US" altLang="ja-JP"/>
              <a:t>1. </a:t>
            </a:r>
            <a:r>
              <a:rPr lang="ja-JP" altLang="en-US"/>
              <a:t>背景と目的 ①</a:t>
            </a:r>
            <a:endParaRPr lang="ja-JP" altLang="en-US" dirty="0"/>
          </a:p>
        </p:txBody>
      </p:sp>
      <p:pic>
        <p:nvPicPr>
          <p:cNvPr id="9" name="図 8">
            <a:extLst>
              <a:ext uri="{FF2B5EF4-FFF2-40B4-BE49-F238E27FC236}">
                <a16:creationId xmlns:a16="http://schemas.microsoft.com/office/drawing/2014/main" id="{C5F5FE4B-747F-49A4-ACB6-D511CAAA812D}"/>
              </a:ext>
            </a:extLst>
          </p:cNvPr>
          <p:cNvPicPr>
            <a:picLocks noChangeAspect="1"/>
          </p:cNvPicPr>
          <p:nvPr/>
        </p:nvPicPr>
        <p:blipFill>
          <a:blip r:embed="rId8"/>
          <a:stretch>
            <a:fillRect/>
          </a:stretch>
        </p:blipFill>
        <p:spPr>
          <a:xfrm>
            <a:off x="1307352" y="2843791"/>
            <a:ext cx="1404272" cy="1404272"/>
          </a:xfrm>
          <a:prstGeom prst="rect">
            <a:avLst/>
          </a:prstGeom>
        </p:spPr>
      </p:pic>
      <p:sp>
        <p:nvSpPr>
          <p:cNvPr id="23" name="思考の吹き出し: 雲形 22">
            <a:extLst>
              <a:ext uri="{FF2B5EF4-FFF2-40B4-BE49-F238E27FC236}">
                <a16:creationId xmlns:a16="http://schemas.microsoft.com/office/drawing/2014/main" id="{1BB28544-D72F-4758-8477-7CBC36BC90CA}"/>
              </a:ext>
            </a:extLst>
          </p:cNvPr>
          <p:cNvSpPr/>
          <p:nvPr/>
        </p:nvSpPr>
        <p:spPr>
          <a:xfrm>
            <a:off x="4331397" y="2612007"/>
            <a:ext cx="4032448" cy="3119562"/>
          </a:xfrm>
          <a:prstGeom prst="cloudCallout">
            <a:avLst>
              <a:gd name="adj1" fmla="val -65359"/>
              <a:gd name="adj2" fmla="val -54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円形 18">
            <a:extLst>
              <a:ext uri="{FF2B5EF4-FFF2-40B4-BE49-F238E27FC236}">
                <a16:creationId xmlns:a16="http://schemas.microsoft.com/office/drawing/2014/main" id="{3F802D42-42E9-4806-8501-6C6D9B917BB7}"/>
              </a:ext>
            </a:extLst>
          </p:cNvPr>
          <p:cNvSpPr/>
          <p:nvPr/>
        </p:nvSpPr>
        <p:spPr>
          <a:xfrm>
            <a:off x="4223792" y="836626"/>
            <a:ext cx="2700300" cy="634682"/>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dirty="0"/>
              <a:t>正例＋</a:t>
            </a:r>
            <a:endParaRPr kumimoji="1" lang="en-US" altLang="ja-JP" dirty="0"/>
          </a:p>
          <a:p>
            <a:pPr algn="ctr"/>
            <a:r>
              <a:rPr lang="ja-JP" altLang="en-US" dirty="0"/>
              <a:t>所属性質問</a:t>
            </a:r>
            <a:endParaRPr kumimoji="1" lang="ja-JP" altLang="en-US" dirty="0"/>
          </a:p>
        </p:txBody>
      </p:sp>
    </p:spTree>
    <p:custDataLst>
      <p:tags r:id="rId1"/>
    </p:custDataLst>
    <p:extLst>
      <p:ext uri="{BB962C8B-B14F-4D97-AF65-F5344CB8AC3E}">
        <p14:creationId xmlns:p14="http://schemas.microsoft.com/office/powerpoint/2010/main" val="109170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latin typeface="+mj-ea"/>
                    <a:ea typeface="+mj-ea"/>
                  </a:rPr>
                  <a:t>定理</a:t>
                </a:r>
                <a:r>
                  <a:rPr lang="en-US" altLang="ja-JP" dirty="0">
                    <a:solidFill>
                      <a:srgbClr val="2A2E33"/>
                    </a:solidFill>
                    <a:latin typeface="+mj-ea"/>
                    <a:ea typeface="+mj-ea"/>
                  </a:rPr>
                  <a:t>3[</a:t>
                </a:r>
                <a:r>
                  <a:rPr lang="ja-JP" altLang="en-US" dirty="0">
                    <a:solidFill>
                      <a:srgbClr val="2A2E33"/>
                    </a:solidFill>
                    <a:latin typeface="+mj-ea"/>
                    <a:ea typeface="+mj-ea"/>
                  </a:rPr>
                  <a:t>本研究</a:t>
                </a:r>
                <a:r>
                  <a:rPr lang="en-US" altLang="ja-JP" dirty="0">
                    <a:solidFill>
                      <a:srgbClr val="2A2E33"/>
                    </a:solidFill>
                    <a:latin typeface="+mj-ea"/>
                    <a:ea typeface="+mj-ea"/>
                  </a:rPr>
                  <a:t>]</a:t>
                </a:r>
                <a:r>
                  <a:rPr lang="en-US" altLang="ja-JP" dirty="0">
                    <a:solidFill>
                      <a:srgbClr val="2A2E33"/>
                    </a:solidFill>
                  </a:rPr>
                  <a:t>. </a:t>
                </a:r>
              </a:p>
              <a:p>
                <a:pPr marL="0" lvl="0" indent="0" defTabSz="914400">
                  <a:lnSpc>
                    <a:spcPct val="150000"/>
                  </a:lnSpc>
                  <a:spcBef>
                    <a:spcPts val="0"/>
                  </a:spcBef>
                  <a:buNone/>
                </a:pPr>
                <a14:m>
                  <m:oMath xmlns:m="http://schemas.openxmlformats.org/officeDocument/2006/math">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≥3,  #</m:t>
                    </m:r>
                    <m:r>
                      <a:rPr lang="en-US" altLang="ja-JP" sz="2000" b="0" i="1">
                        <a:solidFill>
                          <a:srgbClr val="2A2E33"/>
                        </a:solidFill>
                        <a:latin typeface="Cambria Math" panose="02040503050406030204" pitchFamily="18" charset="0"/>
                      </a:rPr>
                      <m:t>𝛴</m:t>
                    </m:r>
                    <m:r>
                      <a:rPr lang="en-US" altLang="ja-JP" sz="2000" b="0" i="1">
                        <a:solidFill>
                          <a:srgbClr val="2A2E33"/>
                        </a:solidFill>
                        <a:latin typeface="Cambria Math" panose="02040503050406030204" pitchFamily="18" charset="0"/>
                      </a:rPr>
                      <m:t>≥2</m:t>
                    </m:r>
                    <m:r>
                      <a:rPr lang="en-US" altLang="ja-JP" sz="2000" b="0" i="1">
                        <a:solidFill>
                          <a:srgbClr val="2A2E33"/>
                        </a:solidFill>
                        <a:latin typeface="Cambria Math" panose="02040503050406030204" pitchFamily="18" charset="0"/>
                      </a:rPr>
                      <m:t>𝑘</m:t>
                    </m:r>
                    <m:r>
                      <a:rPr lang="en-US" altLang="ja-JP" sz="2000" b="0" i="1">
                        <a:solidFill>
                          <a:srgbClr val="2A2E33"/>
                        </a:solidFill>
                        <a:latin typeface="Cambria Math" panose="02040503050406030204" pitchFamily="18" charset="0"/>
                      </a:rPr>
                      <m:t>−1,  </m:t>
                    </m:r>
                    <m:r>
                      <a:rPr lang="en-US" altLang="ja-JP" sz="2000" b="0" i="1">
                        <a:solidFill>
                          <a:srgbClr val="2A2E33"/>
                        </a:solidFill>
                        <a:latin typeface="Cambria Math" panose="02040503050406030204" pitchFamily="18" charset="0"/>
                      </a:rPr>
                      <m:t>𝑃</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m:t>
                        </m:r>
                      </m:sup>
                    </m:sSup>
                    <m:r>
                      <a:rPr lang="en-US" altLang="ja-JP" sz="2000" b="0" i="1">
                        <a:solidFill>
                          <a:srgbClr val="2A2E33"/>
                        </a:solidFill>
                        <a:latin typeface="Cambria Math" panose="02040503050406030204" pitchFamily="18" charset="0"/>
                      </a:rPr>
                      <m:t>, </m:t>
                    </m:r>
                    <m:r>
                      <a:rPr lang="en-US" altLang="ja-JP" sz="2000" b="0" i="1">
                        <a:solidFill>
                          <a:srgbClr val="2A2E33"/>
                        </a:solidFill>
                        <a:latin typeface="Cambria Math" panose="02040503050406030204" pitchFamily="18" charset="0"/>
                      </a:rPr>
                      <m:t>𝑄</m:t>
                    </m:r>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ℛ</m:t>
                    </m:r>
                    <m:sSup>
                      <m:sSupPr>
                        <m:ctrlPr>
                          <a:rPr lang="en-US" altLang="ja-JP" sz="2000" i="1">
                            <a:solidFill>
                              <a:srgbClr val="2A2E33"/>
                            </a:solidFill>
                            <a:latin typeface="Cambria Math" panose="02040503050406030204" pitchFamily="18" charset="0"/>
                          </a:rPr>
                        </m:ctrlPr>
                      </m:sSupPr>
                      <m:e>
                        <m:r>
                          <a:rPr lang="en-US" altLang="ja-JP" sz="2000" b="0" i="1">
                            <a:solidFill>
                              <a:srgbClr val="2A2E33"/>
                            </a:solidFill>
                            <a:latin typeface="Cambria Math" panose="02040503050406030204" pitchFamily="18" charset="0"/>
                          </a:rPr>
                          <m:t>𝒫</m:t>
                        </m:r>
                      </m:e>
                      <m:sup>
                        <m:r>
                          <a:rPr lang="en-US" altLang="ja-JP" sz="2000" b="0" i="1">
                            <a:solidFill>
                              <a:srgbClr val="2A2E33"/>
                            </a:solidFill>
                            <a:latin typeface="Cambria Math" panose="02040503050406030204" pitchFamily="18" charset="0"/>
                          </a:rPr>
                          <m:t>𝑘</m:t>
                        </m:r>
                      </m:sup>
                    </m:sSup>
                  </m:oMath>
                </a14:m>
                <a:r>
                  <a:rPr lang="ja-JP" altLang="en-US" sz="2000" dirty="0">
                    <a:solidFill>
                      <a:srgbClr val="2A2E33"/>
                    </a:solidFill>
                  </a:rPr>
                  <a:t>とする．このとき，次の</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m:t>
                        </m:r>
                      </m:e>
                    </m:d>
                    <m:r>
                      <a:rPr lang="en-US" altLang="ja-JP" sz="2000" b="0" i="1">
                        <a:solidFill>
                          <a:srgbClr val="2A2E33"/>
                        </a:solidFill>
                        <a:latin typeface="Cambria Math" panose="02040503050406030204" pitchFamily="18" charset="0"/>
                      </a:rPr>
                      <m:t>,</m:t>
                    </m:r>
                    <m:d>
                      <m:dPr>
                        <m:ctrlPr>
                          <a:rPr lang="en-US" altLang="ja-JP" sz="2000" i="1">
                            <a:solidFill>
                              <a:srgbClr val="2A2E33"/>
                            </a:solidFill>
                            <a:latin typeface="Cambria Math" panose="02040503050406030204" pitchFamily="18" charset="0"/>
                          </a:rPr>
                        </m:ctrlPr>
                      </m:dPr>
                      <m:e>
                        <m:r>
                          <a:rPr lang="en-US" altLang="ja-JP" sz="2000" b="0" i="1">
                            <a:solidFill>
                              <a:srgbClr val="2A2E33"/>
                            </a:solidFill>
                            <a:latin typeface="Cambria Math" panose="02040503050406030204" pitchFamily="18" charset="0"/>
                          </a:rPr>
                          <m:t>𝑖𝑖</m:t>
                        </m:r>
                      </m:e>
                    </m:d>
                    <m:r>
                      <a:rPr lang="en-US" altLang="ja-JP" sz="2000" b="0" i="1">
                        <a:solidFill>
                          <a:srgbClr val="2A2E33"/>
                        </a:solidFill>
                        <a:latin typeface="Cambria Math" panose="02040503050406030204" pitchFamily="18" charset="0"/>
                      </a:rPr>
                      <m:t>,(</m:t>
                    </m:r>
                    <m:r>
                      <a:rPr lang="en-US" altLang="ja-JP" sz="2000" b="0" i="1">
                        <a:solidFill>
                          <a:srgbClr val="2A2E33"/>
                        </a:solidFill>
                        <a:latin typeface="Cambria Math" panose="02040503050406030204" pitchFamily="18" charset="0"/>
                      </a:rPr>
                      <m:t>𝑖𝑖𝑖</m:t>
                    </m:r>
                    <m:r>
                      <a:rPr lang="en-US" altLang="ja-JP" sz="2000" b="0" i="1">
                        <a:solidFill>
                          <a:srgbClr val="2A2E33"/>
                        </a:solidFill>
                        <a:latin typeface="Cambria Math" panose="02040503050406030204" pitchFamily="18" charset="0"/>
                      </a:rPr>
                      <m:t>)</m:t>
                    </m:r>
                  </m:oMath>
                </a14:m>
                <a:r>
                  <a:rPr lang="ja-JP" altLang="en-US" sz="2000" dirty="0">
                    <a:solidFill>
                      <a:srgbClr val="2A2E33"/>
                    </a:solidFill>
                  </a:rPr>
                  <a:t>は同値である．</a:t>
                </a:r>
                <a:endParaRPr lang="en-US" altLang="ja-JP" sz="2000" dirty="0">
                  <a:solidFill>
                    <a:srgbClr val="2A2E33"/>
                  </a:solidFill>
                </a:endParaRPr>
              </a:p>
              <a:p>
                <a:pPr marL="0" lvl="0" indent="0" defTabSz="914400">
                  <a:lnSpc>
                    <a:spcPct val="150000"/>
                  </a:lnSpc>
                  <a:spcBef>
                    <a:spcPts val="0"/>
                  </a:spcBef>
                  <a:buNone/>
                </a:pPr>
                <a14:m>
                  <m:oMathPara xmlns:m="http://schemas.openxmlformats.org/officeDocument/2006/math">
                    <m:oMathParaPr>
                      <m:jc m:val="centerGroup"/>
                    </m:oMathParaPr>
                    <m:oMath xmlns:m="http://schemas.openxmlformats.org/officeDocument/2006/math">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m:t>
                          </m:r>
                        </m:e>
                      </m:d>
                      <m:r>
                        <a:rPr lang="en-US" altLang="ja-JP" i="1">
                          <a:solidFill>
                            <a:srgbClr val="2A2E33"/>
                          </a:solidFill>
                          <a:latin typeface="Cambria Math" panose="02040503050406030204" pitchFamily="18" charset="0"/>
                        </a:rPr>
                        <m:t> </m:t>
                      </m:r>
                      <m:sSub>
                        <m:sSubPr>
                          <m:ctrlPr>
                            <a:rPr lang="en-US" altLang="ja-JP" i="1">
                              <a:solidFill>
                                <a:srgbClr val="2A2E33"/>
                              </a:solidFill>
                              <a:latin typeface="Cambria Math" panose="02040503050406030204" pitchFamily="18" charset="0"/>
                            </a:rPr>
                          </m:ctrlPr>
                        </m:sSubPr>
                        <m:e>
                          <m:r>
                            <a:rPr lang="en-US" altLang="ja-JP" i="1">
                              <a:solidFill>
                                <a:srgbClr val="2A2E33"/>
                              </a:solidFill>
                              <a:latin typeface="Cambria Math" panose="02040503050406030204" pitchFamily="18" charset="0"/>
                            </a:rPr>
                            <m:t>𝑆</m:t>
                          </m:r>
                        </m:e>
                        <m:sub>
                          <m:r>
                            <a:rPr lang="en-US" altLang="ja-JP" i="1">
                              <a:solidFill>
                                <a:srgbClr val="2A2E33"/>
                              </a:solidFill>
                              <a:latin typeface="Cambria Math" panose="02040503050406030204" pitchFamily="18" charset="0"/>
                            </a:rPr>
                            <m:t>2</m:t>
                          </m:r>
                        </m:sub>
                      </m:sSub>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𝑃</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𝑄</m:t>
                      </m:r>
                      <m:r>
                        <a:rPr lang="en-US" altLang="ja-JP" i="1">
                          <a:solidFill>
                            <a:srgbClr val="2A2E33"/>
                          </a:solidFill>
                          <a:latin typeface="Cambria Math" panose="02040503050406030204" pitchFamily="18" charset="0"/>
                        </a:rPr>
                        <m:t>,   </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𝑖𝑖𝑖</m:t>
                          </m:r>
                        </m:e>
                      </m:d>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𝑃</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𝑄</m:t>
                          </m:r>
                        </m:e>
                      </m:d>
                    </m:oMath>
                  </m:oMathPara>
                </a14:m>
                <a:endParaRPr lang="en-US" altLang="ja-JP" dirty="0">
                  <a:solidFill>
                    <a:schemeClr val="tx1"/>
                  </a:solidFill>
                  <a:latin typeface="+mj-ea"/>
                  <a:ea typeface="+mj-ea"/>
                </a:endParaRPr>
              </a:p>
              <a:p>
                <a:pPr marL="0" indent="0">
                  <a:buClr>
                    <a:srgbClr val="002060"/>
                  </a:buClr>
                  <a:buNone/>
                </a:pPr>
                <a:endParaRPr lang="en-US" altLang="ja-JP"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4"/>
                <a:stretch>
                  <a:fillRect l="-165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ja-JP" altLang="en-US" dirty="0"/>
              <a:t>補足資料 </a:t>
            </a:r>
            <a:r>
              <a:rPr lang="en-US" altLang="ja-JP" dirty="0"/>
              <a:t>–</a:t>
            </a:r>
            <a:r>
              <a:rPr lang="ja-JP" altLang="en-US" dirty="0"/>
              <a:t> 定理</a:t>
            </a:r>
            <a:r>
              <a:rPr lang="en-US" altLang="ja-JP" dirty="0"/>
              <a:t>3</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9F23913D-1FDB-4CA8-83D7-B0C863F17D3C}"/>
              </a:ext>
            </a:extLst>
          </p:cNvPr>
          <p:cNvSpPr txBox="1"/>
          <p:nvPr/>
        </p:nvSpPr>
        <p:spPr>
          <a:xfrm>
            <a:off x="481013" y="2744714"/>
            <a:ext cx="11195050" cy="430567"/>
          </a:xfrm>
          <a:prstGeom prst="rect">
            <a:avLst/>
          </a:prstGeom>
          <a:solidFill>
            <a:schemeClr val="accent5">
              <a:lumMod val="20000"/>
              <a:lumOff val="80000"/>
            </a:schemeClr>
          </a:solidFill>
        </p:spPr>
        <p:txBody>
          <a:bodyPr wrap="square" rtlCol="0">
            <a:spAutoFit/>
          </a:bodyPr>
          <a:lstStyle/>
          <a:p>
            <a:pPr algn="ctr">
              <a:lnSpc>
                <a:spcPct val="120000"/>
              </a:lnSpc>
            </a:pPr>
            <a:r>
              <a:rPr lang="ja-JP" altLang="en-US" sz="2000" b="1" dirty="0"/>
              <a:t>（</a:t>
            </a:r>
            <a:r>
              <a:rPr kumimoji="1" lang="ja-JP" altLang="en-US" sz="2000" b="1" dirty="0"/>
              <a:t>この定理が示していること）</a:t>
            </a:r>
          </a:p>
        </p:txBody>
      </p:sp>
      <p:sp>
        <p:nvSpPr>
          <p:cNvPr id="5" name="正方形/長方形 4">
            <a:extLst>
              <a:ext uri="{FF2B5EF4-FFF2-40B4-BE49-F238E27FC236}">
                <a16:creationId xmlns:a16="http://schemas.microsoft.com/office/drawing/2014/main" id="{A01D47D2-64C8-4763-B07C-CDC6180275FF}"/>
              </a:ext>
            </a:extLst>
          </p:cNvPr>
          <p:cNvSpPr/>
          <p:nvPr/>
        </p:nvSpPr>
        <p:spPr>
          <a:xfrm>
            <a:off x="481013" y="2744714"/>
            <a:ext cx="11195050" cy="327657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D717831-1E63-466B-BA0D-62D902EAFD35}"/>
                  </a:ext>
                </a:extLst>
              </p:cNvPr>
              <p:cNvSpPr/>
              <p:nvPr/>
            </p:nvSpPr>
            <p:spPr>
              <a:xfrm>
                <a:off x="6420036" y="5229200"/>
                <a:ext cx="5143780" cy="411779"/>
              </a:xfrm>
              <a:prstGeom prst="rect">
                <a:avLst/>
              </a:prstGeom>
            </p:spPr>
            <p:txBody>
              <a:bodyPr wrap="none">
                <a:spAutoFit/>
              </a:bodyPr>
              <a:lstStyle/>
              <a:p>
                <a:r>
                  <a:rPr lang="ja-JP" altLang="en-US" sz="2000" b="1" dirty="0">
                    <a:solidFill>
                      <a:srgbClr val="2A2E33"/>
                    </a:solidFill>
                  </a:rPr>
                  <a:t> </a:t>
                </a:r>
                <a14:m>
                  <m:oMath xmlns:m="http://schemas.openxmlformats.org/officeDocument/2006/math">
                    <m:r>
                      <a:rPr lang="en-US" altLang="ja-JP" sz="2000" b="1" i="1">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e>
                      <m:sup>
                        <m:r>
                          <a:rPr lang="en-US" altLang="ja-JP" sz="2000" b="1" i="1">
                            <a:solidFill>
                              <a:srgbClr val="2A2E33"/>
                            </a:solidFill>
                            <a:latin typeface="Cambria Math" panose="02040503050406030204" pitchFamily="18" charset="0"/>
                          </a:rPr>
                          <m:t>𝒌</m:t>
                        </m:r>
                      </m:sup>
                    </m:sSup>
                  </m:oMath>
                </a14:m>
                <a:r>
                  <a:rPr lang="ja-JP" altLang="en-US" sz="2000" b="1" dirty="0"/>
                  <a:t>が包含に関するコンパクト性を持つ．</a:t>
                </a:r>
              </a:p>
            </p:txBody>
          </p:sp>
        </mc:Choice>
        <mc:Fallback xmlns="">
          <p:sp>
            <p:nvSpPr>
              <p:cNvPr id="11" name="正方形/長方形 10">
                <a:extLst>
                  <a:ext uri="{FF2B5EF4-FFF2-40B4-BE49-F238E27FC236}">
                    <a16:creationId xmlns:a16="http://schemas.microsoft.com/office/drawing/2014/main" id="{CD717831-1E63-466B-BA0D-62D902EAFD35}"/>
                  </a:ext>
                </a:extLst>
              </p:cNvPr>
              <p:cNvSpPr>
                <a:spLocks noRot="1" noChangeAspect="1" noMove="1" noResize="1" noEditPoints="1" noAdjustHandles="1" noChangeArrowheads="1" noChangeShapeType="1" noTextEdit="1"/>
              </p:cNvSpPr>
              <p:nvPr/>
            </p:nvSpPr>
            <p:spPr>
              <a:xfrm>
                <a:off x="6420036" y="5229200"/>
                <a:ext cx="5143780" cy="411779"/>
              </a:xfrm>
              <a:prstGeom prst="rect">
                <a:avLst/>
              </a:prstGeom>
              <a:blipFill>
                <a:blip r:embed="rId5"/>
                <a:stretch>
                  <a:fillRect t="-5970" r="-711" b="-268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8810EE1-681C-4C43-9515-B338CC0311E4}"/>
                  </a:ext>
                </a:extLst>
              </p:cNvPr>
              <p:cNvSpPr/>
              <p:nvPr/>
            </p:nvSpPr>
            <p:spPr>
              <a:xfrm>
                <a:off x="947428" y="3356992"/>
                <a:ext cx="4716932"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m:t>
                        </m:r>
                      </m:e>
                    </m:d>
                    <m:r>
                      <a:rPr lang="en-US" altLang="ja-JP" sz="2000" i="1">
                        <a:solidFill>
                          <a:srgbClr val="2A2E33"/>
                        </a:solidFill>
                        <a:latin typeface="Cambria Math" panose="02040503050406030204" pitchFamily="18" charset="0"/>
                      </a:rPr>
                      <m:t> </m:t>
                    </m:r>
                    <m:sSub>
                      <m:sSubPr>
                        <m:ctrlPr>
                          <a:rPr lang="en-US" altLang="ja-JP" sz="2000" i="1">
                            <a:solidFill>
                              <a:srgbClr val="2A2E33"/>
                            </a:solidFill>
                            <a:latin typeface="Cambria Math" panose="02040503050406030204" pitchFamily="18" charset="0"/>
                          </a:rPr>
                        </m:ctrlPr>
                      </m:sSubPr>
                      <m:e>
                        <m:r>
                          <a:rPr lang="en-US" altLang="ja-JP" sz="2000" i="1">
                            <a:solidFill>
                              <a:srgbClr val="2A2E33"/>
                            </a:solidFill>
                            <a:latin typeface="Cambria Math" panose="02040503050406030204" pitchFamily="18" charset="0"/>
                          </a:rPr>
                          <m:t>𝑆</m:t>
                        </m:r>
                      </m:e>
                      <m:sub>
                        <m:r>
                          <a:rPr lang="en-US" altLang="ja-JP" sz="2000" i="1">
                            <a:solidFill>
                              <a:srgbClr val="2A2E33"/>
                            </a:solidFill>
                            <a:latin typeface="Cambria Math" panose="02040503050406030204" pitchFamily="18" charset="0"/>
                          </a:rPr>
                          <m:t>2</m:t>
                        </m:r>
                      </m:sub>
                    </m:sSub>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endParaRPr lang="ja-JP" altLang="en-US" sz="2000" dirty="0"/>
              </a:p>
            </p:txBody>
          </p:sp>
        </mc:Choice>
        <mc:Fallback xmlns="">
          <p:sp>
            <p:nvSpPr>
              <p:cNvPr id="14" name="正方形/長方形 13">
                <a:extLst>
                  <a:ext uri="{FF2B5EF4-FFF2-40B4-BE49-F238E27FC236}">
                    <a16:creationId xmlns:a16="http://schemas.microsoft.com/office/drawing/2014/main" id="{58810EE1-681C-4C43-9515-B338CC0311E4}"/>
                  </a:ext>
                </a:extLst>
              </p:cNvPr>
              <p:cNvSpPr>
                <a:spLocks noRot="1" noChangeAspect="1" noMove="1" noResize="1" noEditPoints="1" noAdjustHandles="1" noChangeArrowheads="1" noChangeShapeType="1" noTextEdit="1"/>
              </p:cNvSpPr>
              <p:nvPr/>
            </p:nvSpPr>
            <p:spPr>
              <a:xfrm>
                <a:off x="947428" y="3356992"/>
                <a:ext cx="4716932" cy="400110"/>
              </a:xfrm>
              <a:prstGeom prst="rect">
                <a:avLst/>
              </a:prstGeom>
              <a:blipFill>
                <a:blip r:embed="rId6"/>
                <a:stretch>
                  <a:fillRect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913A01D-F97C-4186-9205-83D87AE52A33}"/>
                  </a:ext>
                </a:extLst>
              </p:cNvPr>
              <p:cNvSpPr/>
              <p:nvPr/>
            </p:nvSpPr>
            <p:spPr>
              <a:xfrm>
                <a:off x="515937" y="5229200"/>
                <a:ext cx="5728299" cy="411779"/>
              </a:xfrm>
              <a:prstGeom prst="rect">
                <a:avLst/>
              </a:prstGeom>
            </p:spPr>
            <p:txBody>
              <a:bodyPr wrap="none">
                <a:spAutoFit/>
              </a:bodyPr>
              <a:lstStyle/>
              <a:p>
                <a:r>
                  <a:rPr lang="en-US" altLang="ja-JP" sz="2000" b="1" dirty="0"/>
                  <a:t> </a:t>
                </a:r>
                <a14:m>
                  <m:oMath xmlns:m="http://schemas.openxmlformats.org/officeDocument/2006/math">
                    <m:sSub>
                      <m:sSubPr>
                        <m:ctrlPr>
                          <a:rPr lang="en-US" altLang="ja-JP" sz="2000" b="1" i="1" dirty="0" smtClean="0">
                            <a:latin typeface="Cambria Math" panose="02040503050406030204" pitchFamily="18" charset="0"/>
                          </a:rPr>
                        </m:ctrlPr>
                      </m:sSubPr>
                      <m:e>
                        <m:r>
                          <a:rPr lang="en-US" altLang="ja-JP" sz="2000" b="1" i="1" dirty="0">
                            <a:latin typeface="Cambria Math" panose="02040503050406030204" pitchFamily="18" charset="0"/>
                          </a:rPr>
                          <m:t>𝑺</m:t>
                        </m:r>
                      </m:e>
                      <m:sub>
                        <m:r>
                          <a:rPr lang="en-US" altLang="ja-JP" sz="2000" b="1" i="1" dirty="0">
                            <a:latin typeface="Cambria Math" panose="02040503050406030204" pitchFamily="18" charset="0"/>
                          </a:rPr>
                          <m:t>𝟐</m:t>
                        </m:r>
                      </m:sub>
                    </m:sSub>
                    <m:r>
                      <a:rPr lang="en-US" altLang="ja-JP" sz="2000" b="1" i="1" dirty="0">
                        <a:latin typeface="Cambria Math" panose="02040503050406030204" pitchFamily="18" charset="0"/>
                      </a:rPr>
                      <m:t>(</m:t>
                    </m:r>
                    <m:r>
                      <a:rPr lang="en-US" altLang="ja-JP" sz="2000" b="1" i="1" dirty="0">
                        <a:latin typeface="Cambria Math" panose="02040503050406030204" pitchFamily="18" charset="0"/>
                      </a:rPr>
                      <m:t>𝑷</m:t>
                    </m:r>
                    <m:r>
                      <a:rPr lang="en-US" altLang="ja-JP" sz="2000" b="1" i="1" dirty="0">
                        <a:latin typeface="Cambria Math" panose="02040503050406030204" pitchFamily="18" charset="0"/>
                      </a:rPr>
                      <m:t>)</m:t>
                    </m:r>
                  </m:oMath>
                </a14:m>
                <a:r>
                  <a:rPr lang="ja-JP" altLang="en-US" sz="2000" b="1" dirty="0">
                    <a:solidFill>
                      <a:srgbClr val="2A2E33"/>
                    </a:solidFill>
                  </a:rPr>
                  <a:t>は</a:t>
                </a:r>
                <a14:m>
                  <m:oMath xmlns:m="http://schemas.openxmlformats.org/officeDocument/2006/math">
                    <m:r>
                      <a:rPr lang="en-US" altLang="ja-JP" sz="2000" b="1" i="1" smtClean="0">
                        <a:solidFill>
                          <a:srgbClr val="2A2E33"/>
                        </a:solidFill>
                        <a:latin typeface="Cambria Math" panose="02040503050406030204" pitchFamily="18" charset="0"/>
                      </a:rPr>
                      <m:t>𝓡</m:t>
                    </m:r>
                    <m:sSup>
                      <m:sSupPr>
                        <m:ctrlPr>
                          <a:rPr lang="en-US" altLang="ja-JP" sz="2000" b="1" i="1">
                            <a:solidFill>
                              <a:srgbClr val="2A2E33"/>
                            </a:solidFill>
                            <a:latin typeface="Cambria Math" panose="02040503050406030204" pitchFamily="18" charset="0"/>
                          </a:rPr>
                        </m:ctrlPr>
                      </m:sSupPr>
                      <m:e>
                        <m:r>
                          <a:rPr lang="en-US" altLang="ja-JP" sz="2000" b="1" i="1">
                            <a:solidFill>
                              <a:srgbClr val="2A2E33"/>
                            </a:solidFill>
                            <a:latin typeface="Cambria Math" panose="02040503050406030204" pitchFamily="18" charset="0"/>
                          </a:rPr>
                          <m:t>𝓟</m:t>
                        </m:r>
                        <m:r>
                          <a:rPr lang="ja-JP" altLang="en-US" sz="2000" b="1" i="1" smtClean="0">
                            <a:solidFill>
                              <a:srgbClr val="2A2E33"/>
                            </a:solidFill>
                            <a:latin typeface="Cambria Math" panose="02040503050406030204" pitchFamily="18" charset="0"/>
                          </a:rPr>
                          <m:t>𝓛</m:t>
                        </m:r>
                      </m:e>
                      <m:sup>
                        <m:r>
                          <a:rPr lang="en-US" altLang="ja-JP" sz="2000" b="1" i="1">
                            <a:solidFill>
                              <a:srgbClr val="2A2E33"/>
                            </a:solidFill>
                            <a:latin typeface="Cambria Math" panose="02040503050406030204" pitchFamily="18" charset="0"/>
                          </a:rPr>
                          <m:t>𝒌</m:t>
                        </m:r>
                      </m:sup>
                    </m:sSup>
                  </m:oMath>
                </a14:m>
                <a:r>
                  <a:rPr lang="ja-JP" altLang="en-US" sz="2000" b="1" dirty="0"/>
                  <a:t>における</a:t>
                </a:r>
                <a14:m>
                  <m:oMath xmlns:m="http://schemas.openxmlformats.org/officeDocument/2006/math">
                    <m:r>
                      <a:rPr lang="en-US" altLang="ja-JP" sz="2000" b="1" i="1" smtClean="0">
                        <a:latin typeface="Cambria Math" panose="02040503050406030204" pitchFamily="18" charset="0"/>
                      </a:rPr>
                      <m:t>𝑳</m:t>
                    </m:r>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𝑷</m:t>
                    </m:r>
                    <m:r>
                      <a:rPr lang="en-US" altLang="ja-JP" sz="2000" b="1" i="1" smtClean="0">
                        <a:latin typeface="Cambria Math" panose="02040503050406030204" pitchFamily="18" charset="0"/>
                      </a:rPr>
                      <m:t>)</m:t>
                    </m:r>
                  </m:oMath>
                </a14:m>
                <a:r>
                  <a:rPr lang="ja-JP" altLang="en-US" sz="2000" b="1" dirty="0"/>
                  <a:t>の特徴集合である．</a:t>
                </a:r>
              </a:p>
            </p:txBody>
          </p:sp>
        </mc:Choice>
        <mc:Fallback xmlns="">
          <p:sp>
            <p:nvSpPr>
              <p:cNvPr id="15" name="正方形/長方形 14">
                <a:extLst>
                  <a:ext uri="{FF2B5EF4-FFF2-40B4-BE49-F238E27FC236}">
                    <a16:creationId xmlns:a16="http://schemas.microsoft.com/office/drawing/2014/main" id="{E913A01D-F97C-4186-9205-83D87AE52A33}"/>
                  </a:ext>
                </a:extLst>
              </p:cNvPr>
              <p:cNvSpPr>
                <a:spLocks noRot="1" noChangeAspect="1" noMove="1" noResize="1" noEditPoints="1" noAdjustHandles="1" noChangeArrowheads="1" noChangeShapeType="1" noTextEdit="1"/>
              </p:cNvSpPr>
              <p:nvPr/>
            </p:nvSpPr>
            <p:spPr>
              <a:xfrm>
                <a:off x="515937" y="5229200"/>
                <a:ext cx="5728299" cy="411779"/>
              </a:xfrm>
              <a:prstGeom prst="rect">
                <a:avLst/>
              </a:prstGeom>
              <a:blipFill>
                <a:blip r:embed="rId7"/>
                <a:stretch>
                  <a:fillRect t="-5970" r="-532" b="-26866"/>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09F69833-5C3C-4953-AD5C-B4E16963CFA8}"/>
              </a:ext>
            </a:extLst>
          </p:cNvPr>
          <p:cNvSpPr/>
          <p:nvPr/>
        </p:nvSpPr>
        <p:spPr>
          <a:xfrm rot="5400000">
            <a:off x="3035863" y="4221071"/>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25EB23BF-EC3E-4950-855C-3631FC5A8B01}"/>
                  </a:ext>
                </a:extLst>
              </p:cNvPr>
              <p:cNvSpPr/>
              <p:nvPr/>
            </p:nvSpPr>
            <p:spPr>
              <a:xfrm>
                <a:off x="6983802" y="3355383"/>
                <a:ext cx="3986797" cy="400110"/>
              </a:xfrm>
              <a:prstGeom prst="rect">
                <a:avLst/>
              </a:prstGeom>
            </p:spPr>
            <p:txBody>
              <a:bodyPr wrap="none">
                <a:spAutoFit/>
              </a:bodyPr>
              <a:lstStyle/>
              <a:p>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𝑃</m:t>
                        </m:r>
                      </m:e>
                    </m:d>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𝐿</m:t>
                    </m:r>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𝑄</m:t>
                        </m:r>
                      </m:e>
                    </m:d>
                  </m:oMath>
                </a14:m>
                <a:r>
                  <a:rPr lang="ja-JP" altLang="en-US" sz="2000" dirty="0">
                    <a:solidFill>
                      <a:srgbClr val="2A2E33"/>
                    </a:solidFill>
                  </a:rPr>
                  <a:t>ならば</a:t>
                </a:r>
                <a14:m>
                  <m:oMath xmlns:m="http://schemas.openxmlformats.org/officeDocument/2006/math">
                    <m:d>
                      <m:dPr>
                        <m:ctrlPr>
                          <a:rPr lang="en-US" altLang="ja-JP" sz="2000" i="1">
                            <a:solidFill>
                              <a:srgbClr val="2A2E33"/>
                            </a:solidFill>
                            <a:latin typeface="Cambria Math" panose="02040503050406030204" pitchFamily="18" charset="0"/>
                          </a:rPr>
                        </m:ctrlPr>
                      </m:dPr>
                      <m:e>
                        <m:r>
                          <a:rPr lang="en-US" altLang="ja-JP" sz="2000" i="1">
                            <a:solidFill>
                              <a:srgbClr val="2A2E33"/>
                            </a:solidFill>
                            <a:latin typeface="Cambria Math" panose="02040503050406030204" pitchFamily="18" charset="0"/>
                          </a:rPr>
                          <m:t>𝑖𝑖</m:t>
                        </m:r>
                      </m:e>
                    </m:d>
                    <m:r>
                      <a:rPr lang="en-US" altLang="ja-JP" sz="2000" i="1">
                        <a:solidFill>
                          <a:srgbClr val="2A2E33"/>
                        </a:solidFill>
                        <a:latin typeface="Cambria Math" panose="02040503050406030204" pitchFamily="18" charset="0"/>
                      </a:rPr>
                      <m:t> </m:t>
                    </m:r>
                    <m:r>
                      <a:rPr lang="en-US" altLang="ja-JP" sz="2000" i="1">
                        <a:solidFill>
                          <a:srgbClr val="2A2E33"/>
                        </a:solidFill>
                        <a:latin typeface="Cambria Math" panose="02040503050406030204" pitchFamily="18" charset="0"/>
                      </a:rPr>
                      <m:t>𝑃</m:t>
                    </m:r>
                    <m:r>
                      <a:rPr lang="en-US" altLang="ja-JP" sz="2000" i="1">
                        <a:solidFill>
                          <a:srgbClr val="2A2E33"/>
                        </a:solidFill>
                        <a:latin typeface="Cambria Math" panose="02040503050406030204" pitchFamily="18" charset="0"/>
                      </a:rPr>
                      <m:t>⊑</m:t>
                    </m:r>
                    <m:r>
                      <a:rPr lang="en-US" altLang="ja-JP" sz="2000" i="1">
                        <a:solidFill>
                          <a:srgbClr val="2A2E33"/>
                        </a:solidFill>
                        <a:latin typeface="Cambria Math" panose="02040503050406030204" pitchFamily="18" charset="0"/>
                      </a:rPr>
                      <m:t>𝑄</m:t>
                    </m:r>
                  </m:oMath>
                </a14:m>
                <a:endParaRPr lang="ja-JP" altLang="en-US" sz="2000" dirty="0"/>
              </a:p>
            </p:txBody>
          </p:sp>
        </mc:Choice>
        <mc:Fallback xmlns="">
          <p:sp>
            <p:nvSpPr>
              <p:cNvPr id="18" name="正方形/長方形 17">
                <a:extLst>
                  <a:ext uri="{FF2B5EF4-FFF2-40B4-BE49-F238E27FC236}">
                    <a16:creationId xmlns:a16="http://schemas.microsoft.com/office/drawing/2014/main" id="{25EB23BF-EC3E-4950-855C-3631FC5A8B01}"/>
                  </a:ext>
                </a:extLst>
              </p:cNvPr>
              <p:cNvSpPr>
                <a:spLocks noRot="1" noChangeAspect="1" noMove="1" noResize="1" noEditPoints="1" noAdjustHandles="1" noChangeArrowheads="1" noChangeShapeType="1" noTextEdit="1"/>
              </p:cNvSpPr>
              <p:nvPr/>
            </p:nvSpPr>
            <p:spPr>
              <a:xfrm>
                <a:off x="6983802" y="3355383"/>
                <a:ext cx="3986797"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B7FFB06E-81F9-4457-9646-77C060E3584F}"/>
              </a:ext>
            </a:extLst>
          </p:cNvPr>
          <p:cNvSpPr/>
          <p:nvPr/>
        </p:nvSpPr>
        <p:spPr>
          <a:xfrm>
            <a:off x="628184" y="3394296"/>
            <a:ext cx="5390342" cy="23507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61FFB48-F3AF-4B1E-A192-81087E5034AE}"/>
                  </a:ext>
                </a:extLst>
              </p:cNvPr>
              <p:cNvSpPr/>
              <p:nvPr/>
            </p:nvSpPr>
            <p:spPr>
              <a:xfrm>
                <a:off x="992799" y="3941047"/>
                <a:ext cx="4716932" cy="1144096"/>
              </a:xfrm>
              <a:prstGeom prst="rect">
                <a:avLst/>
              </a:prstGeom>
            </p:spPr>
            <p:txBody>
              <a:bodyPr wrap="square">
                <a:spAutoFit/>
              </a:bodyPr>
              <a:lstStyle/>
              <a:p>
                <a:pPr>
                  <a:lnSpc>
                    <a:spcPct val="130000"/>
                  </a:lnSpc>
                </a:pPr>
                <a:r>
                  <a:rPr lang="ja-JP" altLang="en-US" b="1" dirty="0"/>
                  <a:t>任意のパターン</a:t>
                </a: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r>
                      <a:rPr lang="en-US" altLang="ja-JP" b="1" i="1" smtClean="0">
                        <a:latin typeface="Cambria Math" panose="02040503050406030204" pitchFamily="18" charset="0"/>
                      </a:rPr>
                      <m:t>𝑷</m:t>
                    </m:r>
                  </m:oMath>
                </a14:m>
                <a:r>
                  <a:rPr lang="ja-JP" altLang="en-US" b="1" dirty="0"/>
                  <a:t>と任意のパターン集合</a:t>
                </a:r>
                <a14:m>
                  <m:oMath xmlns:m="http://schemas.openxmlformats.org/officeDocument/2006/math">
                    <m:r>
                      <a:rPr lang="en-US" altLang="ja-JP" b="1" i="1">
                        <a:latin typeface="Cambria Math" panose="02040503050406030204" pitchFamily="18" charset="0"/>
                      </a:rPr>
                      <m:t>𝑸</m:t>
                    </m:r>
                    <m:r>
                      <a:rPr lang="en-US" altLang="ja-JP" b="1" i="1">
                        <a:latin typeface="Cambria Math" panose="02040503050406030204" pitchFamily="18" charset="0"/>
                      </a:rPr>
                      <m:t>∈</m:t>
                    </m:r>
                    <m:r>
                      <a:rPr lang="en-US" altLang="ja-JP" b="1" i="1">
                        <a:solidFill>
                          <a:srgbClr val="2A2E33"/>
                        </a:solidFill>
                        <a:latin typeface="Cambria Math" panose="02040503050406030204" pitchFamily="18" charset="0"/>
                      </a:rPr>
                      <m:t>𝓡</m:t>
                    </m:r>
                    <m:sSup>
                      <m:sSupPr>
                        <m:ctrlPr>
                          <a:rPr lang="en-US" altLang="ja-JP" b="1" i="1">
                            <a:solidFill>
                              <a:srgbClr val="2A2E33"/>
                            </a:solidFill>
                            <a:latin typeface="Cambria Math" panose="02040503050406030204" pitchFamily="18" charset="0"/>
                          </a:rPr>
                        </m:ctrlPr>
                      </m:sSupPr>
                      <m:e>
                        <m:r>
                          <a:rPr lang="en-US" altLang="ja-JP" b="1" i="1">
                            <a:solidFill>
                              <a:srgbClr val="2A2E33"/>
                            </a:solidFill>
                            <a:latin typeface="Cambria Math" panose="02040503050406030204" pitchFamily="18" charset="0"/>
                          </a:rPr>
                          <m:t>𝓟</m:t>
                        </m:r>
                      </m:e>
                      <m:sup>
                        <m:r>
                          <a:rPr lang="en-US" altLang="ja-JP" b="1" i="1">
                            <a:solidFill>
                              <a:srgbClr val="2A2E33"/>
                            </a:solidFill>
                            <a:latin typeface="Cambria Math" panose="02040503050406030204" pitchFamily="18" charset="0"/>
                          </a:rPr>
                          <m:t>𝒌</m:t>
                        </m:r>
                      </m:sup>
                    </m:sSup>
                  </m:oMath>
                </a14:m>
                <a:r>
                  <a:rPr lang="ja-JP" altLang="en-US" b="1" dirty="0"/>
                  <a:t>に対して，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𝑸</m:t>
                    </m:r>
                    <m:r>
                      <a:rPr lang="en-US" altLang="ja-JP" b="1" i="1">
                        <a:latin typeface="Cambria Math" panose="02040503050406030204" pitchFamily="18" charset="0"/>
                      </a:rPr>
                      <m:t>)</m:t>
                    </m:r>
                  </m:oMath>
                </a14:m>
                <a:r>
                  <a:rPr lang="ja-JP" altLang="en-US" b="1" dirty="0"/>
                  <a:t>ならば，ある</a:t>
                </a:r>
                <a14:m>
                  <m:oMath xmlns:m="http://schemas.openxmlformats.org/officeDocument/2006/math">
                    <m:r>
                      <a:rPr lang="en-US" altLang="ja-JP" b="1" i="1">
                        <a:latin typeface="Cambria Math" panose="02040503050406030204" pitchFamily="18" charset="0"/>
                      </a:rPr>
                      <m:t>𝒒</m:t>
                    </m:r>
                    <m:r>
                      <a:rPr lang="en-US" altLang="ja-JP" b="1" i="1">
                        <a:latin typeface="Cambria Math" panose="02040503050406030204" pitchFamily="18" charset="0"/>
                      </a:rPr>
                      <m:t>∈</m:t>
                    </m:r>
                    <m:r>
                      <a:rPr lang="en-US" altLang="ja-JP" b="1" i="1">
                        <a:latin typeface="Cambria Math" panose="02040503050406030204" pitchFamily="18" charset="0"/>
                      </a:rPr>
                      <m:t>𝑸</m:t>
                    </m:r>
                  </m:oMath>
                </a14:m>
                <a:r>
                  <a:rPr lang="ja-JP" altLang="en-US" b="1" dirty="0" err="1"/>
                  <a:t>が存</a:t>
                </a:r>
                <a:r>
                  <a:rPr lang="ja-JP" altLang="en-US" b="1" dirty="0"/>
                  <a:t>在して</a:t>
                </a:r>
                <a14:m>
                  <m:oMath xmlns:m="http://schemas.openxmlformats.org/officeDocument/2006/math">
                    <m:r>
                      <a:rPr lang="en-US" altLang="ja-JP" b="1" i="1">
                        <a:latin typeface="Cambria Math" panose="02040503050406030204" pitchFamily="18" charset="0"/>
                      </a:rPr>
                      <m:t>𝑳</m:t>
                    </m:r>
                    <m:d>
                      <m:dPr>
                        <m:ctrlPr>
                          <a:rPr lang="en-US" altLang="ja-JP" b="1" i="1">
                            <a:latin typeface="Cambria Math" panose="02040503050406030204" pitchFamily="18" charset="0"/>
                          </a:rPr>
                        </m:ctrlPr>
                      </m:dPr>
                      <m:e>
                        <m:r>
                          <a:rPr lang="en-US" altLang="ja-JP" b="1" i="1">
                            <a:latin typeface="Cambria Math" panose="02040503050406030204" pitchFamily="18" charset="0"/>
                          </a:rPr>
                          <m:t>𝒑</m:t>
                        </m:r>
                      </m:e>
                    </m:d>
                    <m:r>
                      <a:rPr lang="en-US" altLang="ja-JP" b="1" i="1">
                        <a:latin typeface="Cambria Math" panose="02040503050406030204" pitchFamily="18" charset="0"/>
                      </a:rPr>
                      <m:t>⊆</m:t>
                    </m:r>
                    <m:r>
                      <a:rPr lang="en-US" altLang="ja-JP" b="1" i="1">
                        <a:latin typeface="Cambria Math" panose="02040503050406030204" pitchFamily="18" charset="0"/>
                      </a:rPr>
                      <m:t>𝑳</m:t>
                    </m:r>
                    <m:r>
                      <a:rPr lang="en-US" altLang="ja-JP" b="1" i="1">
                        <a:latin typeface="Cambria Math" panose="02040503050406030204" pitchFamily="18" charset="0"/>
                      </a:rPr>
                      <m:t>(</m:t>
                    </m:r>
                    <m:r>
                      <a:rPr lang="en-US" altLang="ja-JP" b="1" i="1">
                        <a:latin typeface="Cambria Math" panose="02040503050406030204" pitchFamily="18" charset="0"/>
                      </a:rPr>
                      <m:t>𝒒</m:t>
                    </m:r>
                    <m:r>
                      <a:rPr lang="en-US" altLang="ja-JP" b="1" i="1">
                        <a:latin typeface="Cambria Math" panose="02040503050406030204" pitchFamily="18" charset="0"/>
                      </a:rPr>
                      <m:t>)</m:t>
                    </m:r>
                  </m:oMath>
                </a14:m>
                <a:r>
                  <a:rPr lang="ja-JP" altLang="en-US" b="1" dirty="0"/>
                  <a:t>である．</a:t>
                </a:r>
              </a:p>
            </p:txBody>
          </p:sp>
        </mc:Choice>
        <mc:Fallback xmlns="">
          <p:sp>
            <p:nvSpPr>
              <p:cNvPr id="4" name="正方形/長方形 3">
                <a:extLst>
                  <a:ext uri="{FF2B5EF4-FFF2-40B4-BE49-F238E27FC236}">
                    <a16:creationId xmlns:a16="http://schemas.microsoft.com/office/drawing/2014/main" id="{B61FFB48-F3AF-4B1E-A192-81087E5034AE}"/>
                  </a:ext>
                </a:extLst>
              </p:cNvPr>
              <p:cNvSpPr>
                <a:spLocks noRot="1" noChangeAspect="1" noMove="1" noResize="1" noEditPoints="1" noAdjustHandles="1" noChangeArrowheads="1" noChangeShapeType="1" noTextEdit="1"/>
              </p:cNvSpPr>
              <p:nvPr/>
            </p:nvSpPr>
            <p:spPr>
              <a:xfrm>
                <a:off x="992799" y="3941047"/>
                <a:ext cx="4716932" cy="1144096"/>
              </a:xfrm>
              <a:prstGeom prst="rect">
                <a:avLst/>
              </a:prstGeom>
              <a:blipFill>
                <a:blip r:embed="rId9"/>
                <a:stretch>
                  <a:fillRect l="-1163" b="-7979"/>
                </a:stretch>
              </a:blipFill>
            </p:spPr>
            <p:txBody>
              <a:bodyPr/>
              <a:lstStyle/>
              <a:p>
                <a:r>
                  <a:rPr lang="ja-JP" altLang="en-US">
                    <a:noFill/>
                  </a:rPr>
                  <a:t> </a:t>
                </a:r>
              </a:p>
            </p:txBody>
          </p:sp>
        </mc:Fallback>
      </mc:AlternateContent>
      <p:sp>
        <p:nvSpPr>
          <p:cNvPr id="21" name="矢印: 右 20">
            <a:extLst>
              <a:ext uri="{FF2B5EF4-FFF2-40B4-BE49-F238E27FC236}">
                <a16:creationId xmlns:a16="http://schemas.microsoft.com/office/drawing/2014/main" id="{1CB43777-885F-4DFA-AB4E-4832A0606D85}"/>
              </a:ext>
            </a:extLst>
          </p:cNvPr>
          <p:cNvSpPr/>
          <p:nvPr/>
        </p:nvSpPr>
        <p:spPr>
          <a:xfrm rot="5400000">
            <a:off x="8696155" y="4221072"/>
            <a:ext cx="540060" cy="5557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8FA35FE1-3248-401D-B76A-93DF6B2BF3F7}"/>
              </a:ext>
            </a:extLst>
          </p:cNvPr>
          <p:cNvSpPr>
            <a:spLocks noGrp="1"/>
          </p:cNvSpPr>
          <p:nvPr>
            <p:ph type="sldNum" sz="quarter" idx="12"/>
          </p:nvPr>
        </p:nvSpPr>
        <p:spPr/>
        <p:txBody>
          <a:bodyPr/>
          <a:lstStyle/>
          <a:p>
            <a:fld id="{F570F3E5-FDBB-4464-A890-BAA1FABE4FEA}" type="slidenum">
              <a:rPr kumimoji="1" lang="ja-JP" altLang="en-US" smtClean="0"/>
              <a:t>50</a:t>
            </a:fld>
            <a:endParaRPr kumimoji="1" lang="ja-JP" altLang="en-US"/>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1601BB95-DB64-43F0-AC36-E070A5F1FA1A}"/>
                  </a:ext>
                </a:extLst>
              </p:cNvPr>
              <p:cNvSpPr/>
              <p:nvPr/>
            </p:nvSpPr>
            <p:spPr>
              <a:xfrm>
                <a:off x="1198374" y="6066845"/>
                <a:ext cx="9807172" cy="366319"/>
              </a:xfrm>
              <a:prstGeom prst="rect">
                <a:avLst/>
              </a:prstGeom>
            </p:spPr>
            <p:txBody>
              <a:bodyPr wrap="none">
                <a:spAutoFit/>
              </a:bodyPr>
              <a:lstStyle/>
              <a:p>
                <a:pPr>
                  <a:lnSpc>
                    <a:spcPct val="120000"/>
                  </a:lnSpc>
                </a:pPr>
                <a14:m>
                  <m:oMath xmlns:m="http://schemas.openxmlformats.org/officeDocument/2006/math">
                    <m:r>
                      <a:rPr lang="en-US" altLang="ja-JP" sz="1600" i="1" smtClean="0">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i="1">
                            <a:solidFill>
                              <a:srgbClr val="2A2E33"/>
                            </a:solidFill>
                            <a:latin typeface="Cambria Math" panose="02040503050406030204" pitchFamily="18" charset="0"/>
                          </a:rPr>
                          <m:t>+</m:t>
                        </m:r>
                      </m:sup>
                    </m:sSup>
                    <m:r>
                      <a:rPr lang="en-US" altLang="ja-JP" sz="1600" b="0" i="0" smtClean="0">
                        <a:solidFill>
                          <a:srgbClr val="2A2E33"/>
                        </a:solidFill>
                        <a:latin typeface="Cambria Math" panose="02040503050406030204" pitchFamily="18" charset="0"/>
                      </a:rPr>
                      <m:t>:</m:t>
                    </m:r>
                    <m:r>
                      <a:rPr lang="en-US" altLang="ja-JP" sz="1600" i="1">
                        <a:latin typeface="Cambria Math" panose="02040503050406030204" pitchFamily="18" charset="0"/>
                      </a:rPr>
                      <m:t>ℛ𝒫</m:t>
                    </m:r>
                  </m:oMath>
                </a14:m>
                <a:r>
                  <a:rPr lang="ja-JP" altLang="en-US" sz="1600" dirty="0"/>
                  <a:t>の空でない有限部分集合の全体</a:t>
                </a:r>
                <a:r>
                  <a:rPr lang="en-US" altLang="ja-JP" sz="1600" dirty="0"/>
                  <a:t>, </a:t>
                </a:r>
                <a14:m>
                  <m:oMath xmlns:m="http://schemas.openxmlformats.org/officeDocument/2006/math">
                    <m:r>
                      <a:rPr lang="en-US" altLang="ja-JP" sz="1600" i="1">
                        <a:solidFill>
                          <a:srgbClr val="2A2E33"/>
                        </a:solidFill>
                        <a:latin typeface="Cambria Math" panose="02040503050406030204" pitchFamily="18" charset="0"/>
                      </a:rPr>
                      <m:t>ℛ</m:t>
                    </m:r>
                    <m:sSup>
                      <m:sSupPr>
                        <m:ctrlPr>
                          <a:rPr lang="en-US" altLang="ja-JP" sz="1600" i="1">
                            <a:solidFill>
                              <a:srgbClr val="2A2E33"/>
                            </a:solidFill>
                            <a:latin typeface="Cambria Math" panose="02040503050406030204" pitchFamily="18" charset="0"/>
                          </a:rPr>
                        </m:ctrlPr>
                      </m:sSupPr>
                      <m:e>
                        <m:r>
                          <a:rPr lang="en-US" altLang="ja-JP" sz="1600" i="1">
                            <a:solidFill>
                              <a:srgbClr val="2A2E33"/>
                            </a:solidFill>
                            <a:latin typeface="Cambria Math" panose="02040503050406030204" pitchFamily="18" charset="0"/>
                          </a:rPr>
                          <m:t>𝒫</m:t>
                        </m:r>
                      </m:e>
                      <m:sup>
                        <m:r>
                          <a:rPr lang="en-US" altLang="ja-JP" sz="1600" b="0" i="1" smtClean="0">
                            <a:solidFill>
                              <a:srgbClr val="2A2E33"/>
                            </a:solidFill>
                            <a:latin typeface="Cambria Math" panose="02040503050406030204" pitchFamily="18" charset="0"/>
                          </a:rPr>
                          <m:t>𝑘</m:t>
                        </m:r>
                      </m:sup>
                    </m:sSup>
                    <m:r>
                      <a:rPr lang="en-US" altLang="ja-JP" sz="1600" b="0" i="1" smtClean="0">
                        <a:solidFill>
                          <a:srgbClr val="2A2E33"/>
                        </a:solidFill>
                        <a:latin typeface="Cambria Math" panose="02040503050406030204" pitchFamily="18" charset="0"/>
                      </a:rPr>
                      <m:t>: </m:t>
                    </m:r>
                  </m:oMath>
                </a14:m>
                <a:r>
                  <a:rPr lang="ja-JP" altLang="en-US" sz="1600" dirty="0"/>
                  <a:t>高々</a:t>
                </a:r>
                <a14:m>
                  <m:oMath xmlns:m="http://schemas.openxmlformats.org/officeDocument/2006/math">
                    <m:r>
                      <a:rPr lang="en-US" altLang="ja-JP" sz="1600" i="1">
                        <a:latin typeface="Cambria Math" panose="02040503050406030204" pitchFamily="18" charset="0"/>
                      </a:rPr>
                      <m:t>𝑘</m:t>
                    </m:r>
                    <m:r>
                      <a:rPr lang="en-US" altLang="ja-JP" sz="1600" i="1">
                        <a:latin typeface="Cambria Math" panose="02040503050406030204" pitchFamily="18" charset="0"/>
                      </a:rPr>
                      <m:t> (</m:t>
                    </m:r>
                    <m:r>
                      <a:rPr lang="en-US" altLang="ja-JP" sz="1600" i="1">
                        <a:latin typeface="Cambria Math" panose="02040503050406030204" pitchFamily="18" charset="0"/>
                      </a:rPr>
                      <m:t>𝑘</m:t>
                    </m:r>
                    <m:r>
                      <a:rPr lang="en-US" altLang="ja-JP" sz="1600" i="1">
                        <a:latin typeface="Cambria Math" panose="02040503050406030204" pitchFamily="18" charset="0"/>
                      </a:rPr>
                      <m:t>≥1)</m:t>
                    </m:r>
                  </m:oMath>
                </a14:m>
                <a:r>
                  <a:rPr lang="ja-JP" altLang="en-US" sz="1600" dirty="0"/>
                  <a:t>個のパターンからなる</a:t>
                </a:r>
                <a14:m>
                  <m:oMath xmlns:m="http://schemas.openxmlformats.org/officeDocument/2006/math">
                    <m:r>
                      <a:rPr lang="en-US" altLang="ja-JP" sz="1600" i="1">
                        <a:latin typeface="Cambria Math" panose="02040503050406030204" pitchFamily="18" charset="0"/>
                      </a:rPr>
                      <m:t>ℛ𝒫</m:t>
                    </m:r>
                  </m:oMath>
                </a14:m>
                <a:r>
                  <a:rPr lang="ja-JP" altLang="en-US" sz="1600" dirty="0"/>
                  <a:t>の部分集合の全体</a:t>
                </a:r>
                <a:r>
                  <a:rPr lang="en-US" altLang="ja-JP" sz="1600" dirty="0"/>
                  <a:t>.</a:t>
                </a:r>
                <a:endParaRPr lang="ja-JP" altLang="en-US" sz="1600" dirty="0"/>
              </a:p>
            </p:txBody>
          </p:sp>
        </mc:Choice>
        <mc:Fallback xmlns="">
          <p:sp>
            <p:nvSpPr>
              <p:cNvPr id="17" name="正方形/長方形 16">
                <a:extLst>
                  <a:ext uri="{FF2B5EF4-FFF2-40B4-BE49-F238E27FC236}">
                    <a16:creationId xmlns:a16="http://schemas.microsoft.com/office/drawing/2014/main" id="{1601BB95-DB64-43F0-AC36-E070A5F1FA1A}"/>
                  </a:ext>
                </a:extLst>
              </p:cNvPr>
              <p:cNvSpPr>
                <a:spLocks noRot="1" noChangeAspect="1" noMove="1" noResize="1" noEditPoints="1" noAdjustHandles="1" noChangeArrowheads="1" noChangeShapeType="1" noTextEdit="1"/>
              </p:cNvSpPr>
              <p:nvPr/>
            </p:nvSpPr>
            <p:spPr>
              <a:xfrm>
                <a:off x="1198374" y="6066845"/>
                <a:ext cx="9807172" cy="366319"/>
              </a:xfrm>
              <a:prstGeom prst="rect">
                <a:avLst/>
              </a:prstGeom>
              <a:blipFill>
                <a:blip r:embed="rId10"/>
                <a:stretch>
                  <a:fillRect b="-21667"/>
                </a:stretch>
              </a:blipFill>
            </p:spPr>
            <p:txBody>
              <a:bodyPr/>
              <a:lstStyle/>
              <a:p>
                <a:r>
                  <a:rPr lang="ja-JP" altLang="en-US">
                    <a:noFill/>
                  </a:rPr>
                  <a:t> </a:t>
                </a:r>
              </a:p>
            </p:txBody>
          </p:sp>
        </mc:Fallback>
      </mc:AlternateContent>
    </p:spTree>
    <p:custDataLst>
      <p:tags r:id="rId1"/>
    </p:custDataLst>
    <p:extLst>
      <p:ext uri="{BB962C8B-B14F-4D97-AF65-F5344CB8AC3E}">
        <p14:creationId xmlns:p14="http://schemas.microsoft.com/office/powerpoint/2010/main" val="3988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線コネクタ 48">
            <a:extLst>
              <a:ext uri="{FF2B5EF4-FFF2-40B4-BE49-F238E27FC236}">
                <a16:creationId xmlns:a16="http://schemas.microsoft.com/office/drawing/2014/main" id="{8A45F6B2-D4AA-476E-97AB-2DF95F4C265E}"/>
              </a:ext>
            </a:extLst>
          </p:cNvPr>
          <p:cNvCxnSpPr>
            <a:cxnSpLocks/>
            <a:stCxn id="48" idx="2"/>
            <a:endCxn id="44" idx="6"/>
          </p:cNvCxnSpPr>
          <p:nvPr/>
        </p:nvCxnSpPr>
        <p:spPr>
          <a:xfrm flipH="1">
            <a:off x="1219010" y="5184834"/>
            <a:ext cx="357022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E082C76-96B7-40B9-9EC1-3F9707168DC9}"/>
              </a:ext>
            </a:extLst>
          </p:cNvPr>
          <p:cNvSpPr>
            <a:spLocks noGrp="1"/>
          </p:cNvSpPr>
          <p:nvPr>
            <p:ph type="title"/>
          </p:nvPr>
        </p:nvSpPr>
        <p:spPr/>
        <p:txBody>
          <a:bodyPr/>
          <a:lstStyle/>
          <a:p>
            <a:r>
              <a:rPr kumimoji="1" lang="ja-JP" altLang="en-US" dirty="0"/>
              <a:t>補足資料 </a:t>
            </a:r>
            <a:r>
              <a:rPr kumimoji="1" lang="en-US" altLang="ja-JP" dirty="0"/>
              <a:t>–</a:t>
            </a:r>
            <a:r>
              <a:rPr kumimoji="1" lang="ja-JP" altLang="en-US" dirty="0"/>
              <a:t> グラフとパターン</a:t>
            </a:r>
          </a:p>
        </p:txBody>
      </p:sp>
      <p:sp>
        <p:nvSpPr>
          <p:cNvPr id="4" name="スライド番号プレースホルダー 3">
            <a:extLst>
              <a:ext uri="{FF2B5EF4-FFF2-40B4-BE49-F238E27FC236}">
                <a16:creationId xmlns:a16="http://schemas.microsoft.com/office/drawing/2014/main" id="{E4A61F18-4BE2-4DF9-8AA8-E9094CCC5135}"/>
              </a:ext>
            </a:extLst>
          </p:cNvPr>
          <p:cNvSpPr>
            <a:spLocks noGrp="1"/>
          </p:cNvSpPr>
          <p:nvPr>
            <p:ph type="sldNum" sz="quarter" idx="12"/>
          </p:nvPr>
        </p:nvSpPr>
        <p:spPr/>
        <p:txBody>
          <a:bodyPr/>
          <a:lstStyle/>
          <a:p>
            <a:fld id="{F570F3E5-FDBB-4464-A890-BAA1FABE4FEA}" type="slidenum">
              <a:rPr lang="ja-JP" altLang="en-US" smtClean="0"/>
              <a:pPr/>
              <a:t>51</a:t>
            </a:fld>
            <a:endParaRPr lang="ja-JP" altLang="en-US" dirty="0"/>
          </a:p>
        </p:txBody>
      </p:sp>
      <p:sp>
        <p:nvSpPr>
          <p:cNvPr id="5" name="楕円 4">
            <a:extLst>
              <a:ext uri="{FF2B5EF4-FFF2-40B4-BE49-F238E27FC236}">
                <a16:creationId xmlns:a16="http://schemas.microsoft.com/office/drawing/2014/main" id="{E8BDE606-B14F-4FCF-92E8-1D73F7707892}"/>
              </a:ext>
            </a:extLst>
          </p:cNvPr>
          <p:cNvSpPr/>
          <p:nvPr/>
        </p:nvSpPr>
        <p:spPr>
          <a:xfrm>
            <a:off x="2909646" y="2060848"/>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26CF625D-7716-479D-8F71-F5A96DF72EFF}"/>
              </a:ext>
            </a:extLst>
          </p:cNvPr>
          <p:cNvSpPr/>
          <p:nvPr/>
        </p:nvSpPr>
        <p:spPr>
          <a:xfrm>
            <a:off x="1038094" y="3392996"/>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03B007D-B3CB-4289-AF6E-7AA8EA58CEF1}"/>
              </a:ext>
            </a:extLst>
          </p:cNvPr>
          <p:cNvSpPr/>
          <p:nvPr/>
        </p:nvSpPr>
        <p:spPr>
          <a:xfrm>
            <a:off x="1969008" y="3392996"/>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9E751E7-CE1E-4ADC-82F5-6E59EE9CF327}"/>
              </a:ext>
            </a:extLst>
          </p:cNvPr>
          <p:cNvSpPr/>
          <p:nvPr/>
        </p:nvSpPr>
        <p:spPr>
          <a:xfrm>
            <a:off x="2897990" y="3392996"/>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12DA416-B7B8-44DC-B5A4-BD180936A1A0}"/>
              </a:ext>
            </a:extLst>
          </p:cNvPr>
          <p:cNvSpPr/>
          <p:nvPr/>
        </p:nvSpPr>
        <p:spPr>
          <a:xfrm>
            <a:off x="3828968" y="3392996"/>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32F5DBE-F66F-4D61-9490-D32C5CAB93A7}"/>
              </a:ext>
            </a:extLst>
          </p:cNvPr>
          <p:cNvSpPr/>
          <p:nvPr/>
        </p:nvSpPr>
        <p:spPr>
          <a:xfrm>
            <a:off x="4757950" y="3392996"/>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C82957EC-A22A-4830-BD0E-B0E4E3615C0B}"/>
              </a:ext>
            </a:extLst>
          </p:cNvPr>
          <p:cNvCxnSpPr>
            <a:cxnSpLocks/>
            <a:stCxn id="5" idx="4"/>
            <a:endCxn id="9" idx="7"/>
          </p:cNvCxnSpPr>
          <p:nvPr/>
        </p:nvCxnSpPr>
        <p:spPr>
          <a:xfrm flipH="1">
            <a:off x="2122665" y="2240868"/>
            <a:ext cx="876991" cy="11784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7BAD34F-9950-4996-83AC-55207A1ED470}"/>
              </a:ext>
            </a:extLst>
          </p:cNvPr>
          <p:cNvCxnSpPr>
            <a:cxnSpLocks/>
            <a:stCxn id="5" idx="4"/>
            <a:endCxn id="6" idx="7"/>
          </p:cNvCxnSpPr>
          <p:nvPr/>
        </p:nvCxnSpPr>
        <p:spPr>
          <a:xfrm flipH="1">
            <a:off x="1191751" y="2240868"/>
            <a:ext cx="1807905" cy="11784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ECE68EC-7B31-4972-8DB5-FEAB6981A426}"/>
              </a:ext>
            </a:extLst>
          </p:cNvPr>
          <p:cNvCxnSpPr>
            <a:cxnSpLocks/>
            <a:stCxn id="5" idx="4"/>
            <a:endCxn id="10" idx="0"/>
          </p:cNvCxnSpPr>
          <p:nvPr/>
        </p:nvCxnSpPr>
        <p:spPr>
          <a:xfrm flipH="1">
            <a:off x="2988000" y="2240868"/>
            <a:ext cx="11656" cy="115212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7432205-5BA1-42D5-9036-3E590F438095}"/>
              </a:ext>
            </a:extLst>
          </p:cNvPr>
          <p:cNvCxnSpPr>
            <a:cxnSpLocks/>
            <a:stCxn id="5" idx="4"/>
            <a:endCxn id="11" idx="1"/>
          </p:cNvCxnSpPr>
          <p:nvPr/>
        </p:nvCxnSpPr>
        <p:spPr>
          <a:xfrm>
            <a:off x="2999656" y="2240868"/>
            <a:ext cx="855675" cy="11784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9F20D69-8037-4631-9804-72F0940A1611}"/>
              </a:ext>
            </a:extLst>
          </p:cNvPr>
          <p:cNvCxnSpPr>
            <a:cxnSpLocks/>
            <a:stCxn id="5" idx="4"/>
            <a:endCxn id="12" idx="1"/>
          </p:cNvCxnSpPr>
          <p:nvPr/>
        </p:nvCxnSpPr>
        <p:spPr>
          <a:xfrm>
            <a:off x="2999656" y="2240868"/>
            <a:ext cx="1784657" cy="11784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1BED5B70-5BAC-48B0-9DF4-7732E2141071}"/>
                  </a:ext>
                </a:extLst>
              </p:cNvPr>
              <p:cNvSpPr txBox="1"/>
              <p:nvPr/>
            </p:nvSpPr>
            <p:spPr>
              <a:xfrm>
                <a:off x="1689173" y="2528900"/>
                <a:ext cx="369845"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dirty="0"/>
              </a:p>
            </p:txBody>
          </p:sp>
        </mc:Choice>
        <mc:Fallback xmlns="">
          <p:sp>
            <p:nvSpPr>
              <p:cNvPr id="34" name="テキスト ボックス 33">
                <a:extLst>
                  <a:ext uri="{FF2B5EF4-FFF2-40B4-BE49-F238E27FC236}">
                    <a16:creationId xmlns:a16="http://schemas.microsoft.com/office/drawing/2014/main" id="{1BED5B70-5BAC-48B0-9DF4-7732E2141071}"/>
                  </a:ext>
                </a:extLst>
              </p:cNvPr>
              <p:cNvSpPr txBox="1">
                <a:spLocks noRot="1" noChangeAspect="1" noMove="1" noResize="1" noEditPoints="1" noAdjustHandles="1" noChangeArrowheads="1" noChangeShapeType="1" noTextEdit="1"/>
              </p:cNvSpPr>
              <p:nvPr/>
            </p:nvSpPr>
            <p:spPr>
              <a:xfrm>
                <a:off x="1689173" y="2528900"/>
                <a:ext cx="369845" cy="4247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9DB5849-1CF8-459C-8291-7E803C1BA617}"/>
                  </a:ext>
                </a:extLst>
              </p:cNvPr>
              <p:cNvSpPr txBox="1"/>
              <p:nvPr/>
            </p:nvSpPr>
            <p:spPr>
              <a:xfrm>
                <a:off x="2156535" y="2665888"/>
                <a:ext cx="366061"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dirty="0"/>
              </a:p>
            </p:txBody>
          </p:sp>
        </mc:Choice>
        <mc:Fallback xmlns="">
          <p:sp>
            <p:nvSpPr>
              <p:cNvPr id="35" name="テキスト ボックス 34">
                <a:extLst>
                  <a:ext uri="{FF2B5EF4-FFF2-40B4-BE49-F238E27FC236}">
                    <a16:creationId xmlns:a16="http://schemas.microsoft.com/office/drawing/2014/main" id="{B9DB5849-1CF8-459C-8291-7E803C1BA617}"/>
                  </a:ext>
                </a:extLst>
              </p:cNvPr>
              <p:cNvSpPr txBox="1">
                <a:spLocks noRot="1" noChangeAspect="1" noMove="1" noResize="1" noEditPoints="1" noAdjustHandles="1" noChangeArrowheads="1" noChangeShapeType="1" noTextEdit="1"/>
              </p:cNvSpPr>
              <p:nvPr/>
            </p:nvSpPr>
            <p:spPr>
              <a:xfrm>
                <a:off x="2156535" y="2665888"/>
                <a:ext cx="366061" cy="4247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6025E5F0-526A-4B0E-8AEF-5950A901FDD5}"/>
                  </a:ext>
                </a:extLst>
              </p:cNvPr>
              <p:cNvSpPr txBox="1"/>
              <p:nvPr/>
            </p:nvSpPr>
            <p:spPr>
              <a:xfrm>
                <a:off x="2629811" y="2708920"/>
                <a:ext cx="366382"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id="{6025E5F0-526A-4B0E-8AEF-5950A901FDD5}"/>
                  </a:ext>
                </a:extLst>
              </p:cNvPr>
              <p:cNvSpPr txBox="1">
                <a:spLocks noRot="1" noChangeAspect="1" noMove="1" noResize="1" noEditPoints="1" noAdjustHandles="1" noChangeArrowheads="1" noChangeShapeType="1" noTextEdit="1"/>
              </p:cNvSpPr>
              <p:nvPr/>
            </p:nvSpPr>
            <p:spPr>
              <a:xfrm>
                <a:off x="2629811" y="2708920"/>
                <a:ext cx="366382" cy="4247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A52C8A87-9D5B-4DCC-AA1C-F695A9D12034}"/>
                  </a:ext>
                </a:extLst>
              </p:cNvPr>
              <p:cNvSpPr txBox="1"/>
              <p:nvPr/>
            </p:nvSpPr>
            <p:spPr>
              <a:xfrm>
                <a:off x="3122817" y="2685494"/>
                <a:ext cx="376321"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m:t>
                      </m:r>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id="{A52C8A87-9D5B-4DCC-AA1C-F695A9D12034}"/>
                  </a:ext>
                </a:extLst>
              </p:cNvPr>
              <p:cNvSpPr txBox="1">
                <a:spLocks noRot="1" noChangeAspect="1" noMove="1" noResize="1" noEditPoints="1" noAdjustHandles="1" noChangeArrowheads="1" noChangeShapeType="1" noTextEdit="1"/>
              </p:cNvSpPr>
              <p:nvPr/>
            </p:nvSpPr>
            <p:spPr>
              <a:xfrm>
                <a:off x="3122817" y="2685494"/>
                <a:ext cx="376321" cy="4247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B69D8393-6D75-4113-B253-137DD1C6AF0C}"/>
                  </a:ext>
                </a:extLst>
              </p:cNvPr>
              <p:cNvSpPr txBox="1"/>
              <p:nvPr/>
            </p:nvSpPr>
            <p:spPr>
              <a:xfrm>
                <a:off x="3594328" y="2665888"/>
                <a:ext cx="354841"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𝑒</m:t>
                      </m:r>
                    </m:oMath>
                  </m:oMathPara>
                </a14:m>
                <a:endParaRPr kumimoji="1" lang="ja-JP" altLang="en-US" dirty="0"/>
              </a:p>
            </p:txBody>
          </p:sp>
        </mc:Choice>
        <mc:Fallback xmlns="">
          <p:sp>
            <p:nvSpPr>
              <p:cNvPr id="38" name="テキスト ボックス 37">
                <a:extLst>
                  <a:ext uri="{FF2B5EF4-FFF2-40B4-BE49-F238E27FC236}">
                    <a16:creationId xmlns:a16="http://schemas.microsoft.com/office/drawing/2014/main" id="{B69D8393-6D75-4113-B253-137DD1C6AF0C}"/>
                  </a:ext>
                </a:extLst>
              </p:cNvPr>
              <p:cNvSpPr txBox="1">
                <a:spLocks noRot="1" noChangeAspect="1" noMove="1" noResize="1" noEditPoints="1" noAdjustHandles="1" noChangeArrowheads="1" noChangeShapeType="1" noTextEdit="1"/>
              </p:cNvSpPr>
              <p:nvPr/>
            </p:nvSpPr>
            <p:spPr>
              <a:xfrm>
                <a:off x="3594328" y="2665888"/>
                <a:ext cx="354841" cy="424732"/>
              </a:xfrm>
              <a:prstGeom prst="rect">
                <a:avLst/>
              </a:prstGeom>
              <a:blipFill>
                <a:blip r:embed="rId7"/>
                <a:stretch>
                  <a:fillRect/>
                </a:stretch>
              </a:blipFill>
            </p:spPr>
            <p:txBody>
              <a:bodyPr/>
              <a:lstStyle/>
              <a:p>
                <a:r>
                  <a:rPr lang="ja-JP" altLang="en-US">
                    <a:noFill/>
                  </a:rPr>
                  <a:t> </a:t>
                </a:r>
              </a:p>
            </p:txBody>
          </p:sp>
        </mc:Fallback>
      </mc:AlternateContent>
      <p:sp>
        <p:nvSpPr>
          <p:cNvPr id="44" name="楕円 43">
            <a:extLst>
              <a:ext uri="{FF2B5EF4-FFF2-40B4-BE49-F238E27FC236}">
                <a16:creationId xmlns:a16="http://schemas.microsoft.com/office/drawing/2014/main" id="{2C2A7C3C-3FE9-464A-A96E-62C6B2B95203}"/>
              </a:ext>
            </a:extLst>
          </p:cNvPr>
          <p:cNvSpPr/>
          <p:nvPr/>
        </p:nvSpPr>
        <p:spPr>
          <a:xfrm>
            <a:off x="1038990" y="5094824"/>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13BFB5FE-077A-4F2F-AE79-0758BCFF5C6B}"/>
              </a:ext>
            </a:extLst>
          </p:cNvPr>
          <p:cNvSpPr/>
          <p:nvPr/>
        </p:nvSpPr>
        <p:spPr>
          <a:xfrm>
            <a:off x="2004484" y="5094824"/>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C93116A4-332B-49F6-8E48-E0FC4CB3CC4F}"/>
              </a:ext>
            </a:extLst>
          </p:cNvPr>
          <p:cNvSpPr/>
          <p:nvPr/>
        </p:nvSpPr>
        <p:spPr>
          <a:xfrm>
            <a:off x="2909646" y="5098868"/>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14272DCC-534B-4D1B-9B43-A3A1097D345F}"/>
              </a:ext>
            </a:extLst>
          </p:cNvPr>
          <p:cNvSpPr/>
          <p:nvPr/>
        </p:nvSpPr>
        <p:spPr>
          <a:xfrm>
            <a:off x="3828968" y="5094824"/>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7375A849-8A24-4486-969C-79EE42090E98}"/>
              </a:ext>
            </a:extLst>
          </p:cNvPr>
          <p:cNvSpPr/>
          <p:nvPr/>
        </p:nvSpPr>
        <p:spPr>
          <a:xfrm>
            <a:off x="4789238" y="5094824"/>
            <a:ext cx="180020"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7C89E87-4174-4D84-8CAA-A2D39F221910}"/>
                  </a:ext>
                </a:extLst>
              </p:cNvPr>
              <p:cNvSpPr txBox="1"/>
              <p:nvPr/>
            </p:nvSpPr>
            <p:spPr>
              <a:xfrm>
                <a:off x="1423882" y="4760102"/>
                <a:ext cx="369845"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77C89E87-4174-4D84-8CAA-A2D39F221910}"/>
                  </a:ext>
                </a:extLst>
              </p:cNvPr>
              <p:cNvSpPr txBox="1">
                <a:spLocks noRot="1" noChangeAspect="1" noMove="1" noResize="1" noEditPoints="1" noAdjustHandles="1" noChangeArrowheads="1" noChangeShapeType="1" noTextEdit="1"/>
              </p:cNvSpPr>
              <p:nvPr/>
            </p:nvSpPr>
            <p:spPr>
              <a:xfrm>
                <a:off x="1423882" y="4760102"/>
                <a:ext cx="369845" cy="4247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65E44DF-7353-48B0-B2CA-5490CA4B24DD}"/>
                  </a:ext>
                </a:extLst>
              </p:cNvPr>
              <p:cNvSpPr txBox="1"/>
              <p:nvPr/>
            </p:nvSpPr>
            <p:spPr>
              <a:xfrm>
                <a:off x="2393083" y="4760102"/>
                <a:ext cx="366061"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dirty="0"/>
              </a:p>
            </p:txBody>
          </p:sp>
        </mc:Choice>
        <mc:Fallback xmlns="">
          <p:sp>
            <p:nvSpPr>
              <p:cNvPr id="53" name="テキスト ボックス 52">
                <a:extLst>
                  <a:ext uri="{FF2B5EF4-FFF2-40B4-BE49-F238E27FC236}">
                    <a16:creationId xmlns:a16="http://schemas.microsoft.com/office/drawing/2014/main" id="{965E44DF-7353-48B0-B2CA-5490CA4B24DD}"/>
                  </a:ext>
                </a:extLst>
              </p:cNvPr>
              <p:cNvSpPr txBox="1">
                <a:spLocks noRot="1" noChangeAspect="1" noMove="1" noResize="1" noEditPoints="1" noAdjustHandles="1" noChangeArrowheads="1" noChangeShapeType="1" noTextEdit="1"/>
              </p:cNvSpPr>
              <p:nvPr/>
            </p:nvSpPr>
            <p:spPr>
              <a:xfrm>
                <a:off x="2393083" y="4760102"/>
                <a:ext cx="366061" cy="4247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90F5FFB-5EF7-4BC3-A2E0-5668B3FE350C}"/>
                  </a:ext>
                </a:extLst>
              </p:cNvPr>
              <p:cNvSpPr txBox="1"/>
              <p:nvPr/>
            </p:nvSpPr>
            <p:spPr>
              <a:xfrm>
                <a:off x="3282887" y="4760102"/>
                <a:ext cx="349070"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𝑐</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F90F5FFB-5EF7-4BC3-A2E0-5668B3FE350C}"/>
                  </a:ext>
                </a:extLst>
              </p:cNvPr>
              <p:cNvSpPr txBox="1">
                <a:spLocks noRot="1" noChangeAspect="1" noMove="1" noResize="1" noEditPoints="1" noAdjustHandles="1" noChangeArrowheads="1" noChangeShapeType="1" noTextEdit="1"/>
              </p:cNvSpPr>
              <p:nvPr/>
            </p:nvSpPr>
            <p:spPr>
              <a:xfrm>
                <a:off x="3282887" y="4760102"/>
                <a:ext cx="349070" cy="4247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C815F07-C8BD-4DDE-8D48-EC128418553A}"/>
                  </a:ext>
                </a:extLst>
              </p:cNvPr>
              <p:cNvSpPr txBox="1"/>
              <p:nvPr/>
            </p:nvSpPr>
            <p:spPr>
              <a:xfrm>
                <a:off x="4205219" y="4760102"/>
                <a:ext cx="366382" cy="424732"/>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dirty="0"/>
              </a:p>
            </p:txBody>
          </p:sp>
        </mc:Choice>
        <mc:Fallback xmlns="">
          <p:sp>
            <p:nvSpPr>
              <p:cNvPr id="55" name="テキスト ボックス 54">
                <a:extLst>
                  <a:ext uri="{FF2B5EF4-FFF2-40B4-BE49-F238E27FC236}">
                    <a16:creationId xmlns:a16="http://schemas.microsoft.com/office/drawing/2014/main" id="{3C815F07-C8BD-4DDE-8D48-EC128418553A}"/>
                  </a:ext>
                </a:extLst>
              </p:cNvPr>
              <p:cNvSpPr txBox="1">
                <a:spLocks noRot="1" noChangeAspect="1" noMove="1" noResize="1" noEditPoints="1" noAdjustHandles="1" noChangeArrowheads="1" noChangeShapeType="1" noTextEdit="1"/>
              </p:cNvSpPr>
              <p:nvPr/>
            </p:nvSpPr>
            <p:spPr>
              <a:xfrm>
                <a:off x="4205219" y="4760102"/>
                <a:ext cx="366382" cy="424732"/>
              </a:xfrm>
              <a:prstGeom prst="rect">
                <a:avLst/>
              </a:prstGeom>
              <a:blipFill>
                <a:blip r:embed="rId11"/>
                <a:stretch>
                  <a:fillRect/>
                </a:stretch>
              </a:blipFill>
            </p:spPr>
            <p:txBody>
              <a:bodyPr/>
              <a:lstStyle/>
              <a:p>
                <a:r>
                  <a:rPr lang="ja-JP" altLang="en-US">
                    <a:noFill/>
                  </a:rPr>
                  <a:t> </a:t>
                </a:r>
              </a:p>
            </p:txBody>
          </p:sp>
        </mc:Fallback>
      </mc:AlternateContent>
      <p:sp>
        <p:nvSpPr>
          <p:cNvPr id="56" name="矢印: 左右 55">
            <a:extLst>
              <a:ext uri="{FF2B5EF4-FFF2-40B4-BE49-F238E27FC236}">
                <a16:creationId xmlns:a16="http://schemas.microsoft.com/office/drawing/2014/main" id="{79E62D85-7B38-4079-B3C3-4DA14F3A5055}"/>
              </a:ext>
            </a:extLst>
          </p:cNvPr>
          <p:cNvSpPr/>
          <p:nvPr/>
        </p:nvSpPr>
        <p:spPr>
          <a:xfrm>
            <a:off x="6240016" y="2732265"/>
            <a:ext cx="1008112" cy="4427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A6FCA892-EB63-4125-97C2-4ED72D1AB3C9}"/>
                  </a:ext>
                </a:extLst>
              </p:cNvPr>
              <p:cNvSpPr txBox="1"/>
              <p:nvPr/>
            </p:nvSpPr>
            <p:spPr>
              <a:xfrm>
                <a:off x="8419279" y="2577765"/>
                <a:ext cx="1546129" cy="757130"/>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𝑎𝑏𝑥𝑑𝑒</m:t>
                      </m:r>
                    </m:oMath>
                  </m:oMathPara>
                </a14:m>
                <a:endParaRPr kumimoji="1" lang="ja-JP" altLang="en-US" sz="3600" dirty="0"/>
              </a:p>
            </p:txBody>
          </p:sp>
        </mc:Choice>
        <mc:Fallback xmlns="">
          <p:sp>
            <p:nvSpPr>
              <p:cNvPr id="57" name="テキスト ボックス 56">
                <a:extLst>
                  <a:ext uri="{FF2B5EF4-FFF2-40B4-BE49-F238E27FC236}">
                    <a16:creationId xmlns:a16="http://schemas.microsoft.com/office/drawing/2014/main" id="{A6FCA892-EB63-4125-97C2-4ED72D1AB3C9}"/>
                  </a:ext>
                </a:extLst>
              </p:cNvPr>
              <p:cNvSpPr txBox="1">
                <a:spLocks noRot="1" noChangeAspect="1" noMove="1" noResize="1" noEditPoints="1" noAdjustHandles="1" noChangeArrowheads="1" noChangeShapeType="1" noTextEdit="1"/>
              </p:cNvSpPr>
              <p:nvPr/>
            </p:nvSpPr>
            <p:spPr>
              <a:xfrm>
                <a:off x="8419279" y="2577765"/>
                <a:ext cx="1546129" cy="757130"/>
              </a:xfrm>
              <a:prstGeom prst="rect">
                <a:avLst/>
              </a:prstGeom>
              <a:blipFill>
                <a:blip r:embed="rId12"/>
                <a:stretch>
                  <a:fillRect/>
                </a:stretch>
              </a:blipFill>
            </p:spPr>
            <p:txBody>
              <a:bodyPr/>
              <a:lstStyle/>
              <a:p>
                <a:r>
                  <a:rPr lang="ja-JP" altLang="en-US">
                    <a:noFill/>
                  </a:rPr>
                  <a:t> </a:t>
                </a:r>
              </a:p>
            </p:txBody>
          </p:sp>
        </mc:Fallback>
      </mc:AlternateContent>
      <p:sp>
        <p:nvSpPr>
          <p:cNvPr id="58" name="矢印: 左右 57">
            <a:extLst>
              <a:ext uri="{FF2B5EF4-FFF2-40B4-BE49-F238E27FC236}">
                <a16:creationId xmlns:a16="http://schemas.microsoft.com/office/drawing/2014/main" id="{086583AE-375D-43C2-A30A-CA427BF752DA}"/>
              </a:ext>
            </a:extLst>
          </p:cNvPr>
          <p:cNvSpPr/>
          <p:nvPr/>
        </p:nvSpPr>
        <p:spPr>
          <a:xfrm>
            <a:off x="6240016" y="4960660"/>
            <a:ext cx="1008112" cy="44273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98BB2ACB-8C2D-4B66-8E21-CEEC89C76B49}"/>
                  </a:ext>
                </a:extLst>
              </p:cNvPr>
              <p:cNvSpPr txBox="1"/>
              <p:nvPr/>
            </p:nvSpPr>
            <p:spPr>
              <a:xfrm>
                <a:off x="8581838" y="4760102"/>
                <a:ext cx="1264642" cy="757130"/>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𝑎𝑏𝑐𝑥</m:t>
                      </m:r>
                    </m:oMath>
                  </m:oMathPara>
                </a14:m>
                <a:endParaRPr kumimoji="1" lang="ja-JP" altLang="en-US" sz="3600" dirty="0"/>
              </a:p>
            </p:txBody>
          </p:sp>
        </mc:Choice>
        <mc:Fallback xmlns="">
          <p:sp>
            <p:nvSpPr>
              <p:cNvPr id="59" name="テキスト ボックス 58">
                <a:extLst>
                  <a:ext uri="{FF2B5EF4-FFF2-40B4-BE49-F238E27FC236}">
                    <a16:creationId xmlns:a16="http://schemas.microsoft.com/office/drawing/2014/main" id="{98BB2ACB-8C2D-4B66-8E21-CEEC89C76B49}"/>
                  </a:ext>
                </a:extLst>
              </p:cNvPr>
              <p:cNvSpPr txBox="1">
                <a:spLocks noRot="1" noChangeAspect="1" noMove="1" noResize="1" noEditPoints="1" noAdjustHandles="1" noChangeArrowheads="1" noChangeShapeType="1" noTextEdit="1"/>
              </p:cNvSpPr>
              <p:nvPr/>
            </p:nvSpPr>
            <p:spPr>
              <a:xfrm>
                <a:off x="8581838" y="4760102"/>
                <a:ext cx="1264642" cy="757130"/>
              </a:xfrm>
              <a:prstGeom prst="rect">
                <a:avLst/>
              </a:prstGeom>
              <a:blipFill>
                <a:blip r:embed="rId13"/>
                <a:stretch>
                  <a:fillRect/>
                </a:stretch>
              </a:blipFill>
            </p:spPr>
            <p:txBody>
              <a:bodyPr/>
              <a:lstStyle/>
              <a:p>
                <a:r>
                  <a:rPr lang="ja-JP" altLang="en-US">
                    <a:noFill/>
                  </a:rPr>
                  <a:t> </a:t>
                </a:r>
              </a:p>
            </p:txBody>
          </p:sp>
        </mc:Fallback>
      </mc:AlternateContent>
      <p:sp>
        <p:nvSpPr>
          <p:cNvPr id="60" name="コンテンツ プレースホルダー 2">
            <a:extLst>
              <a:ext uri="{FF2B5EF4-FFF2-40B4-BE49-F238E27FC236}">
                <a16:creationId xmlns:a16="http://schemas.microsoft.com/office/drawing/2014/main" id="{33A673F3-AD17-409B-B715-9E8ABFF106EB}"/>
              </a:ext>
            </a:extLst>
          </p:cNvPr>
          <p:cNvSpPr>
            <a:spLocks noGrp="1"/>
          </p:cNvSpPr>
          <p:nvPr>
            <p:ph idx="1"/>
          </p:nvPr>
        </p:nvSpPr>
        <p:spPr>
          <a:xfrm>
            <a:off x="479427" y="981075"/>
            <a:ext cx="11431588" cy="5435600"/>
          </a:xfrm>
        </p:spPr>
        <p:txBody>
          <a:bodyPr>
            <a:normAutofit/>
          </a:bodyPr>
          <a:lstStyle/>
          <a:p>
            <a:pPr marL="0" lvl="0" indent="0" defTabSz="914400">
              <a:lnSpc>
                <a:spcPct val="150000"/>
              </a:lnSpc>
              <a:spcBef>
                <a:spcPts val="0"/>
              </a:spcBef>
              <a:buNone/>
            </a:pPr>
            <a:r>
              <a:rPr lang="ja-JP" altLang="en-US" dirty="0">
                <a:solidFill>
                  <a:srgbClr val="2A2E33"/>
                </a:solidFill>
              </a:rPr>
              <a:t>下の図のように、グラフをパターンで考えることができる。</a:t>
            </a:r>
            <a:endParaRPr lang="en-US" altLang="ja-JP" dirty="0">
              <a:solidFill>
                <a:srgbClr val="2A2E33"/>
              </a:solidFill>
            </a:endParaRPr>
          </a:p>
          <a:p>
            <a:pPr marL="0" lvl="0" indent="0" defTabSz="914400">
              <a:lnSpc>
                <a:spcPct val="150000"/>
              </a:lnSpc>
              <a:spcBef>
                <a:spcPts val="0"/>
              </a:spcBef>
              <a:buNone/>
            </a:pPr>
            <a:endParaRPr lang="en-US" altLang="ja-JP" dirty="0">
              <a:solidFill>
                <a:srgbClr val="2A2E33"/>
              </a:solidFill>
            </a:endParaRPr>
          </a:p>
        </p:txBody>
      </p:sp>
    </p:spTree>
    <p:extLst>
      <p:ext uri="{BB962C8B-B14F-4D97-AF65-F5344CB8AC3E}">
        <p14:creationId xmlns:p14="http://schemas.microsoft.com/office/powerpoint/2010/main" val="836994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310B7D5-9F72-47AE-ADB5-2CE1AC60F818}"/>
              </a:ext>
            </a:extLst>
          </p:cNvPr>
          <p:cNvSpPr txBox="1"/>
          <p:nvPr/>
        </p:nvSpPr>
        <p:spPr>
          <a:xfrm>
            <a:off x="481013" y="3032956"/>
            <a:ext cx="11430000" cy="498150"/>
          </a:xfrm>
          <a:prstGeom prst="rect">
            <a:avLst/>
          </a:prstGeom>
          <a:solidFill>
            <a:schemeClr val="accent6">
              <a:lumMod val="20000"/>
              <a:lumOff val="80000"/>
            </a:schemeClr>
          </a:solidFill>
        </p:spPr>
        <p:txBody>
          <a:bodyPr wrap="square" rtlCol="0">
            <a:spAutoFit/>
          </a:bodyPr>
          <a:lstStyle/>
          <a:p>
            <a:pPr algn="ctr">
              <a:lnSpc>
                <a:spcPct val="120000"/>
              </a:lnSpc>
            </a:pPr>
            <a:r>
              <a:rPr kumimoji="1" lang="ja-JP" altLang="en-US" sz="2400" b="1" dirty="0"/>
              <a:t>目的</a:t>
            </a:r>
          </a:p>
        </p:txBody>
      </p:sp>
      <p:sp>
        <p:nvSpPr>
          <p:cNvPr id="2" name="タイトル 1">
            <a:extLst>
              <a:ext uri="{FF2B5EF4-FFF2-40B4-BE49-F238E27FC236}">
                <a16:creationId xmlns:a16="http://schemas.microsoft.com/office/drawing/2014/main" id="{C425D84F-7F87-434C-9905-406CF4A3F86D}"/>
              </a:ext>
            </a:extLst>
          </p:cNvPr>
          <p:cNvSpPr>
            <a:spLocks noGrp="1"/>
          </p:cNvSpPr>
          <p:nvPr>
            <p:ph type="title"/>
          </p:nvPr>
        </p:nvSpPr>
        <p:spPr/>
        <p:txBody>
          <a:bodyPr/>
          <a:lstStyle/>
          <a:p>
            <a:r>
              <a:rPr lang="en-US" altLang="ja-JP" dirty="0">
                <a:solidFill>
                  <a:schemeClr val="tx1"/>
                </a:solidFill>
              </a:rPr>
              <a:t>1. </a:t>
            </a:r>
            <a:r>
              <a:rPr kumimoji="1" lang="ja-JP" altLang="en-US" dirty="0">
                <a:solidFill>
                  <a:schemeClr val="tx1"/>
                </a:solidFill>
              </a:rPr>
              <a:t>背景と目的 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FDBFBBE-4347-4CFE-B82C-12088D59B4F5}"/>
                  </a:ext>
                </a:extLst>
              </p:cNvPr>
              <p:cNvSpPr>
                <a:spLocks noGrp="1"/>
              </p:cNvSpPr>
              <p:nvPr>
                <p:ph idx="1"/>
              </p:nvPr>
            </p:nvSpPr>
            <p:spPr>
              <a:xfrm>
                <a:off x="479427" y="981075"/>
                <a:ext cx="11431588" cy="5435600"/>
              </a:xfrm>
            </p:spPr>
            <p:txBody>
              <a:bodyPr>
                <a:normAutofit/>
              </a:bodyPr>
              <a:lstStyle/>
              <a:p>
                <a:pPr marL="0" indent="0">
                  <a:buNone/>
                </a:pPr>
                <a:r>
                  <a:rPr kumimoji="1" lang="ja-JP" altLang="en-US" sz="2000" dirty="0">
                    <a:solidFill>
                      <a:schemeClr val="tx1"/>
                    </a:solidFill>
                  </a:rPr>
                  <a:t>パターン言語の有限和を考える上で，</a:t>
                </a:r>
                <a:r>
                  <a:rPr kumimoji="1" lang="ja-JP" altLang="en-US" sz="2000" b="1" dirty="0">
                    <a:solidFill>
                      <a:schemeClr val="tx1"/>
                    </a:solidFill>
                  </a:rPr>
                  <a:t>包含に関するコンパクト性</a:t>
                </a:r>
                <a:r>
                  <a:rPr kumimoji="1" lang="ja-JP" altLang="en-US" sz="2000" dirty="0">
                    <a:solidFill>
                      <a:schemeClr val="tx1"/>
                    </a:solidFill>
                  </a:rPr>
                  <a:t>という性質が重要である．</a:t>
                </a:r>
                <a:endParaRPr lang="en-US" altLang="ja-JP" sz="2000" dirty="0"/>
              </a:p>
              <a:p>
                <a:pPr marL="0" indent="0">
                  <a:buNone/>
                </a:pPr>
                <a:r>
                  <a:rPr lang="en-US" altLang="ja-JP" sz="2000" dirty="0">
                    <a:solidFill>
                      <a:schemeClr val="tx1"/>
                    </a:solidFill>
                  </a:rPr>
                  <a:t>Sato</a:t>
                </a:r>
                <a:r>
                  <a:rPr lang="ja-JP" altLang="en-US" sz="2000" dirty="0">
                    <a:solidFill>
                      <a:schemeClr val="tx1"/>
                    </a:solidFill>
                  </a:rPr>
                  <a:t>ら</a:t>
                </a:r>
                <a:r>
                  <a:rPr lang="en-US" altLang="ja-JP" sz="2000" dirty="0">
                    <a:solidFill>
                      <a:schemeClr val="tx1"/>
                    </a:solidFill>
                  </a:rPr>
                  <a:t>[2]</a:t>
                </a:r>
                <a:r>
                  <a:rPr lang="ja-JP" altLang="en-US" sz="2000" dirty="0">
                    <a:solidFill>
                      <a:schemeClr val="tx1"/>
                    </a:solidFill>
                  </a:rPr>
                  <a:t>は，定数記号の種類が</a:t>
                </a:r>
                <a14:m>
                  <m:oMath xmlns:m="http://schemas.openxmlformats.org/officeDocument/2006/math">
                    <m:r>
                      <a:rPr lang="en-US" altLang="ja-JP" sz="2000" i="1">
                        <a:solidFill>
                          <a:schemeClr val="tx1"/>
                        </a:solidFill>
                        <a:latin typeface="Cambria Math" panose="02040503050406030204" pitchFamily="18" charset="0"/>
                      </a:rPr>
                      <m:t>2</m:t>
                    </m:r>
                    <m:r>
                      <a:rPr lang="en-US" altLang="ja-JP" sz="2000" i="1">
                        <a:solidFill>
                          <a:schemeClr val="tx1"/>
                        </a:solidFill>
                        <a:latin typeface="Cambria Math" panose="02040503050406030204" pitchFamily="18" charset="0"/>
                      </a:rPr>
                      <m:t>𝑘</m:t>
                    </m:r>
                    <m:r>
                      <a:rPr lang="en-US" altLang="ja-JP" sz="2000" i="1">
                        <a:solidFill>
                          <a:schemeClr val="tx1"/>
                        </a:solidFill>
                        <a:latin typeface="Cambria Math" panose="02040503050406030204" pitchFamily="18" charset="0"/>
                      </a:rPr>
                      <m:t>−1</m:t>
                    </m:r>
                  </m:oMath>
                </a14:m>
                <a:r>
                  <a:rPr lang="ja-JP" altLang="en-US" sz="2000" dirty="0">
                    <a:solidFill>
                      <a:schemeClr val="tx1"/>
                    </a:solidFill>
                  </a:rPr>
                  <a:t>個以上であるとき，</a:t>
                </a:r>
                <a:r>
                  <a:rPr lang="ja-JP" altLang="en-US" sz="2000" dirty="0"/>
                  <a:t>高々</a:t>
                </a:r>
                <a14:m>
                  <m:oMath xmlns:m="http://schemas.openxmlformats.org/officeDocument/2006/math">
                    <m:r>
                      <a:rPr lang="en-US" altLang="ja-JP" sz="2000" i="1">
                        <a:latin typeface="Cambria Math" panose="02040503050406030204" pitchFamily="18" charset="0"/>
                      </a:rPr>
                      <m:t>𝑘</m:t>
                    </m:r>
                    <m:r>
                      <a:rPr lang="ja-JP" altLang="en-US" sz="2000" i="1">
                        <a:latin typeface="Cambria Math" panose="02040503050406030204" pitchFamily="18" charset="0"/>
                      </a:rPr>
                      <m:t> </m:t>
                    </m:r>
                    <m:r>
                      <a:rPr lang="en-US" altLang="ja-JP" sz="2000" i="1" dirty="0">
                        <a:latin typeface="Cambria Math" panose="02040503050406030204" pitchFamily="18" charset="0"/>
                      </a:rPr>
                      <m:t>(</m:t>
                    </m:r>
                    <m:r>
                      <a:rPr lang="en-US" altLang="ja-JP" sz="2000" i="1" dirty="0">
                        <a:latin typeface="Cambria Math" panose="02040503050406030204" pitchFamily="18" charset="0"/>
                      </a:rPr>
                      <m:t>𝑘</m:t>
                    </m:r>
                    <m:r>
                      <a:rPr lang="en-US" altLang="ja-JP" sz="2000" i="1" dirty="0">
                        <a:latin typeface="Cambria Math" panose="02040503050406030204" pitchFamily="18" charset="0"/>
                      </a:rPr>
                      <m:t>≥3)</m:t>
                    </m:r>
                  </m:oMath>
                </a14:m>
                <a:r>
                  <a:rPr lang="ja-JP" altLang="en-US" sz="2000" dirty="0"/>
                  <a:t>個の正規パターンから成る集合の全体のクラスが</a:t>
                </a:r>
                <a:r>
                  <a:rPr lang="ja-JP" altLang="en-US" sz="2000" dirty="0">
                    <a:solidFill>
                      <a:schemeClr val="tx1"/>
                    </a:solidFill>
                  </a:rPr>
                  <a:t>包含に関するコンパクト性を持つことを示した．</a:t>
                </a:r>
                <a:r>
                  <a:rPr lang="ja-JP" altLang="en-US" sz="2000" dirty="0"/>
                  <a:t>しかし，その証明に誤りがあることが判明したため，本研究では，その正しい証明を示す．また，変数が隣接しない正規パターン言語の有限和に対するコンパクト性が成り立つことを示す．</a:t>
                </a:r>
                <a:endParaRPr lang="en-US" altLang="ja-JP" sz="2000"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1FDBFBBE-4347-4CFE-B82C-12088D59B4F5}"/>
                  </a:ext>
                </a:extLst>
              </p:cNvPr>
              <p:cNvSpPr>
                <a:spLocks noGrp="1" noRot="1" noChangeAspect="1" noMove="1" noResize="1" noEditPoints="1" noAdjustHandles="1" noChangeArrowheads="1" noChangeShapeType="1" noTextEdit="1"/>
              </p:cNvSpPr>
              <p:nvPr>
                <p:ph idx="1"/>
              </p:nvPr>
            </p:nvSpPr>
            <p:spPr>
              <a:xfrm>
                <a:off x="479427" y="981075"/>
                <a:ext cx="11431588" cy="5435600"/>
              </a:xfrm>
              <a:blipFill>
                <a:blip r:embed="rId3"/>
                <a:stretch>
                  <a:fillRect l="-1387" t="-897" r="-1333"/>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39396C0-EDAC-4883-8CE0-84AD4B954BD4}"/>
              </a:ext>
            </a:extLst>
          </p:cNvPr>
          <p:cNvGrpSpPr/>
          <p:nvPr/>
        </p:nvGrpSpPr>
        <p:grpSpPr>
          <a:xfrm>
            <a:off x="553768" y="3900647"/>
            <a:ext cx="11589693" cy="464457"/>
            <a:chOff x="5645601" y="2316731"/>
            <a:chExt cx="11589693" cy="464457"/>
          </a:xfrm>
        </p:grpSpPr>
        <p:sp>
          <p:nvSpPr>
            <p:cNvPr id="11" name="テキスト ボックス 10">
              <a:extLst>
                <a:ext uri="{FF2B5EF4-FFF2-40B4-BE49-F238E27FC236}">
                  <a16:creationId xmlns:a16="http://schemas.microsoft.com/office/drawing/2014/main" id="{8B14EA27-49C9-474F-AA0D-4EA5DA767771}"/>
                </a:ext>
              </a:extLst>
            </p:cNvPr>
            <p:cNvSpPr txBox="1"/>
            <p:nvPr/>
          </p:nvSpPr>
          <p:spPr>
            <a:xfrm>
              <a:off x="6095706" y="2316731"/>
              <a:ext cx="111395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latin typeface="+mn-ea"/>
                </a:rPr>
                <a:t>Sato</a:t>
              </a:r>
              <a:r>
                <a:rPr lang="ja-JP" altLang="en-US" sz="2400" b="1" dirty="0">
                  <a:latin typeface="+mn-ea"/>
                </a:rPr>
                <a:t>ら</a:t>
              </a:r>
              <a:r>
                <a:rPr lang="en-US" altLang="ja-JP" sz="2400" b="1" dirty="0">
                  <a:latin typeface="+mn-ea"/>
                </a:rPr>
                <a:t>[2]</a:t>
              </a:r>
              <a:r>
                <a:rPr lang="ja-JP" altLang="en-US" sz="2400" b="1" dirty="0">
                  <a:latin typeface="+mn-ea"/>
                </a:rPr>
                <a:t>の結果に対する根拠の誤りを修正し，新しく補題を与え証明する．</a:t>
              </a:r>
              <a:endParaRPr kumimoji="1" lang="ja-JP" altLang="en-US" sz="2400" b="1" i="0" u="none" strike="noStrike" kern="1200" cap="none" spc="0" normalizeH="0" baseline="0" noProof="0" dirty="0">
                <a:ln>
                  <a:noFill/>
                </a:ln>
                <a:effectLst/>
                <a:uLnTx/>
                <a:uFillTx/>
                <a:latin typeface="+mn-ea"/>
              </a:endParaRPr>
            </a:p>
          </p:txBody>
        </p:sp>
        <p:sp>
          <p:nvSpPr>
            <p:cNvPr id="12" name="円/楕円 5">
              <a:extLst>
                <a:ext uri="{FF2B5EF4-FFF2-40B4-BE49-F238E27FC236}">
                  <a16:creationId xmlns:a16="http://schemas.microsoft.com/office/drawing/2014/main" id="{8E091843-9129-48B3-A5B4-F74E0DF4942F}"/>
                </a:ext>
              </a:extLst>
            </p:cNvPr>
            <p:cNvSpPr/>
            <p:nvPr/>
          </p:nvSpPr>
          <p:spPr>
            <a:xfrm>
              <a:off x="5645601" y="2316731"/>
              <a:ext cx="464457" cy="4644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mn-ea"/>
                  <a:cs typeface="+mn-cs"/>
                </a:rPr>
                <a:t>1</a:t>
              </a:r>
              <a:endParaRPr kumimoji="1" lang="ja-JP" altLang="en-US" sz="2000" b="1" i="0" u="none" strike="noStrike" kern="1200" cap="none" spc="0" normalizeH="0" baseline="0" noProof="0" dirty="0">
                <a:ln>
                  <a:noFill/>
                </a:ln>
                <a:solidFill>
                  <a:prstClr val="white"/>
                </a:solidFill>
                <a:effectLst/>
                <a:uLnTx/>
                <a:uFillTx/>
                <a:latin typeface="+mn-ea"/>
                <a:cs typeface="+mn-cs"/>
              </a:endParaRPr>
            </a:p>
          </p:txBody>
        </p:sp>
      </p:grpSp>
      <p:grpSp>
        <p:nvGrpSpPr>
          <p:cNvPr id="13" name="グループ化 12">
            <a:extLst>
              <a:ext uri="{FF2B5EF4-FFF2-40B4-BE49-F238E27FC236}">
                <a16:creationId xmlns:a16="http://schemas.microsoft.com/office/drawing/2014/main" id="{8DC2506E-7500-46FA-989F-E4616B682163}"/>
              </a:ext>
            </a:extLst>
          </p:cNvPr>
          <p:cNvGrpSpPr/>
          <p:nvPr/>
        </p:nvGrpSpPr>
        <p:grpSpPr>
          <a:xfrm>
            <a:off x="553768" y="4735194"/>
            <a:ext cx="11693075" cy="494006"/>
            <a:chOff x="5645601" y="3188939"/>
            <a:chExt cx="11693075" cy="494006"/>
          </a:xfrm>
        </p:grpSpPr>
        <p:sp>
          <p:nvSpPr>
            <p:cNvPr id="14" name="円/楕円 6">
              <a:extLst>
                <a:ext uri="{FF2B5EF4-FFF2-40B4-BE49-F238E27FC236}">
                  <a16:creationId xmlns:a16="http://schemas.microsoft.com/office/drawing/2014/main" id="{A627A5DB-1064-4459-B603-F5F01CCEC60B}"/>
                </a:ext>
              </a:extLst>
            </p:cNvPr>
            <p:cNvSpPr/>
            <p:nvPr/>
          </p:nvSpPr>
          <p:spPr>
            <a:xfrm>
              <a:off x="5645601" y="3188939"/>
              <a:ext cx="464457" cy="4644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mn-ea"/>
                  <a:cs typeface="+mn-cs"/>
                </a:rPr>
                <a:t>2</a:t>
              </a:r>
              <a:endParaRPr kumimoji="1" lang="ja-JP" altLang="en-US" sz="2000" b="1" i="0" u="none" strike="noStrike" kern="1200" cap="none" spc="0" normalizeH="0" baseline="0" noProof="0" dirty="0">
                <a:ln>
                  <a:noFill/>
                </a:ln>
                <a:solidFill>
                  <a:prstClr val="white"/>
                </a:solidFill>
                <a:effectLst/>
                <a:uLnTx/>
                <a:uFillTx/>
                <a:latin typeface="+mn-ea"/>
                <a:cs typeface="+mn-cs"/>
              </a:endParaRPr>
            </a:p>
          </p:txBody>
        </p:sp>
        <p:sp>
          <p:nvSpPr>
            <p:cNvPr id="15" name="テキスト ボックス 14">
              <a:extLst>
                <a:ext uri="{FF2B5EF4-FFF2-40B4-BE49-F238E27FC236}">
                  <a16:creationId xmlns:a16="http://schemas.microsoft.com/office/drawing/2014/main" id="{975D5005-1673-45FC-B1C4-AF1646E8AC28}"/>
                </a:ext>
              </a:extLst>
            </p:cNvPr>
            <p:cNvSpPr txBox="1"/>
            <p:nvPr/>
          </p:nvSpPr>
          <p:spPr>
            <a:xfrm>
              <a:off x="6074054" y="3221280"/>
              <a:ext cx="1126462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latin typeface="+mn-ea"/>
                </a:rPr>
                <a:t>非隣接変数正規パターンを定義し，コンパクト性の条件が成り立つことを示す．</a:t>
              </a:r>
              <a:endParaRPr kumimoji="1" lang="ja-JP" altLang="en-US" sz="2400" b="1" i="0" u="none" strike="noStrike" kern="1200" cap="none" spc="0" normalizeH="0" baseline="0" noProof="0" dirty="0">
                <a:ln>
                  <a:noFill/>
                </a:ln>
                <a:effectLst/>
                <a:uLnTx/>
                <a:uFillTx/>
                <a:latin typeface="+mn-ea"/>
              </a:endParaRPr>
            </a:p>
          </p:txBody>
        </p:sp>
      </p:grpSp>
      <p:sp>
        <p:nvSpPr>
          <p:cNvPr id="4" name="正方形/長方形 3">
            <a:extLst>
              <a:ext uri="{FF2B5EF4-FFF2-40B4-BE49-F238E27FC236}">
                <a16:creationId xmlns:a16="http://schemas.microsoft.com/office/drawing/2014/main" id="{0B4E2BCB-AAAA-40A7-BBAA-F2B7296B8228}"/>
              </a:ext>
            </a:extLst>
          </p:cNvPr>
          <p:cNvSpPr/>
          <p:nvPr/>
        </p:nvSpPr>
        <p:spPr>
          <a:xfrm>
            <a:off x="481013" y="3032955"/>
            <a:ext cx="11430000" cy="28439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B4C58B67-ABB6-411B-A77A-E556ABFF243C}"/>
              </a:ext>
            </a:extLst>
          </p:cNvPr>
          <p:cNvSpPr>
            <a:spLocks noGrp="1"/>
          </p:cNvSpPr>
          <p:nvPr>
            <p:ph type="sldNum" sz="quarter" idx="12"/>
          </p:nvPr>
        </p:nvSpPr>
        <p:spPr/>
        <p:txBody>
          <a:bodyPr/>
          <a:lstStyle/>
          <a:p>
            <a:fld id="{F570F3E5-FDBB-4464-A890-BAA1FABE4FEA}" type="slidenum">
              <a:rPr kumimoji="1" lang="ja-JP" altLang="en-US" smtClean="0"/>
              <a:t>6</a:t>
            </a:fld>
            <a:endParaRPr kumimoji="1" lang="ja-JP" altLang="en-US"/>
          </a:p>
        </p:txBody>
      </p:sp>
      <p:sp>
        <p:nvSpPr>
          <p:cNvPr id="17" name="AutoShape 3">
            <a:extLst>
              <a:ext uri="{FF2B5EF4-FFF2-40B4-BE49-F238E27FC236}">
                <a16:creationId xmlns:a16="http://schemas.microsoft.com/office/drawing/2014/main" id="{8DB6E72D-7BFB-4EB7-A6F0-0647611FC6B7}"/>
              </a:ext>
            </a:extLst>
          </p:cNvPr>
          <p:cNvSpPr>
            <a:spLocks noChangeArrowheads="1"/>
          </p:cNvSpPr>
          <p:nvPr/>
        </p:nvSpPr>
        <p:spPr bwMode="auto">
          <a:xfrm>
            <a:off x="481013" y="6093296"/>
            <a:ext cx="11195050" cy="553998"/>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dirty="0">
                <a:latin typeface="+mn-ea"/>
                <a:cs typeface="メイリオ" pitchFamily="50" charset="-128"/>
              </a:rPr>
              <a:t>[2]</a:t>
            </a:r>
            <a:r>
              <a:rPr lang="en-US" altLang="ja-JP" dirty="0">
                <a:latin typeface="+mn-ea"/>
              </a:rPr>
              <a:t> </a:t>
            </a:r>
            <a:r>
              <a:rPr lang="en-US" altLang="ja-JP" dirty="0" err="1">
                <a:latin typeface="+mn-ea"/>
                <a:cs typeface="メイリオ" pitchFamily="50" charset="-128"/>
              </a:rPr>
              <a:t>M.Sato</a:t>
            </a:r>
            <a:r>
              <a:rPr lang="en-US" altLang="ja-JP" dirty="0">
                <a:latin typeface="+mn-ea"/>
                <a:cs typeface="メイリオ" pitchFamily="50" charset="-128"/>
              </a:rPr>
              <a:t> et al., Characteristic sets for unions of regular pattern languages and compactness, in Proc. ALT ’98, LNAI 1501, pp. 220-233, (1998)</a:t>
            </a:r>
          </a:p>
        </p:txBody>
      </p:sp>
    </p:spTree>
    <p:extLst>
      <p:ext uri="{BB962C8B-B14F-4D97-AF65-F5344CB8AC3E}">
        <p14:creationId xmlns:p14="http://schemas.microsoft.com/office/powerpoint/2010/main" val="253848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E077975-C9D0-462C-BF1F-D8C154F28B22}"/>
              </a:ext>
            </a:extLst>
          </p:cNvPr>
          <p:cNvSpPr txBox="1"/>
          <p:nvPr/>
        </p:nvSpPr>
        <p:spPr>
          <a:xfrm>
            <a:off x="3675018" y="514417"/>
            <a:ext cx="2492990" cy="646331"/>
          </a:xfrm>
          <a:prstGeom prst="rect">
            <a:avLst/>
          </a:prstGeom>
          <a:noFill/>
        </p:spPr>
        <p:txBody>
          <a:bodyPr wrap="none" rtlCol="0">
            <a:spAutoFit/>
          </a:bodyPr>
          <a:lstStyle/>
          <a:p>
            <a:r>
              <a:rPr lang="ja-JP" altLang="en-US" sz="3600" dirty="0">
                <a:latin typeface="+mj-ea"/>
                <a:ea typeface="+mj-ea"/>
              </a:rPr>
              <a:t>発表の流れ</a:t>
            </a:r>
            <a:endParaRPr kumimoji="1" lang="ja-JP" altLang="en-US" sz="3600" dirty="0">
              <a:latin typeface="+mj-ea"/>
              <a:ea typeface="+mj-ea"/>
            </a:endParaRPr>
          </a:p>
        </p:txBody>
      </p:sp>
      <p:graphicFrame>
        <p:nvGraphicFramePr>
          <p:cNvPr id="7" name="Group 55">
            <a:extLst>
              <a:ext uri="{FF2B5EF4-FFF2-40B4-BE49-F238E27FC236}">
                <a16:creationId xmlns:a16="http://schemas.microsoft.com/office/drawing/2014/main" id="{68C10164-D0CA-496D-A350-04052E966B30}"/>
              </a:ext>
            </a:extLst>
          </p:cNvPr>
          <p:cNvGraphicFramePr>
            <a:graphicFrameLocks noGrp="1"/>
          </p:cNvGraphicFramePr>
          <p:nvPr>
            <p:extLst>
              <p:ext uri="{D42A27DB-BD31-4B8C-83A1-F6EECF244321}">
                <p14:modId xmlns:p14="http://schemas.microsoft.com/office/powerpoint/2010/main" val="3231115224"/>
              </p:ext>
            </p:extLst>
          </p:nvPr>
        </p:nvGraphicFramePr>
        <p:xfrm>
          <a:off x="1811524" y="1520788"/>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1</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背景と目的</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47AB1DA4-A487-45C4-A3CE-A23A923896CD}"/>
              </a:ext>
            </a:extLst>
          </p:cNvPr>
          <p:cNvGraphicFramePr>
            <a:graphicFrameLocks noGrp="1"/>
          </p:cNvGraphicFramePr>
          <p:nvPr>
            <p:extLst>
              <p:ext uri="{D42A27DB-BD31-4B8C-83A1-F6EECF244321}">
                <p14:modId xmlns:p14="http://schemas.microsoft.com/office/powerpoint/2010/main" val="3782036667"/>
              </p:ext>
            </p:extLst>
          </p:nvPr>
        </p:nvGraphicFramePr>
        <p:xfrm>
          <a:off x="1811524" y="2519147"/>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srgbClr val="002060"/>
                          </a:solidFill>
                          <a:effectLst/>
                          <a:uLnTx/>
                          <a:uFillTx/>
                          <a:latin typeface="+mn-ea"/>
                          <a:ea typeface="+mn-ea"/>
                          <a:cs typeface="メイリオ" pitchFamily="50" charset="-128"/>
                        </a:rPr>
                        <a:t>2</a:t>
                      </a:r>
                      <a:endParaRPr kumimoji="1" lang="ja-JP" altLang="en-US" sz="44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1" i="0" u="none" strike="noStrike" kern="1200" cap="none" spc="0" normalizeH="0" baseline="0" noProof="0" dirty="0">
                          <a:ln>
                            <a:noFill/>
                          </a:ln>
                          <a:solidFill>
                            <a:srgbClr val="002060"/>
                          </a:solidFill>
                          <a:effectLst/>
                          <a:uLnTx/>
                          <a:uFillTx/>
                          <a:latin typeface="+mn-ea"/>
                          <a:ea typeface="+mn-ea"/>
                          <a:cs typeface="メイリオ" pitchFamily="50" charset="-128"/>
                        </a:rPr>
                        <a:t>準備</a:t>
                      </a:r>
                      <a:endParaRPr kumimoji="1" lang="en-US" altLang="ja-JP" sz="3600" b="1" i="0" u="none" strike="noStrike" kern="1200" cap="none" spc="0" normalizeH="0" baseline="0" noProof="0" dirty="0">
                        <a:ln>
                          <a:noFill/>
                        </a:ln>
                        <a:solidFill>
                          <a:srgbClr val="002060"/>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9" name="Group 55">
            <a:extLst>
              <a:ext uri="{FF2B5EF4-FFF2-40B4-BE49-F238E27FC236}">
                <a16:creationId xmlns:a16="http://schemas.microsoft.com/office/drawing/2014/main" id="{6D76F035-F004-4AC1-9614-CF2F47B6E775}"/>
              </a:ext>
            </a:extLst>
          </p:cNvPr>
          <p:cNvGraphicFramePr>
            <a:graphicFrameLocks noGrp="1"/>
          </p:cNvGraphicFramePr>
          <p:nvPr>
            <p:extLst>
              <p:ext uri="{D42A27DB-BD31-4B8C-83A1-F6EECF244321}">
                <p14:modId xmlns:p14="http://schemas.microsoft.com/office/powerpoint/2010/main" val="1857835195"/>
              </p:ext>
            </p:extLst>
          </p:nvPr>
        </p:nvGraphicFramePr>
        <p:xfrm>
          <a:off x="1667508" y="3462855"/>
          <a:ext cx="7308812" cy="670560"/>
        </p:xfrm>
        <a:graphic>
          <a:graphicData uri="http://schemas.openxmlformats.org/drawingml/2006/table">
            <a:tbl>
              <a:tblPr/>
              <a:tblGrid>
                <a:gridCol w="704847">
                  <a:extLst>
                    <a:ext uri="{9D8B030D-6E8A-4147-A177-3AD203B41FA5}">
                      <a16:colId xmlns:a16="http://schemas.microsoft.com/office/drawing/2014/main" val="20000"/>
                    </a:ext>
                  </a:extLst>
                </a:gridCol>
                <a:gridCol w="6603965">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rPr>
                        <a:t> </a:t>
                      </a: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3</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dirty="0">
                          <a:solidFill>
                            <a:schemeClr val="tx1"/>
                          </a:solidFill>
                          <a:latin typeface="+mn-ea"/>
                          <a:ea typeface="+mn-ea"/>
                        </a:rPr>
                        <a:t>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C0334BC6-A84F-450A-B985-546DC33CDA74}"/>
              </a:ext>
            </a:extLst>
          </p:cNvPr>
          <p:cNvGraphicFramePr>
            <a:graphicFrameLocks noGrp="1"/>
          </p:cNvGraphicFramePr>
          <p:nvPr>
            <p:extLst>
              <p:ext uri="{D42A27DB-BD31-4B8C-83A1-F6EECF244321}">
                <p14:modId xmlns:p14="http://schemas.microsoft.com/office/powerpoint/2010/main" val="2867760256"/>
              </p:ext>
            </p:extLst>
          </p:nvPr>
        </p:nvGraphicFramePr>
        <p:xfrm>
          <a:off x="1811524" y="5394569"/>
          <a:ext cx="5807460" cy="670560"/>
        </p:xfrm>
        <a:graphic>
          <a:graphicData uri="http://schemas.openxmlformats.org/drawingml/2006/table">
            <a:tbl>
              <a:tblPr/>
              <a:tblGrid>
                <a:gridCol w="560060">
                  <a:extLst>
                    <a:ext uri="{9D8B030D-6E8A-4147-A177-3AD203B41FA5}">
                      <a16:colId xmlns:a16="http://schemas.microsoft.com/office/drawing/2014/main" val="20000"/>
                    </a:ext>
                  </a:extLst>
                </a:gridCol>
                <a:gridCol w="52474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5</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600" b="0" i="0" u="none" strike="noStrike" kern="1200" cap="none" spc="0" normalizeH="0" baseline="0" noProof="0" dirty="0">
                          <a:ln>
                            <a:noFill/>
                          </a:ln>
                          <a:solidFill>
                            <a:schemeClr val="tx1"/>
                          </a:solidFill>
                          <a:effectLst/>
                          <a:uLnTx/>
                          <a:uFillTx/>
                          <a:latin typeface="+mn-ea"/>
                          <a:ea typeface="+mn-ea"/>
                          <a:cs typeface="メイリオ" pitchFamily="50" charset="-128"/>
                        </a:rPr>
                        <a:t>まとめ</a:t>
                      </a:r>
                      <a:endParaRPr kumimoji="1" lang="en-US" altLang="ja-JP" sz="36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55">
            <a:extLst>
              <a:ext uri="{FF2B5EF4-FFF2-40B4-BE49-F238E27FC236}">
                <a16:creationId xmlns:a16="http://schemas.microsoft.com/office/drawing/2014/main" id="{7F66DB23-1777-4E52-ABBD-A4112F992795}"/>
              </a:ext>
            </a:extLst>
          </p:cNvPr>
          <p:cNvGraphicFramePr>
            <a:graphicFrameLocks noGrp="1"/>
          </p:cNvGraphicFramePr>
          <p:nvPr>
            <p:extLst>
              <p:ext uri="{D42A27DB-BD31-4B8C-83A1-F6EECF244321}">
                <p14:modId xmlns:p14="http://schemas.microsoft.com/office/powerpoint/2010/main" val="3251142968"/>
              </p:ext>
            </p:extLst>
          </p:nvPr>
        </p:nvGraphicFramePr>
        <p:xfrm>
          <a:off x="1739516" y="4401108"/>
          <a:ext cx="9613068" cy="670560"/>
        </p:xfrm>
        <a:graphic>
          <a:graphicData uri="http://schemas.openxmlformats.org/drawingml/2006/table">
            <a:tbl>
              <a:tblPr/>
              <a:tblGrid>
                <a:gridCol w="612068">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330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chemeClr val="tx1"/>
                          </a:solidFill>
                          <a:effectLst/>
                          <a:uLnTx/>
                          <a:uFillTx/>
                          <a:latin typeface="+mn-ea"/>
                          <a:ea typeface="+mn-ea"/>
                          <a:cs typeface="メイリオ" pitchFamily="50" charset="-128"/>
                        </a:rPr>
                        <a:t>4</a:t>
                      </a:r>
                      <a:endParaRPr kumimoji="1" lang="ja-JP" altLang="en-US" sz="44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0" marR="144000" marT="0" marB="0" horzOverflow="overflow">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10000"/>
                        </a:lnSpc>
                        <a:spcBef>
                          <a:spcPts val="2400"/>
                        </a:spcBef>
                        <a:spcAft>
                          <a:spcPts val="1200"/>
                        </a:spcAft>
                        <a:buClrTx/>
                        <a:buSzTx/>
                        <a:buFontTx/>
                        <a:buNone/>
                        <a:tabLst/>
                        <a:defRPr/>
                      </a:pPr>
                      <a:r>
                        <a:rPr kumimoji="1" lang="ja-JP" altLang="en-US" sz="3200" b="0" i="0" u="none" strike="noStrike" kern="1200" cap="none" spc="0" normalizeH="0" baseline="0" noProof="0" dirty="0">
                          <a:ln>
                            <a:noFill/>
                          </a:ln>
                          <a:solidFill>
                            <a:schemeClr val="tx1"/>
                          </a:solidFill>
                          <a:effectLst/>
                          <a:uLnTx/>
                          <a:uFillTx/>
                          <a:latin typeface="+mn-ea"/>
                          <a:ea typeface="+mn-ea"/>
                          <a:cs typeface="メイリオ" pitchFamily="50" charset="-128"/>
                        </a:rPr>
                        <a:t>非隣接変数正規パターン集合のコンパクト性</a:t>
                      </a:r>
                      <a:endParaRPr kumimoji="1" lang="en-US" altLang="ja-JP" sz="3200" b="0" i="0" u="none" strike="noStrike" kern="1200" cap="none" spc="0" normalizeH="0" baseline="0" noProof="0" dirty="0">
                        <a:ln>
                          <a:noFill/>
                        </a:ln>
                        <a:solidFill>
                          <a:schemeClr val="tx1"/>
                        </a:solidFill>
                        <a:effectLst/>
                        <a:uLnTx/>
                        <a:uFillTx/>
                        <a:latin typeface="+mn-ea"/>
                        <a:ea typeface="+mn-ea"/>
                        <a:cs typeface="メイリオ" pitchFamily="50" charset="-128"/>
                      </a:endParaRPr>
                    </a:p>
                  </a:txBody>
                  <a:tcPr marL="288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7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4"/>
                <a:ext cx="11431588" cy="5688286"/>
              </a:xfrm>
            </p:spPr>
            <p:txBody>
              <a:bodyPr>
                <a:normAutofit fontScale="92500" lnSpcReduction="20000"/>
              </a:bodyPr>
              <a:lstStyle/>
              <a:p>
                <a:pPr marL="0" indent="0">
                  <a:buClr>
                    <a:srgbClr val="002060"/>
                  </a:buClr>
                  <a:buNone/>
                </a:pPr>
                <a:r>
                  <a:rPr kumimoji="1" lang="ja-JP" altLang="en-US" sz="2600" b="0" i="0" dirty="0">
                    <a:solidFill>
                      <a:schemeClr val="tx1"/>
                    </a:solidFill>
                    <a:latin typeface="+mj-ea"/>
                    <a:ea typeface="+mj-ea"/>
                  </a:rPr>
                  <a:t>パターン</a:t>
                </a:r>
                <a:r>
                  <a:rPr kumimoji="1" lang="en-US" altLang="ja-JP" sz="2600" b="0" i="0" dirty="0">
                    <a:solidFill>
                      <a:schemeClr val="tx1"/>
                    </a:solidFill>
                    <a:latin typeface="+mj-ea"/>
                    <a:ea typeface="+mj-ea"/>
                  </a:rPr>
                  <a:t>(Pattern)</a:t>
                </a:r>
              </a:p>
              <a:p>
                <a:pPr lvl="1">
                  <a:buClr>
                    <a:schemeClr val="accent5"/>
                  </a:buClr>
                  <a:buFont typeface="Wingdings" panose="05000000000000000000" pitchFamily="2" charset="2"/>
                  <a:buChar char="l"/>
                </a:pPr>
                <a14:m>
                  <m:oMath xmlns:m="http://schemas.openxmlformats.org/officeDocument/2006/math">
                    <m:r>
                      <a:rPr lang="en-US" altLang="ja-JP" sz="2100" i="1">
                        <a:solidFill>
                          <a:schemeClr val="tx1"/>
                        </a:solidFill>
                        <a:latin typeface="Cambria Math" panose="02040503050406030204" pitchFamily="18" charset="0"/>
                      </a:rPr>
                      <m:t>𝛴</m:t>
                    </m:r>
                  </m:oMath>
                </a14:m>
                <a:r>
                  <a:rPr lang="ja-JP" altLang="en-US" sz="2100" dirty="0">
                    <a:solidFill>
                      <a:schemeClr val="tx1"/>
                    </a:solidFill>
                  </a:rPr>
                  <a:t>を有限アルファベットとし，</a:t>
                </a:r>
                <a14:m>
                  <m:oMath xmlns:m="http://schemas.openxmlformats.org/officeDocument/2006/math">
                    <m:r>
                      <a:rPr lang="en-US" altLang="ja-JP" sz="2100" i="1">
                        <a:solidFill>
                          <a:schemeClr val="tx1"/>
                        </a:solidFill>
                        <a:latin typeface="Cambria Math" panose="02040503050406030204" pitchFamily="18" charset="0"/>
                      </a:rPr>
                      <m:t>𝑋</m:t>
                    </m:r>
                  </m:oMath>
                </a14:m>
                <a:r>
                  <a:rPr lang="ja-JP" altLang="en-US" sz="2100" dirty="0">
                    <a:solidFill>
                      <a:schemeClr val="tx1"/>
                    </a:solidFill>
                  </a:rPr>
                  <a:t>を</a:t>
                </a:r>
                <a14:m>
                  <m:oMath xmlns:m="http://schemas.openxmlformats.org/officeDocument/2006/math">
                    <m:r>
                      <a:rPr lang="en-US" altLang="ja-JP" sz="2100" i="1" dirty="0">
                        <a:solidFill>
                          <a:schemeClr val="tx1"/>
                        </a:solidFill>
                        <a:latin typeface="Cambria Math" panose="02040503050406030204" pitchFamily="18" charset="0"/>
                      </a:rPr>
                      <m:t>𝛴</m:t>
                    </m:r>
                    <m:r>
                      <a:rPr lang="en-US" altLang="ja-JP" sz="2100" i="1" dirty="0">
                        <a:solidFill>
                          <a:schemeClr val="tx1"/>
                        </a:solidFill>
                        <a:latin typeface="Cambria Math" panose="02040503050406030204" pitchFamily="18" charset="0"/>
                      </a:rPr>
                      <m:t>∩</m:t>
                    </m:r>
                    <m:r>
                      <a:rPr lang="en-US" altLang="ja-JP" sz="2100" i="1" dirty="0">
                        <a:solidFill>
                          <a:schemeClr val="tx1"/>
                        </a:solidFill>
                        <a:latin typeface="Cambria Math" panose="02040503050406030204" pitchFamily="18" charset="0"/>
                      </a:rPr>
                      <m:t>𝑋</m:t>
                    </m:r>
                    <m:r>
                      <a:rPr lang="en-US" altLang="ja-JP" sz="2100" i="1" dirty="0">
                        <a:solidFill>
                          <a:schemeClr val="tx1"/>
                        </a:solidFill>
                        <a:latin typeface="Cambria Math" panose="02040503050406030204" pitchFamily="18" charset="0"/>
                      </a:rPr>
                      <m:t>=∅</m:t>
                    </m:r>
                  </m:oMath>
                </a14:m>
                <a:r>
                  <a:rPr lang="ja-JP" altLang="en-US" sz="2100" dirty="0">
                    <a:solidFill>
                      <a:schemeClr val="tx1"/>
                    </a:solidFill>
                  </a:rPr>
                  <a:t>を満たす可算無限集合とする．</a:t>
                </a:r>
                <a:endParaRPr lang="en-US" altLang="ja-JP" sz="2100" dirty="0">
                  <a:solidFill>
                    <a:schemeClr val="tx1"/>
                  </a:solidFill>
                </a:endParaRPr>
              </a:p>
              <a:p>
                <a:pPr marL="914377" lvl="2" indent="0">
                  <a:buClr>
                    <a:schemeClr val="accent5"/>
                  </a:buClr>
                  <a:buNone/>
                </a:pPr>
                <a:r>
                  <a:rPr lang="ja-JP" altLang="en-US" sz="2100" b="1" dirty="0">
                    <a:solidFill>
                      <a:schemeClr val="tx1"/>
                    </a:solidFill>
                  </a:rPr>
                  <a:t>例</a:t>
                </a:r>
                <a:r>
                  <a:rPr lang="en-US" altLang="ja-JP" sz="2100" b="1" dirty="0">
                    <a:solidFill>
                      <a:schemeClr val="tx1"/>
                    </a:solidFill>
                  </a:rPr>
                  <a:t>.</a:t>
                </a:r>
                <a:r>
                  <a:rPr lang="ja-JP" altLang="en-US" sz="2100" dirty="0">
                    <a:solidFill>
                      <a:schemeClr val="tx1"/>
                    </a:solidFill>
                  </a:rPr>
                  <a:t>  </a:t>
                </a:r>
                <a14:m>
                  <m:oMath xmlns:m="http://schemas.openxmlformats.org/officeDocument/2006/math">
                    <m:r>
                      <a:rPr lang="en-US" altLang="ja-JP" sz="2800" b="0" i="1">
                        <a:latin typeface="Cambria Math" panose="02040503050406030204" pitchFamily="18" charset="0"/>
                      </a:rPr>
                      <m:t>𝛴</m:t>
                    </m:r>
                    <m:r>
                      <a:rPr lang="en-US" altLang="ja-JP" sz="2800" b="0" i="1">
                        <a:latin typeface="Cambria Math" panose="02040503050406030204" pitchFamily="18" charset="0"/>
                      </a:rPr>
                      <m:t>=</m:t>
                    </m:r>
                    <m:d>
                      <m:dPr>
                        <m:begChr m:val="{"/>
                        <m:endChr m:val="}"/>
                        <m:ctrlPr>
                          <a:rPr lang="en-US" altLang="ja-JP" sz="2800" i="1">
                            <a:latin typeface="Cambria Math" panose="02040503050406030204" pitchFamily="18" charset="0"/>
                          </a:rPr>
                        </m:ctrlPr>
                      </m:dPr>
                      <m:e>
                        <m:r>
                          <a:rPr lang="en-US" altLang="ja-JP" sz="2800" b="0" i="1">
                            <a:latin typeface="Cambria Math" panose="02040503050406030204" pitchFamily="18" charset="0"/>
                          </a:rPr>
                          <m:t>𝑎</m:t>
                        </m:r>
                        <m:r>
                          <a:rPr lang="en-US" altLang="ja-JP" sz="2800" b="0" i="1">
                            <a:latin typeface="Cambria Math" panose="02040503050406030204" pitchFamily="18" charset="0"/>
                          </a:rPr>
                          <m:t>, </m:t>
                        </m:r>
                        <m:r>
                          <a:rPr lang="en-US" altLang="ja-JP" sz="2800" b="0" i="1">
                            <a:latin typeface="Cambria Math" panose="02040503050406030204" pitchFamily="18" charset="0"/>
                          </a:rPr>
                          <m:t>𝑏</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𝑐</m:t>
                        </m:r>
                      </m:e>
                    </m:d>
                    <m:r>
                      <a:rPr lang="en-US" altLang="ja-JP" sz="2800" b="0" i="1">
                        <a:latin typeface="Cambria Math" panose="02040503050406030204" pitchFamily="18" charset="0"/>
                      </a:rPr>
                      <m:t>,</m:t>
                    </m:r>
                    <m:r>
                      <a:rPr lang="en-US" altLang="ja-JP" sz="2800" b="0" i="1" smtClean="0">
                        <a:latin typeface="Cambria Math" panose="02040503050406030204" pitchFamily="18" charset="0"/>
                      </a:rPr>
                      <m:t>  </m:t>
                    </m:r>
                    <m:r>
                      <a:rPr lang="en-US" altLang="ja-JP" sz="2800" b="0" i="1">
                        <a:latin typeface="Cambria Math" panose="02040503050406030204" pitchFamily="18" charset="0"/>
                      </a:rPr>
                      <m:t>𝑋</m:t>
                    </m:r>
                    <m:r>
                      <a:rPr lang="en-US" altLang="ja-JP" sz="2800" b="0" i="1">
                        <a:latin typeface="Cambria Math" panose="02040503050406030204" pitchFamily="18" charset="0"/>
                      </a:rPr>
                      <m:t>=</m:t>
                    </m:r>
                    <m:d>
                      <m:dPr>
                        <m:begChr m:val="{"/>
                        <m:endChr m:val="}"/>
                        <m:ctrlPr>
                          <a:rPr lang="en-US" altLang="ja-JP" sz="2800" i="1">
                            <a:latin typeface="Cambria Math" panose="02040503050406030204" pitchFamily="18" charset="0"/>
                          </a:rPr>
                        </m:ctrlPr>
                      </m:dPr>
                      <m:e>
                        <m:r>
                          <a:rPr lang="en-US" altLang="ja-JP" sz="2800" b="0" i="1">
                            <a:latin typeface="Cambria Math" panose="02040503050406030204" pitchFamily="18" charset="0"/>
                          </a:rPr>
                          <m:t>𝑥</m:t>
                        </m:r>
                        <m:r>
                          <a:rPr lang="en-US" altLang="ja-JP" sz="2800" b="0" i="1">
                            <a:latin typeface="Cambria Math" panose="02040503050406030204" pitchFamily="18" charset="0"/>
                          </a:rPr>
                          <m:t>,</m:t>
                        </m:r>
                        <m:r>
                          <a:rPr lang="en-US" altLang="ja-JP" sz="2800" b="0" i="1">
                            <a:latin typeface="Cambria Math" panose="02040503050406030204" pitchFamily="18" charset="0"/>
                          </a:rPr>
                          <m:t>𝑦</m:t>
                        </m:r>
                        <m:r>
                          <a:rPr lang="en-US" altLang="ja-JP" sz="2800" b="0" i="1">
                            <a:latin typeface="Cambria Math" panose="02040503050406030204" pitchFamily="18" charset="0"/>
                          </a:rPr>
                          <m:t>,⋯</m:t>
                        </m:r>
                      </m:e>
                    </m:d>
                    <m:r>
                      <a:rPr lang="en-US" altLang="ja-JP" sz="2800" b="0" i="1">
                        <a:latin typeface="Cambria Math" panose="02040503050406030204" pitchFamily="18" charset="0"/>
                      </a:rPr>
                      <m:t>.</m:t>
                    </m:r>
                  </m:oMath>
                </a14:m>
                <a:endParaRPr lang="en-US" altLang="ja-JP" sz="2100" dirty="0">
                  <a:solidFill>
                    <a:schemeClr val="tx1"/>
                  </a:solidFill>
                </a:endParaRPr>
              </a:p>
              <a:p>
                <a:pPr lvl="1">
                  <a:buClr>
                    <a:schemeClr val="accent5"/>
                  </a:buClr>
                  <a:buFont typeface="Wingdings" panose="05000000000000000000" pitchFamily="2" charset="2"/>
                  <a:buChar char="l"/>
                </a:pPr>
                <a14:m>
                  <m:oMath xmlns:m="http://schemas.openxmlformats.org/officeDocument/2006/math">
                    <m:r>
                      <a:rPr lang="en-US" altLang="ja-JP" sz="2100" i="1">
                        <a:latin typeface="Cambria Math" panose="02040503050406030204" pitchFamily="18" charset="0"/>
                      </a:rPr>
                      <m:t>𝛴</m:t>
                    </m:r>
                  </m:oMath>
                </a14:m>
                <a:r>
                  <a:rPr lang="ja-JP" altLang="en-US" sz="2100" dirty="0"/>
                  <a:t>と</a:t>
                </a:r>
                <a14:m>
                  <m:oMath xmlns:m="http://schemas.openxmlformats.org/officeDocument/2006/math">
                    <m:r>
                      <a:rPr lang="en-US" altLang="ja-JP" sz="2100" i="1">
                        <a:latin typeface="Cambria Math" panose="02040503050406030204" pitchFamily="18" charset="0"/>
                      </a:rPr>
                      <m:t>𝑋</m:t>
                    </m:r>
                  </m:oMath>
                </a14:m>
                <a:r>
                  <a:rPr lang="ja-JP" altLang="en-US" sz="2100" dirty="0"/>
                  <a:t>の要素をそれぞれ</a:t>
                </a:r>
                <a:r>
                  <a:rPr lang="ja-JP" altLang="en-US" sz="2100" b="1" dirty="0"/>
                  <a:t>定数記号</a:t>
                </a:r>
                <a:r>
                  <a:rPr lang="ja-JP" altLang="en-US" sz="2100" dirty="0"/>
                  <a:t>と</a:t>
                </a:r>
                <a:r>
                  <a:rPr lang="ja-JP" altLang="en-US" sz="2100" b="1" dirty="0"/>
                  <a:t>変数記号</a:t>
                </a:r>
                <a:r>
                  <a:rPr lang="ja-JP" altLang="en-US" sz="2100" dirty="0"/>
                  <a:t>という．</a:t>
                </a:r>
                <a:r>
                  <a:rPr lang="ja-JP" altLang="en-US" sz="2100" dirty="0">
                    <a:solidFill>
                      <a:schemeClr val="tx1"/>
                    </a:solidFill>
                  </a:rPr>
                  <a:t> </a:t>
                </a:r>
                <a:endParaRPr lang="en-US" altLang="ja-JP" sz="2100" dirty="0">
                  <a:solidFill>
                    <a:schemeClr val="tx1"/>
                  </a:solidFill>
                </a:endParaRPr>
              </a:p>
              <a:p>
                <a:pPr lvl="1">
                  <a:buClr>
                    <a:schemeClr val="accent5"/>
                  </a:buClr>
                  <a:buFont typeface="Wingdings" panose="05000000000000000000" pitchFamily="2" charset="2"/>
                  <a:buChar char="l"/>
                </a:pPr>
                <a14:m>
                  <m:oMath xmlns:m="http://schemas.openxmlformats.org/officeDocument/2006/math">
                    <m:r>
                      <a:rPr lang="en-US" altLang="ja-JP" sz="2100" b="0" i="1">
                        <a:solidFill>
                          <a:schemeClr val="tx1"/>
                        </a:solidFill>
                        <a:latin typeface="Cambria Math" panose="02040503050406030204" pitchFamily="18" charset="0"/>
                      </a:rPr>
                      <m:t>𝛴</m:t>
                    </m:r>
                  </m:oMath>
                </a14:m>
                <a:r>
                  <a:rPr lang="ja-JP" altLang="en-US" sz="2100" dirty="0">
                    <a:solidFill>
                      <a:schemeClr val="tx1"/>
                    </a:solidFill>
                  </a:rPr>
                  <a:t>と</a:t>
                </a:r>
                <a14:m>
                  <m:oMath xmlns:m="http://schemas.openxmlformats.org/officeDocument/2006/math">
                    <m:r>
                      <a:rPr lang="en-US" altLang="ja-JP" sz="2100" b="0" i="1">
                        <a:solidFill>
                          <a:schemeClr val="tx1"/>
                        </a:solidFill>
                        <a:latin typeface="Cambria Math" panose="02040503050406030204" pitchFamily="18" charset="0"/>
                      </a:rPr>
                      <m:t>𝑋</m:t>
                    </m:r>
                  </m:oMath>
                </a14:m>
                <a:r>
                  <a:rPr lang="ja-JP" altLang="en-US" sz="2100" dirty="0">
                    <a:solidFill>
                      <a:schemeClr val="tx1"/>
                    </a:solidFill>
                  </a:rPr>
                  <a:t>の記号から</a:t>
                </a:r>
                <a:r>
                  <a:rPr lang="ja-JP" altLang="en-US" sz="2100" dirty="0"/>
                  <a:t>成る</a:t>
                </a:r>
                <a:r>
                  <a:rPr lang="ja-JP" altLang="en-US" sz="2100" dirty="0">
                    <a:solidFill>
                      <a:schemeClr val="tx1"/>
                    </a:solidFill>
                  </a:rPr>
                  <a:t>記号列を</a:t>
                </a:r>
                <a:r>
                  <a:rPr lang="ja-JP" altLang="en-US" sz="2100" b="1" dirty="0">
                    <a:solidFill>
                      <a:schemeClr val="tx1"/>
                    </a:solidFill>
                  </a:rPr>
                  <a:t>パターン</a:t>
                </a:r>
                <a:r>
                  <a:rPr lang="ja-JP" altLang="en-US" sz="2100" dirty="0">
                    <a:solidFill>
                      <a:schemeClr val="tx1"/>
                    </a:solidFill>
                  </a:rPr>
                  <a:t>という．</a:t>
                </a:r>
                <a:endParaRPr lang="en-US" altLang="ja-JP" sz="2100" dirty="0">
                  <a:solidFill>
                    <a:schemeClr val="tx1"/>
                  </a:solidFill>
                </a:endParaRPr>
              </a:p>
              <a:p>
                <a:pPr lvl="1">
                  <a:buClr>
                    <a:schemeClr val="accent5"/>
                  </a:buClr>
                  <a:buFont typeface="Wingdings" panose="05000000000000000000" pitchFamily="2" charset="2"/>
                  <a:buChar char="l"/>
                </a:pPr>
                <a:r>
                  <a:rPr lang="ja-JP" altLang="en-US" sz="2100" dirty="0"/>
                  <a:t>すべてのパターンから成る集合を</a:t>
                </a:r>
                <a14:m>
                  <m:oMath xmlns:m="http://schemas.openxmlformats.org/officeDocument/2006/math">
                    <m:r>
                      <a:rPr lang="en-US" altLang="ja-JP" sz="2100" b="1" i="1">
                        <a:latin typeface="Cambria Math" panose="02040503050406030204" pitchFamily="18" charset="0"/>
                      </a:rPr>
                      <m:t>𝓟</m:t>
                    </m:r>
                  </m:oMath>
                </a14:m>
                <a:r>
                  <a:rPr lang="ja-JP" altLang="en-US" sz="2100" dirty="0"/>
                  <a:t>で表す．</a:t>
                </a:r>
                <a:endParaRPr kumimoji="1" lang="en-US" altLang="ja-JP" sz="2100" i="0" dirty="0">
                  <a:solidFill>
                    <a:schemeClr val="tx1"/>
                  </a:solidFill>
                  <a:latin typeface="+mj-ea"/>
                  <a:ea typeface="+mj-ea"/>
                </a:endParaRPr>
              </a:p>
              <a:p>
                <a:pPr marL="0" indent="0">
                  <a:buClr>
                    <a:srgbClr val="002060"/>
                  </a:buClr>
                  <a:buNone/>
                </a:pPr>
                <a:r>
                  <a:rPr lang="ja-JP" altLang="en-US" sz="2600" dirty="0">
                    <a:solidFill>
                      <a:schemeClr val="tx1"/>
                    </a:solidFill>
                    <a:latin typeface="+mj-ea"/>
                    <a:ea typeface="+mj-ea"/>
                  </a:rPr>
                  <a:t>正規パターン</a:t>
                </a:r>
                <a:r>
                  <a:rPr lang="en-US" altLang="ja-JP" sz="2600" dirty="0">
                    <a:solidFill>
                      <a:schemeClr val="tx1"/>
                    </a:solidFill>
                    <a:latin typeface="+mj-ea"/>
                    <a:ea typeface="+mj-ea"/>
                  </a:rPr>
                  <a:t>(Regular pattern)</a:t>
                </a:r>
              </a:p>
              <a:p>
                <a:pPr lvl="1">
                  <a:buClr>
                    <a:schemeClr val="accent5"/>
                  </a:buClr>
                  <a:buFont typeface="Wingdings" panose="05000000000000000000" pitchFamily="2" charset="2"/>
                  <a:buChar char="l"/>
                </a:pPr>
                <a:r>
                  <a:rPr lang="ja-JP" altLang="en-US" sz="2000" dirty="0">
                    <a:solidFill>
                      <a:schemeClr val="tx1"/>
                    </a:solidFill>
                  </a:rPr>
                  <a:t> </a:t>
                </a:r>
                <a:r>
                  <a:rPr lang="ja-JP" altLang="en-US" sz="2100" dirty="0">
                    <a:solidFill>
                      <a:schemeClr val="tx1"/>
                    </a:solidFill>
                  </a:rPr>
                  <a:t>各変数記号が高々</a:t>
                </a:r>
                <a:r>
                  <a:rPr lang="en-US" altLang="ja-JP" sz="2100" dirty="0">
                    <a:solidFill>
                      <a:schemeClr val="tx1"/>
                    </a:solidFill>
                  </a:rPr>
                  <a:t>1</a:t>
                </a:r>
                <a:r>
                  <a:rPr lang="ja-JP" altLang="en-US" sz="2100" dirty="0">
                    <a:solidFill>
                      <a:schemeClr val="tx1"/>
                    </a:solidFill>
                  </a:rPr>
                  <a:t>回しか現れないパターンを</a:t>
                </a:r>
                <a:r>
                  <a:rPr lang="ja-JP" altLang="en-US" sz="2100" b="1" dirty="0">
                    <a:solidFill>
                      <a:schemeClr val="tx1"/>
                    </a:solidFill>
                  </a:rPr>
                  <a:t>正規パターン</a:t>
                </a:r>
                <a:r>
                  <a:rPr lang="ja-JP" altLang="en-US" sz="2100" dirty="0">
                    <a:solidFill>
                      <a:schemeClr val="tx1"/>
                    </a:solidFill>
                  </a:rPr>
                  <a:t>という．</a:t>
                </a:r>
                <a:endParaRPr lang="en-US" altLang="ja-JP" sz="2100" dirty="0">
                  <a:solidFill>
                    <a:schemeClr val="tx1"/>
                  </a:solidFill>
                </a:endParaRPr>
              </a:p>
              <a:p>
                <a:pPr marL="914377" lvl="2" indent="0">
                  <a:buClr>
                    <a:srgbClr val="5B9BD5"/>
                  </a:buClr>
                  <a:buNone/>
                </a:pPr>
                <a:r>
                  <a:rPr lang="ja-JP" altLang="en-US" sz="2100" b="1" dirty="0">
                    <a:solidFill>
                      <a:srgbClr val="2A2E33"/>
                    </a:solidFill>
                  </a:rPr>
                  <a:t>例</a:t>
                </a:r>
                <a:r>
                  <a:rPr lang="en-US" altLang="ja-JP" sz="2100" b="1" dirty="0">
                    <a:solidFill>
                      <a:srgbClr val="2A2E33"/>
                    </a:solidFill>
                  </a:rPr>
                  <a:t>.</a:t>
                </a:r>
                <a:r>
                  <a:rPr lang="en-US" altLang="ja-JP" sz="2100" dirty="0">
                    <a:solidFill>
                      <a:srgbClr val="2A2E33"/>
                    </a:solidFill>
                  </a:rPr>
                  <a:t>  </a:t>
                </a:r>
                <a14:m>
                  <m:oMath xmlns:m="http://schemas.openxmlformats.org/officeDocument/2006/math">
                    <m:r>
                      <a:rPr lang="en-US" altLang="ja-JP" sz="2800" i="1">
                        <a:solidFill>
                          <a:srgbClr val="2A2E33"/>
                        </a:solidFill>
                        <a:latin typeface="Cambria Math" panose="02040503050406030204" pitchFamily="18" charset="0"/>
                      </a:rPr>
                      <m:t>𝑝</m:t>
                    </m:r>
                    <m:r>
                      <a:rPr lang="en-US" altLang="ja-JP" sz="2800" i="1">
                        <a:solidFill>
                          <a:srgbClr val="2A2E33"/>
                        </a:solidFill>
                        <a:latin typeface="Cambria Math" panose="02040503050406030204" pitchFamily="18" charset="0"/>
                      </a:rPr>
                      <m:t>=</m:t>
                    </m:r>
                    <m:r>
                      <a:rPr lang="en-US" altLang="ja-JP" sz="2800" i="1">
                        <a:solidFill>
                          <a:srgbClr val="2A2E33"/>
                        </a:solidFill>
                        <a:latin typeface="Cambria Math" panose="02040503050406030204" pitchFamily="18" charset="0"/>
                      </a:rPr>
                      <m:t>𝑎𝑏𝑥𝑦𝑏</m:t>
                    </m:r>
                    <m:r>
                      <a:rPr lang="en-US" altLang="ja-JP" sz="2800" i="1">
                        <a:solidFill>
                          <a:srgbClr val="2A2E33"/>
                        </a:solidFill>
                        <a:latin typeface="Cambria Math" panose="02040503050406030204" pitchFamily="18" charset="0"/>
                      </a:rPr>
                      <m:t>,  </m:t>
                    </m:r>
                    <m:sSup>
                      <m:sSupPr>
                        <m:ctrlPr>
                          <a:rPr lang="en-US" altLang="ja-JP" sz="2800" i="1">
                            <a:solidFill>
                              <a:srgbClr val="2A2E33"/>
                            </a:solidFill>
                            <a:latin typeface="Cambria Math" panose="02040503050406030204" pitchFamily="18" charset="0"/>
                          </a:rPr>
                        </m:ctrlPr>
                      </m:sSupPr>
                      <m:e>
                        <m:r>
                          <a:rPr lang="en-US" altLang="ja-JP" sz="2800" i="1">
                            <a:solidFill>
                              <a:srgbClr val="2A2E33"/>
                            </a:solidFill>
                            <a:latin typeface="Cambria Math" panose="02040503050406030204" pitchFamily="18" charset="0"/>
                          </a:rPr>
                          <m:t>𝑝</m:t>
                        </m:r>
                      </m:e>
                      <m:sup>
                        <m:r>
                          <a:rPr lang="en-US" altLang="ja-JP" sz="2800" i="1">
                            <a:solidFill>
                              <a:srgbClr val="2A2E33"/>
                            </a:solidFill>
                            <a:latin typeface="Cambria Math" panose="02040503050406030204" pitchFamily="18" charset="0"/>
                          </a:rPr>
                          <m:t>′</m:t>
                        </m:r>
                      </m:sup>
                    </m:sSup>
                    <m:r>
                      <a:rPr lang="en-US" altLang="ja-JP" sz="2800" i="1">
                        <a:solidFill>
                          <a:srgbClr val="2A2E33"/>
                        </a:solidFill>
                        <a:latin typeface="Cambria Math" panose="02040503050406030204" pitchFamily="18" charset="0"/>
                      </a:rPr>
                      <m:t>=</m:t>
                    </m:r>
                    <m:r>
                      <a:rPr lang="en-US" altLang="ja-JP" sz="2800" i="1">
                        <a:solidFill>
                          <a:srgbClr val="2A2E33"/>
                        </a:solidFill>
                        <a:latin typeface="Cambria Math" panose="02040503050406030204" pitchFamily="18" charset="0"/>
                      </a:rPr>
                      <m:t>𝑎𝑏𝑥𝑏𝑥</m:t>
                    </m:r>
                  </m:oMath>
                </a14:m>
                <a:r>
                  <a:rPr lang="en-US" altLang="ja-JP" sz="2100" dirty="0">
                    <a:solidFill>
                      <a:srgbClr val="2A2E33"/>
                    </a:solidFill>
                  </a:rPr>
                  <a:t>.</a:t>
                </a:r>
                <a:endParaRPr lang="en-US" altLang="ja-JP" sz="2100" dirty="0">
                  <a:solidFill>
                    <a:schemeClr val="tx1"/>
                  </a:solidFill>
                </a:endParaRPr>
              </a:p>
              <a:p>
                <a:pPr lvl="1">
                  <a:buClr>
                    <a:schemeClr val="accent5"/>
                  </a:buClr>
                  <a:buFont typeface="Wingdings" panose="05000000000000000000" pitchFamily="2" charset="2"/>
                  <a:buChar char="l"/>
                </a:pPr>
                <a:r>
                  <a:rPr lang="ja-JP" altLang="en-US" sz="2100" dirty="0"/>
                  <a:t>すべての正規パターンから成る集合を</a:t>
                </a:r>
                <a14:m>
                  <m:oMath xmlns:m="http://schemas.openxmlformats.org/officeDocument/2006/math">
                    <m:r>
                      <a:rPr lang="en-US" altLang="ja-JP" sz="2100" b="1" i="1">
                        <a:latin typeface="Cambria Math" panose="02040503050406030204" pitchFamily="18" charset="0"/>
                      </a:rPr>
                      <m:t>𝓡𝓟</m:t>
                    </m:r>
                  </m:oMath>
                </a14:m>
                <a:r>
                  <a:rPr lang="ja-JP" altLang="en-US" sz="2100" dirty="0"/>
                  <a:t>で表す．</a:t>
                </a:r>
                <a:endParaRPr lang="en-US" altLang="ja-JP" sz="2100" dirty="0">
                  <a:solidFill>
                    <a:schemeClr val="tx1"/>
                  </a:solidFill>
                </a:endParaRPr>
              </a:p>
              <a:p>
                <a:pPr marL="0" indent="0">
                  <a:buClr>
                    <a:srgbClr val="002060"/>
                  </a:buClr>
                  <a:buNone/>
                </a:pPr>
                <a:r>
                  <a:rPr lang="ja-JP" altLang="en-US" sz="2600" dirty="0">
                    <a:solidFill>
                      <a:schemeClr val="tx1"/>
                    </a:solidFill>
                    <a:latin typeface="+mj-ea"/>
                    <a:ea typeface="+mj-ea"/>
                  </a:rPr>
                  <a:t>パターンへの代入</a:t>
                </a:r>
                <a:endParaRPr lang="en-US" altLang="ja-JP" sz="2600" dirty="0">
                  <a:solidFill>
                    <a:schemeClr val="tx1"/>
                  </a:solidFill>
                  <a:latin typeface="+mj-ea"/>
                  <a:ea typeface="+mj-ea"/>
                </a:endParaRPr>
              </a:p>
              <a:p>
                <a:pPr lvl="1">
                  <a:buClr>
                    <a:schemeClr val="accent5"/>
                  </a:buClr>
                  <a:buFont typeface="Wingdings" panose="05000000000000000000" pitchFamily="2" charset="2"/>
                  <a:buChar char="l"/>
                </a:pPr>
                <a:r>
                  <a:rPr lang="ja-JP" altLang="en-US" sz="2100" dirty="0"/>
                  <a:t>与えられたパターンの変数記号に長さ</a:t>
                </a:r>
                <a:r>
                  <a:rPr lang="en-US" altLang="ja-JP" sz="2100" dirty="0"/>
                  <a:t>1</a:t>
                </a:r>
                <a:r>
                  <a:rPr lang="ja-JP" altLang="en-US" sz="2100" dirty="0"/>
                  <a:t>以上のパターンで置き換えることで，別のパターンを生成する操作を</a:t>
                </a:r>
                <a:r>
                  <a:rPr lang="ja-JP" altLang="en-US" sz="2100" b="1" dirty="0"/>
                  <a:t>代入</a:t>
                </a:r>
                <a:r>
                  <a:rPr lang="ja-JP" altLang="en-US" sz="2100" dirty="0"/>
                  <a:t>という．</a:t>
                </a:r>
                <a:endParaRPr lang="en-US" altLang="ja-JP" sz="2100" dirty="0">
                  <a:solidFill>
                    <a:schemeClr val="tx1"/>
                  </a:solidFill>
                </a:endParaRPr>
              </a:p>
              <a:p>
                <a:pPr lvl="1">
                  <a:buClr>
                    <a:schemeClr val="accent5"/>
                  </a:buClr>
                  <a:buFont typeface="Wingdings" panose="05000000000000000000" pitchFamily="2" charset="2"/>
                  <a:buChar char="l"/>
                </a:pPr>
                <a:r>
                  <a:rPr lang="ja-JP" altLang="en-US" sz="2100" dirty="0">
                    <a:solidFill>
                      <a:schemeClr val="tx1"/>
                    </a:solidFill>
                  </a:rPr>
                  <a:t>パターン</a:t>
                </a:r>
                <a14:m>
                  <m:oMath xmlns:m="http://schemas.openxmlformats.org/officeDocument/2006/math">
                    <m:r>
                      <a:rPr lang="en-US" altLang="ja-JP" sz="2100" i="1">
                        <a:solidFill>
                          <a:schemeClr val="tx1"/>
                        </a:solidFill>
                        <a:latin typeface="Cambria Math" panose="02040503050406030204" pitchFamily="18" charset="0"/>
                      </a:rPr>
                      <m:t>𝑝</m:t>
                    </m:r>
                    <m:r>
                      <a:rPr lang="en-US" altLang="ja-JP" sz="2100" i="1">
                        <a:solidFill>
                          <a:schemeClr val="tx1"/>
                        </a:solidFill>
                        <a:latin typeface="Cambria Math" panose="02040503050406030204" pitchFamily="18" charset="0"/>
                      </a:rPr>
                      <m:t>∈</m:t>
                    </m:r>
                    <m:r>
                      <a:rPr lang="ja-JP" altLang="en-US" sz="2100" i="1">
                        <a:solidFill>
                          <a:schemeClr val="tx1"/>
                        </a:solidFill>
                        <a:latin typeface="Cambria Math" panose="02040503050406030204" pitchFamily="18" charset="0"/>
                      </a:rPr>
                      <m:t>𝒫</m:t>
                    </m:r>
                  </m:oMath>
                </a14:m>
                <a:r>
                  <a:rPr lang="ja-JP" altLang="en-US" sz="2100" dirty="0">
                    <a:solidFill>
                      <a:schemeClr val="tx1"/>
                    </a:solidFill>
                  </a:rPr>
                  <a:t>に対し，</a:t>
                </a:r>
                <a14:m>
                  <m:oMath xmlns:m="http://schemas.openxmlformats.org/officeDocument/2006/math">
                    <m:r>
                      <a:rPr lang="en-US" altLang="ja-JP" sz="2100" i="1">
                        <a:solidFill>
                          <a:schemeClr val="tx1"/>
                        </a:solidFill>
                        <a:latin typeface="Cambria Math" panose="02040503050406030204" pitchFamily="18" charset="0"/>
                      </a:rPr>
                      <m:t>𝑝</m:t>
                    </m:r>
                  </m:oMath>
                </a14:m>
                <a:r>
                  <a:rPr lang="ja-JP" altLang="en-US" sz="2100" dirty="0">
                    <a:solidFill>
                      <a:schemeClr val="tx1"/>
                    </a:solidFill>
                  </a:rPr>
                  <a:t>中の各変数</a:t>
                </a:r>
                <a:r>
                  <a:rPr lang="ja-JP" altLang="en-US" sz="2100" dirty="0"/>
                  <a:t>記号</a:t>
                </a:r>
                <a14:m>
                  <m:oMath xmlns:m="http://schemas.openxmlformats.org/officeDocument/2006/math">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𝑥</m:t>
                        </m:r>
                      </m:e>
                      <m:sub>
                        <m:r>
                          <a:rPr lang="en-US" altLang="ja-JP" sz="2100" i="1">
                            <a:solidFill>
                              <a:schemeClr val="tx1"/>
                            </a:solidFill>
                            <a:latin typeface="Cambria Math" panose="02040503050406030204" pitchFamily="18" charset="0"/>
                          </a:rPr>
                          <m:t>𝑖</m:t>
                        </m:r>
                      </m:sub>
                    </m:sSub>
                    <m:r>
                      <a:rPr lang="en-US" altLang="ja-JP" sz="2100" i="1">
                        <a:solidFill>
                          <a:schemeClr val="tx1"/>
                        </a:solidFill>
                        <a:latin typeface="Cambria Math" panose="02040503050406030204" pitchFamily="18" charset="0"/>
                      </a:rPr>
                      <m:t> (</m:t>
                    </m:r>
                    <m:r>
                      <a:rPr lang="en-US" altLang="ja-JP" sz="2100" i="1">
                        <a:solidFill>
                          <a:schemeClr val="tx1"/>
                        </a:solidFill>
                        <a:latin typeface="Cambria Math" panose="02040503050406030204" pitchFamily="18" charset="0"/>
                      </a:rPr>
                      <m:t>𝑖</m:t>
                    </m:r>
                    <m:r>
                      <a:rPr lang="en-US" altLang="ja-JP" sz="2100" i="1">
                        <a:solidFill>
                          <a:schemeClr val="tx1"/>
                        </a:solidFill>
                        <a:latin typeface="Cambria Math" panose="02040503050406030204" pitchFamily="18" charset="0"/>
                      </a:rPr>
                      <m:t>=1,2,…,</m:t>
                    </m:r>
                    <m:r>
                      <a:rPr lang="en-US" altLang="ja-JP" sz="2100" i="1">
                        <a:solidFill>
                          <a:schemeClr val="tx1"/>
                        </a:solidFill>
                        <a:latin typeface="Cambria Math" panose="02040503050406030204" pitchFamily="18" charset="0"/>
                      </a:rPr>
                      <m:t>𝑘</m:t>
                    </m:r>
                    <m:r>
                      <a:rPr lang="en-US" altLang="ja-JP" sz="2100" i="1">
                        <a:solidFill>
                          <a:schemeClr val="tx1"/>
                        </a:solidFill>
                        <a:latin typeface="Cambria Math" panose="02040503050406030204" pitchFamily="18" charset="0"/>
                      </a:rPr>
                      <m:t>)</m:t>
                    </m:r>
                  </m:oMath>
                </a14:m>
                <a:r>
                  <a:rPr lang="ja-JP" altLang="en-US" sz="2100" dirty="0">
                    <a:solidFill>
                      <a:schemeClr val="tx1"/>
                    </a:solidFill>
                  </a:rPr>
                  <a:t>にそれぞれ長さ</a:t>
                </a:r>
                <a:r>
                  <a:rPr lang="en-US" altLang="ja-JP" sz="2100" dirty="0">
                    <a:solidFill>
                      <a:schemeClr val="tx1"/>
                    </a:solidFill>
                  </a:rPr>
                  <a:t>1</a:t>
                </a:r>
                <a:r>
                  <a:rPr lang="ja-JP" altLang="en-US" sz="2100" dirty="0">
                    <a:solidFill>
                      <a:schemeClr val="tx1"/>
                    </a:solidFill>
                  </a:rPr>
                  <a:t>以上のパターン</a:t>
                </a:r>
                <a14:m>
                  <m:oMath xmlns:m="http://schemas.openxmlformats.org/officeDocument/2006/math">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𝑞</m:t>
                        </m:r>
                      </m:e>
                      <m:sub>
                        <m:r>
                          <a:rPr lang="en-US" altLang="ja-JP" sz="2100" i="1">
                            <a:solidFill>
                              <a:schemeClr val="tx1"/>
                            </a:solidFill>
                            <a:latin typeface="Cambria Math" panose="02040503050406030204" pitchFamily="18" charset="0"/>
                          </a:rPr>
                          <m:t>𝑖</m:t>
                        </m:r>
                      </m:sub>
                    </m:sSub>
                  </m:oMath>
                </a14:m>
                <a:r>
                  <a:rPr lang="ja-JP" altLang="en-US" sz="2100" dirty="0">
                    <a:solidFill>
                      <a:schemeClr val="tx1"/>
                    </a:solidFill>
                  </a:rPr>
                  <a:t>で置き換えることを</a:t>
                </a:r>
                <a14:m>
                  <m:oMath xmlns:m="http://schemas.openxmlformats.org/officeDocument/2006/math">
                    <m:r>
                      <a:rPr lang="en-US" altLang="ja-JP" sz="2100" i="1">
                        <a:solidFill>
                          <a:schemeClr val="tx1"/>
                        </a:solidFill>
                        <a:latin typeface="Cambria Math" panose="02040503050406030204" pitchFamily="18" charset="0"/>
                      </a:rPr>
                      <m:t>𝜃</m:t>
                    </m:r>
                    <m:r>
                      <a:rPr lang="en-US" altLang="ja-JP" sz="2100" i="1">
                        <a:solidFill>
                          <a:schemeClr val="tx1"/>
                        </a:solidFill>
                        <a:latin typeface="Cambria Math" panose="02040503050406030204" pitchFamily="18" charset="0"/>
                      </a:rPr>
                      <m:t>={</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𝑥</m:t>
                        </m:r>
                      </m:e>
                      <m:sub>
                        <m:r>
                          <a:rPr lang="en-US" altLang="ja-JP" sz="2100" i="1">
                            <a:solidFill>
                              <a:schemeClr val="tx1"/>
                            </a:solidFill>
                            <a:latin typeface="Cambria Math" panose="02040503050406030204" pitchFamily="18" charset="0"/>
                          </a:rPr>
                          <m:t>1</m:t>
                        </m:r>
                      </m:sub>
                    </m:sSub>
                    <m:r>
                      <a:rPr lang="en-US" altLang="ja-JP" sz="2100" i="1">
                        <a:solidFill>
                          <a:schemeClr val="tx1"/>
                        </a:solidFill>
                        <a:latin typeface="Cambria Math" panose="02040503050406030204" pitchFamily="18" charset="0"/>
                      </a:rPr>
                      <m:t>≔</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𝑞</m:t>
                        </m:r>
                      </m:e>
                      <m:sub>
                        <m:r>
                          <a:rPr lang="en-US" altLang="ja-JP" sz="2100" i="1">
                            <a:solidFill>
                              <a:schemeClr val="tx1"/>
                            </a:solidFill>
                            <a:latin typeface="Cambria Math" panose="02040503050406030204" pitchFamily="18" charset="0"/>
                          </a:rPr>
                          <m:t>1</m:t>
                        </m:r>
                      </m:sub>
                    </m:sSub>
                    <m:r>
                      <a:rPr lang="en-US" altLang="ja-JP" sz="2100" i="1">
                        <a:solidFill>
                          <a:schemeClr val="tx1"/>
                        </a:solidFill>
                        <a:latin typeface="Cambria Math" panose="02040503050406030204" pitchFamily="18" charset="0"/>
                      </a:rPr>
                      <m:t>, </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𝑥</m:t>
                        </m:r>
                      </m:e>
                      <m:sub>
                        <m:r>
                          <a:rPr lang="en-US" altLang="ja-JP" sz="2100" i="1">
                            <a:solidFill>
                              <a:schemeClr val="tx1"/>
                            </a:solidFill>
                            <a:latin typeface="Cambria Math" panose="02040503050406030204" pitchFamily="18" charset="0"/>
                          </a:rPr>
                          <m:t>2</m:t>
                        </m:r>
                      </m:sub>
                    </m:sSub>
                    <m:r>
                      <a:rPr lang="en-US" altLang="ja-JP" sz="2100" i="1">
                        <a:solidFill>
                          <a:schemeClr val="tx1"/>
                        </a:solidFill>
                        <a:latin typeface="Cambria Math" panose="02040503050406030204" pitchFamily="18" charset="0"/>
                      </a:rPr>
                      <m:t>≔</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𝑞</m:t>
                        </m:r>
                      </m:e>
                      <m:sub>
                        <m:r>
                          <a:rPr lang="en-US" altLang="ja-JP" sz="2100" i="1">
                            <a:solidFill>
                              <a:schemeClr val="tx1"/>
                            </a:solidFill>
                            <a:latin typeface="Cambria Math" panose="02040503050406030204" pitchFamily="18" charset="0"/>
                          </a:rPr>
                          <m:t>2</m:t>
                        </m:r>
                      </m:sub>
                    </m:sSub>
                    <m:r>
                      <a:rPr lang="en-US" altLang="ja-JP" sz="2100" i="1">
                        <a:solidFill>
                          <a:schemeClr val="tx1"/>
                        </a:solidFill>
                        <a:latin typeface="Cambria Math" panose="02040503050406030204" pitchFamily="18" charset="0"/>
                      </a:rPr>
                      <m:t>, ⋯, </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𝑥</m:t>
                        </m:r>
                      </m:e>
                      <m:sub>
                        <m:r>
                          <a:rPr lang="en-US" altLang="ja-JP" sz="2100" i="1">
                            <a:solidFill>
                              <a:schemeClr val="tx1"/>
                            </a:solidFill>
                            <a:latin typeface="Cambria Math" panose="02040503050406030204" pitchFamily="18" charset="0"/>
                          </a:rPr>
                          <m:t>𝑘</m:t>
                        </m:r>
                      </m:sub>
                    </m:sSub>
                    <m:r>
                      <a:rPr lang="en-US" altLang="ja-JP" sz="2100" i="1">
                        <a:solidFill>
                          <a:schemeClr val="tx1"/>
                        </a:solidFill>
                        <a:latin typeface="Cambria Math" panose="02040503050406030204" pitchFamily="18" charset="0"/>
                      </a:rPr>
                      <m:t>≔</m:t>
                    </m:r>
                    <m:sSub>
                      <m:sSubPr>
                        <m:ctrlPr>
                          <a:rPr lang="en-US" altLang="ja-JP" sz="2100" i="1">
                            <a:solidFill>
                              <a:schemeClr val="tx1"/>
                            </a:solidFill>
                            <a:latin typeface="Cambria Math" panose="02040503050406030204" pitchFamily="18" charset="0"/>
                          </a:rPr>
                        </m:ctrlPr>
                      </m:sSubPr>
                      <m:e>
                        <m:r>
                          <a:rPr lang="en-US" altLang="ja-JP" sz="2100" i="1">
                            <a:solidFill>
                              <a:schemeClr val="tx1"/>
                            </a:solidFill>
                            <a:latin typeface="Cambria Math" panose="02040503050406030204" pitchFamily="18" charset="0"/>
                          </a:rPr>
                          <m:t>𝑞</m:t>
                        </m:r>
                      </m:e>
                      <m:sub>
                        <m:r>
                          <a:rPr lang="en-US" altLang="ja-JP" sz="2100" i="1">
                            <a:solidFill>
                              <a:schemeClr val="tx1"/>
                            </a:solidFill>
                            <a:latin typeface="Cambria Math" panose="02040503050406030204" pitchFamily="18" charset="0"/>
                          </a:rPr>
                          <m:t>𝑘</m:t>
                        </m:r>
                      </m:sub>
                    </m:sSub>
                    <m:r>
                      <a:rPr lang="en-US" altLang="ja-JP" sz="2100" i="1">
                        <a:solidFill>
                          <a:schemeClr val="tx1"/>
                        </a:solidFill>
                        <a:latin typeface="Cambria Math" panose="02040503050406030204" pitchFamily="18" charset="0"/>
                      </a:rPr>
                      <m:t>}</m:t>
                    </m:r>
                  </m:oMath>
                </a14:m>
                <a:r>
                  <a:rPr lang="ja-JP" altLang="en-US" sz="2100" dirty="0">
                    <a:solidFill>
                      <a:schemeClr val="tx1"/>
                    </a:solidFill>
                  </a:rPr>
                  <a:t>で表す．</a:t>
                </a:r>
                <a:endParaRPr lang="en-US" altLang="ja-JP" sz="2100" dirty="0">
                  <a:solidFill>
                    <a:schemeClr val="tx1"/>
                  </a:solidFill>
                </a:endParaRPr>
              </a:p>
              <a:p>
                <a:pPr marL="914377" lvl="2" indent="0">
                  <a:buClr>
                    <a:schemeClr val="accent5"/>
                  </a:buClr>
                  <a:buNone/>
                </a:pPr>
                <a:endParaRPr lang="en-US" altLang="ja-JP" sz="2000" dirty="0"/>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4"/>
                <a:ext cx="11431588" cy="5688286"/>
              </a:xfrm>
              <a:blipFill>
                <a:blip r:embed="rId3"/>
                <a:stretch>
                  <a:fillRect l="-1653" t="-1715" b="-2251"/>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2.</a:t>
            </a:r>
            <a:r>
              <a:rPr lang="ja-JP" altLang="en-US" dirty="0">
                <a:solidFill>
                  <a:schemeClr val="tx1"/>
                </a:solidFill>
              </a:rPr>
              <a:t> 準備 </a:t>
            </a:r>
            <a:r>
              <a:rPr lang="en-US" altLang="ja-JP" dirty="0">
                <a:solidFill>
                  <a:schemeClr val="tx1"/>
                </a:solidFill>
              </a:rPr>
              <a:t>– </a:t>
            </a:r>
            <a:r>
              <a:rPr lang="ja-JP" altLang="en-US" dirty="0">
                <a:solidFill>
                  <a:schemeClr val="tx1"/>
                </a:solidFill>
              </a:rPr>
              <a:t>正規パターン</a:t>
            </a: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1C086FD1-9302-482A-8CFD-DB9D53B0A36F}"/>
                  </a:ext>
                </a:extLst>
              </p:cNvPr>
              <p:cNvSpPr/>
              <p:nvPr/>
            </p:nvSpPr>
            <p:spPr>
              <a:xfrm>
                <a:off x="6554193" y="4288581"/>
                <a:ext cx="3142207" cy="729110"/>
              </a:xfrm>
              <a:prstGeom prst="rect">
                <a:avLst/>
              </a:prstGeom>
            </p:spPr>
            <p:txBody>
              <a:bodyPr wrap="none">
                <a:spAutoFit/>
              </a:bodyPr>
              <a:lstStyle/>
              <a:p>
                <a:pPr>
                  <a:lnSpc>
                    <a:spcPct val="120000"/>
                  </a:lnSpc>
                </a:pPr>
                <a14:m>
                  <m:oMath xmlns:m="http://schemas.openxmlformats.org/officeDocument/2006/math">
                    <m:r>
                      <a:rPr lang="en-US" altLang="ja-JP" b="1" i="1">
                        <a:latin typeface="Cambria Math" panose="02040503050406030204" pitchFamily="18" charset="0"/>
                      </a:rPr>
                      <m:t>𝒑</m:t>
                    </m:r>
                  </m:oMath>
                </a14:m>
                <a:r>
                  <a:rPr lang="ja-JP" altLang="en-US" b="1" dirty="0"/>
                  <a:t>は正規パターンであるが，</a:t>
                </a:r>
                <a:endParaRPr lang="en-US" altLang="ja-JP" b="1" dirty="0"/>
              </a:p>
              <a:p>
                <a:pPr>
                  <a:lnSpc>
                    <a:spcPct val="120000"/>
                  </a:lnSpc>
                </a:pPr>
                <a14:m>
                  <m:oMath xmlns:m="http://schemas.openxmlformats.org/officeDocument/2006/math">
                    <m:r>
                      <a:rPr lang="en-US" altLang="ja-JP" b="1" i="1">
                        <a:latin typeface="Cambria Math" panose="02040503050406030204" pitchFamily="18" charset="0"/>
                      </a:rPr>
                      <m:t>𝒑</m:t>
                    </m:r>
                    <m:r>
                      <a:rPr lang="en-US" altLang="ja-JP" b="1" i="1">
                        <a:latin typeface="Cambria Math" panose="02040503050406030204" pitchFamily="18" charset="0"/>
                      </a:rPr>
                      <m:t>′</m:t>
                    </m:r>
                  </m:oMath>
                </a14:m>
                <a:r>
                  <a:rPr lang="ja-JP" altLang="en-US" b="1" dirty="0"/>
                  <a:t>は正規パターンではない．</a:t>
                </a:r>
              </a:p>
            </p:txBody>
          </p:sp>
        </mc:Choice>
        <mc:Fallback xmlns="">
          <p:sp>
            <p:nvSpPr>
              <p:cNvPr id="11" name="正方形/長方形 10">
                <a:extLst>
                  <a:ext uri="{FF2B5EF4-FFF2-40B4-BE49-F238E27FC236}">
                    <a16:creationId xmlns:a16="http://schemas.microsoft.com/office/drawing/2014/main" id="{1C086FD1-9302-482A-8CFD-DB9D53B0A36F}"/>
                  </a:ext>
                </a:extLst>
              </p:cNvPr>
              <p:cNvSpPr>
                <a:spLocks noRot="1" noChangeAspect="1" noMove="1" noResize="1" noEditPoints="1" noAdjustHandles="1" noChangeArrowheads="1" noChangeShapeType="1" noTextEdit="1"/>
              </p:cNvSpPr>
              <p:nvPr/>
            </p:nvSpPr>
            <p:spPr>
              <a:xfrm>
                <a:off x="6554193" y="4288581"/>
                <a:ext cx="3142207" cy="729110"/>
              </a:xfrm>
              <a:prstGeom prst="rect">
                <a:avLst/>
              </a:prstGeom>
              <a:blipFill>
                <a:blip r:embed="rId4"/>
                <a:stretch>
                  <a:fillRect l="-775" t="-840" r="-1744" b="-13445"/>
                </a:stretch>
              </a:blipFill>
            </p:spPr>
            <p:txBody>
              <a:bodyPr/>
              <a:lstStyle/>
              <a:p>
                <a:r>
                  <a:rPr lang="ja-JP" altLang="en-US">
                    <a:noFill/>
                  </a:rPr>
                  <a:t> </a:t>
                </a:r>
              </a:p>
            </p:txBody>
          </p:sp>
        </mc:Fallback>
      </mc:AlternateContent>
      <p:sp>
        <p:nvSpPr>
          <p:cNvPr id="4" name="吹き出し: 四角形 3">
            <a:extLst>
              <a:ext uri="{FF2B5EF4-FFF2-40B4-BE49-F238E27FC236}">
                <a16:creationId xmlns:a16="http://schemas.microsoft.com/office/drawing/2014/main" id="{25293076-5CB0-4A8F-8C39-990A59BACE95}"/>
              </a:ext>
            </a:extLst>
          </p:cNvPr>
          <p:cNvSpPr/>
          <p:nvPr/>
        </p:nvSpPr>
        <p:spPr>
          <a:xfrm>
            <a:off x="6538843" y="4185084"/>
            <a:ext cx="3384376" cy="936104"/>
          </a:xfrm>
          <a:prstGeom prst="wedgeRectCallout">
            <a:avLst>
              <a:gd name="adj1" fmla="val -83832"/>
              <a:gd name="adj2" fmla="val -3019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80EE058D-AF45-4629-8EC0-4344FB7BCB05}"/>
              </a:ext>
            </a:extLst>
          </p:cNvPr>
          <p:cNvSpPr>
            <a:spLocks noGrp="1"/>
          </p:cNvSpPr>
          <p:nvPr>
            <p:ph type="sldNum" sz="quarter" idx="12"/>
          </p:nvPr>
        </p:nvSpPr>
        <p:spPr/>
        <p:txBody>
          <a:bodyPr/>
          <a:lstStyle/>
          <a:p>
            <a:fld id="{F570F3E5-FDBB-4464-A890-BAA1FABE4FEA}" type="slidenum">
              <a:rPr kumimoji="1" lang="ja-JP" altLang="en-US" smtClean="0"/>
              <a:t>8</a:t>
            </a:fld>
            <a:endParaRPr kumimoji="1" lang="ja-JP" altLang="en-US"/>
          </a:p>
        </p:txBody>
      </p:sp>
    </p:spTree>
    <p:extLst>
      <p:ext uri="{BB962C8B-B14F-4D97-AF65-F5344CB8AC3E}">
        <p14:creationId xmlns:p14="http://schemas.microsoft.com/office/powerpoint/2010/main" val="7075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8D9814-F53C-4C9C-A61C-65545CE1117A}"/>
                  </a:ext>
                </a:extLst>
              </p:cNvPr>
              <p:cNvSpPr>
                <a:spLocks noGrp="1"/>
              </p:cNvSpPr>
              <p:nvPr>
                <p:ph idx="1"/>
              </p:nvPr>
            </p:nvSpPr>
            <p:spPr>
              <a:xfrm>
                <a:off x="479427" y="981075"/>
                <a:ext cx="10981169" cy="5435600"/>
              </a:xfrm>
            </p:spPr>
            <p:txBody>
              <a:bodyPr>
                <a:normAutofit/>
              </a:bodyPr>
              <a:lstStyle/>
              <a:p>
                <a:pPr marL="0" indent="0">
                  <a:buClr>
                    <a:srgbClr val="002060"/>
                  </a:buClr>
                  <a:buNone/>
                </a:pPr>
                <a:r>
                  <a:rPr lang="ja-JP" altLang="en-US" dirty="0">
                    <a:solidFill>
                      <a:schemeClr val="tx1"/>
                    </a:solidFill>
                    <a:latin typeface="+mj-ea"/>
                    <a:ea typeface="+mj-ea"/>
                  </a:rPr>
                  <a:t>例化</a:t>
                </a:r>
                <a:endParaRPr lang="en-US" altLang="ja-JP" dirty="0">
                  <a:solidFill>
                    <a:schemeClr val="tx1"/>
                  </a:solidFill>
                  <a:latin typeface="+mj-ea"/>
                  <a:ea typeface="+mj-ea"/>
                </a:endParaRPr>
              </a:p>
              <a:p>
                <a:pPr lvl="1">
                  <a:buClr>
                    <a:schemeClr val="accent5"/>
                  </a:buClr>
                  <a:buFont typeface="Wingdings" panose="05000000000000000000" pitchFamily="2" charset="2"/>
                  <a:buChar char="l"/>
                </a:pPr>
                <a14:m>
                  <m:oMath xmlns:m="http://schemas.openxmlformats.org/officeDocument/2006/math">
                    <m:r>
                      <a:rPr lang="en-US" altLang="ja-JP" sz="2000" i="1">
                        <a:solidFill>
                          <a:schemeClr val="tx1"/>
                        </a:solidFill>
                        <a:latin typeface="Cambria Math" panose="02040503050406030204" pitchFamily="18" charset="0"/>
                      </a:rPr>
                      <m:t>𝑝</m:t>
                    </m:r>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𝑞</m:t>
                    </m:r>
                    <m:r>
                      <a:rPr lang="en-US" altLang="ja-JP" sz="2000" i="1">
                        <a:solidFill>
                          <a:schemeClr val="tx1"/>
                        </a:solidFill>
                        <a:latin typeface="Cambria Math" panose="02040503050406030204" pitchFamily="18" charset="0"/>
                      </a:rPr>
                      <m:t>𝜃</m:t>
                    </m:r>
                  </m:oMath>
                </a14:m>
                <a:r>
                  <a:rPr lang="ja-JP" altLang="en-US" sz="2000" dirty="0">
                    <a:solidFill>
                      <a:schemeClr val="tx1"/>
                    </a:solidFill>
                  </a:rPr>
                  <a:t>を満たす代入</a:t>
                </a:r>
                <a14:m>
                  <m:oMath xmlns:m="http://schemas.openxmlformats.org/officeDocument/2006/math">
                    <m:r>
                      <a:rPr lang="en-US" altLang="ja-JP" sz="2000" i="1">
                        <a:solidFill>
                          <a:schemeClr val="tx1"/>
                        </a:solidFill>
                        <a:latin typeface="Cambria Math" panose="02040503050406030204" pitchFamily="18" charset="0"/>
                      </a:rPr>
                      <m:t>𝜃</m:t>
                    </m:r>
                  </m:oMath>
                </a14:m>
                <a:r>
                  <a:rPr lang="ja-JP" altLang="en-US" sz="2000" dirty="0">
                    <a:solidFill>
                      <a:schemeClr val="tx1"/>
                    </a:solidFill>
                  </a:rPr>
                  <a:t>が存在するとき，</a:t>
                </a:r>
                <a:r>
                  <a:rPr lang="en-US" altLang="ja-JP" sz="2000" dirty="0">
                    <a:solidFill>
                      <a:schemeClr val="tx1"/>
                    </a:solidFill>
                  </a:rPr>
                  <a:t> </a:t>
                </a:r>
                <a14:m>
                  <m:oMath xmlns:m="http://schemas.openxmlformats.org/officeDocument/2006/math">
                    <m:r>
                      <a:rPr lang="en-US" altLang="ja-JP" sz="2000" i="1">
                        <a:solidFill>
                          <a:schemeClr val="tx1"/>
                        </a:solidFill>
                        <a:latin typeface="Cambria Math" panose="02040503050406030204" pitchFamily="18" charset="0"/>
                      </a:rPr>
                      <m:t>𝑝</m:t>
                    </m:r>
                  </m:oMath>
                </a14:m>
                <a:r>
                  <a:rPr lang="ja-JP" altLang="en-US" sz="2000" dirty="0">
                    <a:solidFill>
                      <a:schemeClr val="tx1"/>
                    </a:solidFill>
                  </a:rPr>
                  <a:t>は</a:t>
                </a:r>
                <a14:m>
                  <m:oMath xmlns:m="http://schemas.openxmlformats.org/officeDocument/2006/math">
                    <m:r>
                      <a:rPr lang="en-US" altLang="ja-JP" sz="2000" b="0" i="1" smtClean="0">
                        <a:solidFill>
                          <a:schemeClr val="tx1"/>
                        </a:solidFill>
                        <a:latin typeface="Cambria Math" panose="02040503050406030204" pitchFamily="18" charset="0"/>
                      </a:rPr>
                      <m:t>𝑞</m:t>
                    </m:r>
                  </m:oMath>
                </a14:m>
                <a:r>
                  <a:rPr lang="ja-JP" altLang="en-US" sz="2000" dirty="0">
                    <a:solidFill>
                      <a:schemeClr val="tx1"/>
                    </a:solidFill>
                  </a:rPr>
                  <a:t>の</a:t>
                </a:r>
                <a:r>
                  <a:rPr lang="ja-JP" altLang="en-US" sz="2000" b="1" dirty="0">
                    <a:solidFill>
                      <a:schemeClr val="tx1"/>
                    </a:solidFill>
                  </a:rPr>
                  <a:t>例化である</a:t>
                </a:r>
                <a:r>
                  <a:rPr lang="ja-JP" altLang="en-US" sz="2000" dirty="0"/>
                  <a:t>，</a:t>
                </a:r>
                <a:r>
                  <a:rPr lang="en-US" altLang="ja-JP" sz="2000" dirty="0"/>
                  <a:t> </a:t>
                </a:r>
                <a14:m>
                  <m:oMath xmlns:m="http://schemas.openxmlformats.org/officeDocument/2006/math">
                    <m:r>
                      <a:rPr lang="en-US" altLang="ja-JP" sz="2000" i="1">
                        <a:latin typeface="Cambria Math" panose="02040503050406030204" pitchFamily="18" charset="0"/>
                      </a:rPr>
                      <m:t>𝑞</m:t>
                    </m:r>
                  </m:oMath>
                </a14:m>
                <a:r>
                  <a:rPr lang="en-US" altLang="ja-JP" sz="2000" dirty="0"/>
                  <a:t> </a:t>
                </a:r>
                <a:r>
                  <a:rPr lang="ja-JP" altLang="en-US" sz="2000" dirty="0"/>
                  <a:t>は</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 </m:t>
                    </m:r>
                  </m:oMath>
                </a14:m>
                <a:r>
                  <a:rPr lang="ja-JP" altLang="en-US" sz="2000" dirty="0"/>
                  <a:t>の</a:t>
                </a:r>
                <a:r>
                  <a:rPr lang="ja-JP" altLang="en-US" sz="2000" b="1" dirty="0">
                    <a:latin typeface="+mj-lt"/>
                    <a:ea typeface="HGP創英ﾌﾟﾚｾﾞﾝｽEB" panose="02020800000000000000" pitchFamily="18" charset="-128"/>
                  </a:rPr>
                  <a:t>汎化で</a:t>
                </a:r>
                <a:r>
                  <a:rPr lang="ja-JP" altLang="en-US" sz="2000" b="1" dirty="0">
                    <a:solidFill>
                      <a:schemeClr val="tx1"/>
                    </a:solidFill>
                    <a:latin typeface="+mj-lt"/>
                    <a:ea typeface="HGP創英ﾌﾟﾚｾﾞﾝｽEB" panose="02020800000000000000" pitchFamily="18" charset="-128"/>
                  </a:rPr>
                  <a:t>ある</a:t>
                </a:r>
                <a:r>
                  <a:rPr lang="ja-JP" altLang="en-US" sz="2000" dirty="0">
                    <a:solidFill>
                      <a:schemeClr val="tx1"/>
                    </a:solidFill>
                  </a:rPr>
                  <a:t>といい，</a:t>
                </a:r>
                <a14:m>
                  <m:oMath xmlns:m="http://schemas.openxmlformats.org/officeDocument/2006/math">
                    <m:r>
                      <a:rPr lang="en-US" altLang="ja-JP" sz="2000" b="1" i="1">
                        <a:solidFill>
                          <a:schemeClr val="tx1"/>
                        </a:solidFill>
                        <a:latin typeface="Cambria Math" panose="02040503050406030204" pitchFamily="18" charset="0"/>
                      </a:rPr>
                      <m:t>𝒑</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𝒒</m:t>
                    </m:r>
                  </m:oMath>
                </a14:m>
                <a:r>
                  <a:rPr lang="ja-JP" altLang="en-US" sz="2000" dirty="0">
                    <a:solidFill>
                      <a:schemeClr val="tx1"/>
                    </a:solidFill>
                  </a:rPr>
                  <a:t>で表す．</a:t>
                </a:r>
                <a:endParaRPr lang="en-US" altLang="ja-JP" sz="2000" dirty="0">
                  <a:solidFill>
                    <a:schemeClr val="tx1"/>
                  </a:solidFill>
                </a:endParaRPr>
              </a:p>
              <a:p>
                <a:pPr marL="914377" lvl="2" indent="0">
                  <a:buClr>
                    <a:schemeClr val="accent5"/>
                  </a:buClr>
                  <a:buNone/>
                </a:pPr>
                <a:r>
                  <a:rPr lang="ja-JP" altLang="en-US" sz="2000" b="1" dirty="0">
                    <a:solidFill>
                      <a:schemeClr val="tx1"/>
                    </a:solidFill>
                  </a:rPr>
                  <a:t>例</a:t>
                </a:r>
                <a:r>
                  <a:rPr lang="en-US" altLang="ja-JP" sz="2000" b="1" dirty="0">
                    <a:solidFill>
                      <a:schemeClr val="tx1"/>
                    </a:solidFill>
                  </a:rPr>
                  <a:t>.  </a:t>
                </a:r>
                <a14:m>
                  <m:oMath xmlns:m="http://schemas.openxmlformats.org/officeDocument/2006/math">
                    <m:r>
                      <a:rPr lang="en-US" altLang="ja-JP" i="1">
                        <a:solidFill>
                          <a:schemeClr val="tx1"/>
                        </a:solidFill>
                        <a:latin typeface="Cambria Math" panose="02040503050406030204" pitchFamily="18" charset="0"/>
                      </a:rPr>
                      <m:t>𝑝</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𝑎𝑏𝑥𝑏</m:t>
                    </m:r>
                    <m:r>
                      <a:rPr lang="en-US" altLang="ja-JP" i="1">
                        <a:solidFill>
                          <a:schemeClr val="tx1"/>
                        </a:solidFill>
                        <a:latin typeface="Cambria Math" panose="02040503050406030204" pitchFamily="18" charset="0"/>
                      </a:rPr>
                      <m:t>,  </m:t>
                    </m:r>
                    <m:r>
                      <a:rPr lang="en-US" altLang="ja-JP" i="1">
                        <a:solidFill>
                          <a:schemeClr val="tx1"/>
                        </a:solidFill>
                        <a:latin typeface="Cambria Math" panose="02040503050406030204" pitchFamily="18" charset="0"/>
                      </a:rPr>
                      <m:t>𝑞</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𝑎𝑦𝑏</m:t>
                    </m:r>
                  </m:oMath>
                </a14:m>
                <a:r>
                  <a:rPr lang="ja-JP" altLang="en-US" sz="2000" dirty="0">
                    <a:solidFill>
                      <a:schemeClr val="tx1"/>
                    </a:solidFill>
                  </a:rPr>
                  <a:t>であるとき，</a:t>
                </a:r>
                <a14:m>
                  <m:oMath xmlns:m="http://schemas.openxmlformats.org/officeDocument/2006/math">
                    <m:r>
                      <a:rPr lang="en-US" altLang="ja-JP" b="0" i="1" smtClean="0">
                        <a:solidFill>
                          <a:schemeClr val="tx1"/>
                        </a:solidFill>
                        <a:latin typeface="Cambria Math" panose="02040503050406030204" pitchFamily="18" charset="0"/>
                      </a:rPr>
                      <m:t>𝑝</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𝑞</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𝑏𝑥</m:t>
                        </m:r>
                      </m:e>
                    </m:d>
                  </m:oMath>
                </a14:m>
                <a:r>
                  <a:rPr lang="ja-JP" altLang="en-US" sz="2000" dirty="0">
                    <a:solidFill>
                      <a:schemeClr val="tx1"/>
                    </a:solidFill>
                  </a:rPr>
                  <a:t>となる．</a:t>
                </a:r>
                <a:endParaRPr lang="ja-JP" altLang="en-US" dirty="0">
                  <a:solidFill>
                    <a:schemeClr val="tx1"/>
                  </a:solidFill>
                </a:endParaRPr>
              </a:p>
              <a:p>
                <a:pPr marL="0" lvl="0" indent="0">
                  <a:buClr>
                    <a:srgbClr val="002060"/>
                  </a:buClr>
                  <a:buNone/>
                </a:pPr>
                <a:r>
                  <a:rPr lang="ja-JP" altLang="en-US" dirty="0">
                    <a:solidFill>
                      <a:srgbClr val="2A2E33"/>
                    </a:solidFill>
                    <a:latin typeface="Noto Sans JP ExtraBold"/>
                    <a:ea typeface="Noto Sans JP ExtraBold"/>
                  </a:rPr>
                  <a:t>正規パターン言語</a:t>
                </a:r>
                <a:r>
                  <a:rPr lang="en-US" altLang="ja-JP" dirty="0">
                    <a:solidFill>
                      <a:srgbClr val="2A2E33"/>
                    </a:solidFill>
                    <a:latin typeface="Noto Sans JP ExtraBold"/>
                    <a:ea typeface="Noto Sans JP ExtraBold"/>
                  </a:rPr>
                  <a:t>(Regular pattern language)</a:t>
                </a:r>
              </a:p>
              <a:p>
                <a:pPr lvl="1">
                  <a:buClr>
                    <a:srgbClr val="5B9BD5"/>
                  </a:buClr>
                  <a:buFont typeface="Wingdings" panose="05000000000000000000" pitchFamily="2" charset="2"/>
                  <a:buChar char="l"/>
                </a:pPr>
                <a:r>
                  <a:rPr lang="ja-JP" altLang="en-US" sz="2000" dirty="0">
                    <a:solidFill>
                      <a:srgbClr val="2A2E33"/>
                    </a:solidFill>
                  </a:rPr>
                  <a:t>正規パターン</a:t>
                </a:r>
                <a14:m>
                  <m:oMath xmlns:m="http://schemas.openxmlformats.org/officeDocument/2006/math">
                    <m:r>
                      <a:rPr lang="en-US" altLang="ja-JP" sz="2000" b="0" i="1" smtClean="0">
                        <a:solidFill>
                          <a:srgbClr val="2A2E33"/>
                        </a:solidFill>
                        <a:latin typeface="Cambria Math" panose="02040503050406030204" pitchFamily="18" charset="0"/>
                      </a:rPr>
                      <m:t>𝑝</m:t>
                    </m:r>
                  </m:oMath>
                </a14:m>
                <a:r>
                  <a:rPr lang="ja-JP" altLang="en-US" sz="2000" dirty="0"/>
                  <a:t>の変数記号を定数記号列で置き換えることで生成できる定数記号列全体の集合</a:t>
                </a:r>
                <a:r>
                  <a:rPr lang="ja-JP" altLang="en-US" sz="2000" dirty="0">
                    <a:solidFill>
                      <a:schemeClr val="tx1"/>
                    </a:solidFill>
                  </a:rPr>
                  <a:t>を</a:t>
                </a:r>
                <a14:m>
                  <m:oMath xmlns:m="http://schemas.openxmlformats.org/officeDocument/2006/math">
                    <m:r>
                      <a:rPr lang="en-US" altLang="ja-JP" sz="2000" b="1" i="1" smtClean="0">
                        <a:solidFill>
                          <a:srgbClr val="2A2E33"/>
                        </a:solidFill>
                        <a:latin typeface="Cambria Math" panose="02040503050406030204" pitchFamily="18" charset="0"/>
                      </a:rPr>
                      <m:t>𝑳</m:t>
                    </m:r>
                    <m:r>
                      <a:rPr lang="en-US" altLang="ja-JP" sz="2000" b="1" i="1" smtClean="0">
                        <a:solidFill>
                          <a:srgbClr val="2A2E33"/>
                        </a:solidFill>
                        <a:latin typeface="Cambria Math" panose="02040503050406030204" pitchFamily="18" charset="0"/>
                      </a:rPr>
                      <m:t>(</m:t>
                    </m:r>
                    <m:r>
                      <a:rPr lang="en-US" altLang="ja-JP" sz="2000" b="1" i="1" smtClean="0">
                        <a:solidFill>
                          <a:srgbClr val="2A2E33"/>
                        </a:solidFill>
                        <a:latin typeface="Cambria Math" panose="02040503050406030204" pitchFamily="18" charset="0"/>
                      </a:rPr>
                      <m:t>𝒑</m:t>
                    </m:r>
                    <m:r>
                      <a:rPr lang="en-US" altLang="ja-JP" sz="2000" b="1" i="1" smtClean="0">
                        <a:solidFill>
                          <a:srgbClr val="2A2E33"/>
                        </a:solidFill>
                        <a:latin typeface="Cambria Math" panose="02040503050406030204" pitchFamily="18" charset="0"/>
                      </a:rPr>
                      <m:t>)</m:t>
                    </m:r>
                  </m:oMath>
                </a14:m>
                <a:r>
                  <a:rPr lang="ja-JP" altLang="en-US" sz="2000" dirty="0">
                    <a:solidFill>
                      <a:schemeClr val="tx1"/>
                    </a:solidFill>
                  </a:rPr>
                  <a:t>で表す．</a:t>
                </a:r>
                <a:endParaRPr lang="en-US" altLang="ja-JP" sz="2000" dirty="0">
                  <a:solidFill>
                    <a:schemeClr val="tx1"/>
                  </a:solidFill>
                </a:endParaRPr>
              </a:p>
              <a:p>
                <a:pPr marL="914377" lvl="2" indent="0">
                  <a:buClr>
                    <a:srgbClr val="5B9BD5"/>
                  </a:buClr>
                  <a:buNone/>
                </a:pPr>
                <a:r>
                  <a:rPr lang="ja-JP" altLang="en-US" sz="2000" b="1" dirty="0">
                    <a:solidFill>
                      <a:srgbClr val="2A2E33"/>
                    </a:solidFill>
                  </a:rPr>
                  <a:t>例</a:t>
                </a:r>
                <a:r>
                  <a:rPr lang="en-US" altLang="ja-JP" sz="2000" b="1" dirty="0">
                    <a:solidFill>
                      <a:srgbClr val="2A2E33"/>
                    </a:solidFill>
                  </a:rPr>
                  <a:t>.  </a:t>
                </a:r>
                <a14:m>
                  <m:oMath xmlns:m="http://schemas.openxmlformats.org/officeDocument/2006/math">
                    <m:r>
                      <a:rPr lang="en-US" altLang="ja-JP" i="1">
                        <a:solidFill>
                          <a:srgbClr val="2A2E33"/>
                        </a:solidFill>
                        <a:latin typeface="Cambria Math" panose="02040503050406030204" pitchFamily="18" charset="0"/>
                      </a:rPr>
                      <m:t>𝑝</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𝑎𝑏𝑥𝑏</m:t>
                    </m:r>
                    <m:r>
                      <a:rPr lang="en-US" altLang="ja-JP" i="1">
                        <a:solidFill>
                          <a:srgbClr val="2A2E33"/>
                        </a:solidFill>
                        <a:latin typeface="Cambria Math" panose="02040503050406030204" pitchFamily="18" charset="0"/>
                      </a:rPr>
                      <m:t>,  </m:t>
                    </m:r>
                    <m:r>
                      <a:rPr lang="en-US" altLang="ja-JP" i="1">
                        <a:solidFill>
                          <a:srgbClr val="2A2E33"/>
                        </a:solidFill>
                        <a:latin typeface="Cambria Math" panose="02040503050406030204" pitchFamily="18" charset="0"/>
                      </a:rPr>
                      <m:t>𝐿</m:t>
                    </m:r>
                    <m:d>
                      <m:dPr>
                        <m:ctrlPr>
                          <a:rPr lang="en-US" altLang="ja-JP" i="1">
                            <a:solidFill>
                              <a:srgbClr val="2A2E33"/>
                            </a:solidFill>
                            <a:latin typeface="Cambria Math" panose="02040503050406030204" pitchFamily="18" charset="0"/>
                          </a:rPr>
                        </m:ctrlPr>
                      </m:dPr>
                      <m:e>
                        <m:r>
                          <a:rPr lang="en-US" altLang="ja-JP" i="1">
                            <a:solidFill>
                              <a:srgbClr val="2A2E33"/>
                            </a:solidFill>
                            <a:latin typeface="Cambria Math" panose="02040503050406030204" pitchFamily="18" charset="0"/>
                          </a:rPr>
                          <m:t>𝑝</m:t>
                        </m:r>
                      </m:e>
                    </m:d>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𝑎𝑏𝑎𝑏</m:t>
                    </m:r>
                    <m:r>
                      <a:rPr lang="en-US" altLang="ja-JP" i="1">
                        <a:solidFill>
                          <a:srgbClr val="2A2E33"/>
                        </a:solidFill>
                        <a:latin typeface="Cambria Math" panose="02040503050406030204" pitchFamily="18" charset="0"/>
                      </a:rPr>
                      <m:t>,</m:t>
                    </m:r>
                    <m:r>
                      <a:rPr lang="en-US" altLang="ja-JP" i="1">
                        <a:solidFill>
                          <a:srgbClr val="2A2E33"/>
                        </a:solidFill>
                        <a:latin typeface="Cambria Math" panose="02040503050406030204" pitchFamily="18" charset="0"/>
                      </a:rPr>
                      <m:t>𝑎𝑏𝑏𝑏</m:t>
                    </m:r>
                    <m:r>
                      <a:rPr lang="en-US" altLang="ja-JP" i="1">
                        <a:solidFill>
                          <a:srgbClr val="2A2E33"/>
                        </a:solidFill>
                        <a:latin typeface="Cambria Math" panose="02040503050406030204" pitchFamily="18" charset="0"/>
                      </a:rPr>
                      <m:t>,⋯}.</m:t>
                    </m:r>
                  </m:oMath>
                </a14:m>
                <a:endParaRPr lang="en-US" altLang="ja-JP" sz="2000" dirty="0">
                  <a:solidFill>
                    <a:schemeClr val="tx1"/>
                  </a:solidFill>
                </a:endParaRPr>
              </a:p>
              <a:p>
                <a:pPr lvl="1">
                  <a:buClr>
                    <a:srgbClr val="5B9BD5"/>
                  </a:buClr>
                  <a:buFont typeface="Wingdings" panose="05000000000000000000" pitchFamily="2" charset="2"/>
                  <a:buChar char="l"/>
                </a:pPr>
                <a:r>
                  <a:rPr lang="ja-JP" altLang="en-US" sz="2000" dirty="0">
                    <a:solidFill>
                      <a:schemeClr val="tx1"/>
                    </a:solidFill>
                  </a:rPr>
                  <a:t>正規パターンによって生成される言語を</a:t>
                </a:r>
                <a:r>
                  <a:rPr lang="ja-JP" altLang="en-US" sz="2000" b="1" dirty="0">
                    <a:solidFill>
                      <a:schemeClr val="tx1"/>
                    </a:solidFill>
                  </a:rPr>
                  <a:t>正規パターン言語</a:t>
                </a:r>
                <a:r>
                  <a:rPr lang="ja-JP" altLang="en-US" sz="2000" dirty="0"/>
                  <a:t>という．</a:t>
                </a:r>
                <a:endParaRPr lang="en-US" altLang="ja-JP" sz="2000" dirty="0">
                  <a:solidFill>
                    <a:schemeClr val="tx1"/>
                  </a:solidFill>
                </a:endParaRPr>
              </a:p>
              <a:p>
                <a:pPr lvl="1">
                  <a:buClr>
                    <a:srgbClr val="5B9BD5"/>
                  </a:buClr>
                  <a:buFont typeface="Wingdings" panose="05000000000000000000" pitchFamily="2" charset="2"/>
                  <a:buChar char="l"/>
                </a:pPr>
                <a:r>
                  <a:rPr lang="ja-JP" altLang="en-US" sz="2000" dirty="0"/>
                  <a:t>すべての正規パターン言語の集合を</a:t>
                </a:r>
                <a14:m>
                  <m:oMath xmlns:m="http://schemas.openxmlformats.org/officeDocument/2006/math">
                    <m:r>
                      <a:rPr lang="en-US" altLang="ja-JP" sz="2000" b="1" i="1">
                        <a:latin typeface="Cambria Math" panose="02040503050406030204" pitchFamily="18" charset="0"/>
                      </a:rPr>
                      <m:t>𝓡𝓟</m:t>
                    </m:r>
                    <m:r>
                      <a:rPr lang="en-US" altLang="ja-JP" sz="2000" b="1" i="1">
                        <a:latin typeface="Cambria Math" panose="02040503050406030204" pitchFamily="18" charset="0"/>
                        <a:ea typeface="Cambria Math" panose="02040503050406030204" pitchFamily="18" charset="0"/>
                      </a:rPr>
                      <m:t>𝓛</m:t>
                    </m:r>
                  </m:oMath>
                </a14:m>
                <a:r>
                  <a:rPr lang="ja-JP" altLang="en-US" sz="2000" dirty="0"/>
                  <a:t>で表す．</a:t>
                </a:r>
                <a:endParaRPr lang="en-US" altLang="ja-JP" sz="2000" dirty="0">
                  <a:solidFill>
                    <a:schemeClr val="tx1"/>
                  </a:solidFill>
                </a:endParaRPr>
              </a:p>
              <a:p>
                <a:pPr marL="0" lvl="0" indent="0">
                  <a:lnSpc>
                    <a:spcPct val="130000"/>
                  </a:lnSpc>
                  <a:spcBef>
                    <a:spcPts val="0"/>
                  </a:spcBef>
                  <a:buClr>
                    <a:srgbClr val="002060"/>
                  </a:buClr>
                  <a:buNone/>
                </a:pPr>
                <a:r>
                  <a:rPr lang="ja-JP" altLang="en-US" dirty="0">
                    <a:solidFill>
                      <a:srgbClr val="2A2E33"/>
                    </a:solidFill>
                    <a:latin typeface="Noto Sans JP ExtraBold"/>
                    <a:ea typeface="Noto Sans JP ExtraBold"/>
                  </a:rPr>
                  <a:t>補題</a:t>
                </a:r>
                <a:r>
                  <a:rPr lang="en-US" altLang="ja-JP" dirty="0">
                    <a:solidFill>
                      <a:srgbClr val="2A2E33"/>
                    </a:solidFill>
                    <a:latin typeface="Noto Sans JP ExtraBold"/>
                    <a:ea typeface="Noto Sans JP ExtraBold"/>
                  </a:rPr>
                  <a:t>1 [4].</a:t>
                </a:r>
                <a:r>
                  <a:rPr lang="ja-JP" altLang="en-US" dirty="0">
                    <a:solidFill>
                      <a:srgbClr val="2A2E33"/>
                    </a:solidFill>
                    <a:latin typeface="Noto Sans JP ExtraBold"/>
                    <a:ea typeface="Noto Sans JP ExtraBold"/>
                  </a:rPr>
                  <a:t> </a:t>
                </a:r>
                <a:endParaRPr lang="en-US" altLang="ja-JP" dirty="0">
                  <a:solidFill>
                    <a:srgbClr val="2A2E33"/>
                  </a:solidFill>
                  <a:latin typeface="Noto Sans JP ExtraBold"/>
                  <a:ea typeface="Noto Sans JP ExtraBold"/>
                </a:endParaRPr>
              </a:p>
              <a:p>
                <a:pPr marL="0" lvl="0" indent="0">
                  <a:lnSpc>
                    <a:spcPct val="130000"/>
                  </a:lnSpc>
                  <a:spcBef>
                    <a:spcPts val="0"/>
                  </a:spcBef>
                  <a:buClr>
                    <a:srgbClr val="002060"/>
                  </a:buClr>
                  <a:buNone/>
                </a:pPr>
                <a14:m>
                  <m:oMath xmlns:m="http://schemas.openxmlformats.org/officeDocument/2006/math">
                    <m:r>
                      <a:rPr lang="en-US" altLang="ja-JP" sz="2000" b="0" i="1" smtClean="0">
                        <a:solidFill>
                          <a:srgbClr val="2A2E33"/>
                        </a:solidFill>
                        <a:latin typeface="Cambria Math" panose="02040503050406030204" pitchFamily="18" charset="0"/>
                      </a:rPr>
                      <m:t>𝑝</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𝑞</m:t>
                    </m:r>
                  </m:oMath>
                </a14:m>
                <a:r>
                  <a:rPr lang="ja-JP" altLang="en-US" sz="2000" dirty="0">
                    <a:solidFill>
                      <a:srgbClr val="2A2E33"/>
                    </a:solidFill>
                  </a:rPr>
                  <a:t>を正規パターンとする．このとき，</a:t>
                </a:r>
                <a14:m>
                  <m:oMath xmlns:m="http://schemas.openxmlformats.org/officeDocument/2006/math">
                    <m:r>
                      <a:rPr lang="en-US" altLang="ja-JP" sz="2000" b="0" i="1" smtClean="0">
                        <a:solidFill>
                          <a:srgbClr val="2A2E33"/>
                        </a:solidFill>
                        <a:latin typeface="Cambria Math" panose="02040503050406030204" pitchFamily="18" charset="0"/>
                      </a:rPr>
                      <m:t>𝑝</m:t>
                    </m:r>
                    <m:r>
                      <a:rPr lang="en-US" altLang="ja-JP" sz="2000" b="0" i="1" smtClean="0">
                        <a:solidFill>
                          <a:srgbClr val="2A2E33"/>
                        </a:solidFill>
                        <a:latin typeface="Cambria Math" panose="02040503050406030204" pitchFamily="18" charset="0"/>
                      </a:rPr>
                      <m:t>     </m:t>
                    </m:r>
                    <m:r>
                      <a:rPr lang="en-US" altLang="ja-JP" sz="2000" b="0" i="1" smtClean="0">
                        <a:solidFill>
                          <a:srgbClr val="2A2E33"/>
                        </a:solidFill>
                        <a:latin typeface="Cambria Math" panose="02040503050406030204" pitchFamily="18" charset="0"/>
                      </a:rPr>
                      <m:t>𝑞</m:t>
                    </m:r>
                  </m:oMath>
                </a14:m>
                <a:r>
                  <a:rPr lang="ja-JP" altLang="en-US" sz="2000" dirty="0">
                    <a:solidFill>
                      <a:srgbClr val="2A2E33"/>
                    </a:solidFill>
                  </a:rPr>
                  <a:t>と</a:t>
                </a:r>
                <a14:m>
                  <m:oMath xmlns:m="http://schemas.openxmlformats.org/officeDocument/2006/math">
                    <m:r>
                      <a:rPr lang="en-US" altLang="ja-JP" sz="2000" b="0" i="1" smtClean="0">
                        <a:solidFill>
                          <a:srgbClr val="2A2E33"/>
                        </a:solidFill>
                        <a:latin typeface="Cambria Math" panose="02040503050406030204" pitchFamily="18" charset="0"/>
                      </a:rPr>
                      <m:t>𝐿</m:t>
                    </m:r>
                    <m:d>
                      <m:dPr>
                        <m:ctrlPr>
                          <a:rPr lang="en-US" altLang="ja-JP" sz="2000" b="0" i="1" smtClean="0">
                            <a:solidFill>
                              <a:srgbClr val="2A2E33"/>
                            </a:solidFill>
                            <a:latin typeface="Cambria Math" panose="02040503050406030204" pitchFamily="18" charset="0"/>
                          </a:rPr>
                        </m:ctrlPr>
                      </m:dPr>
                      <m:e>
                        <m:r>
                          <a:rPr lang="en-US" altLang="ja-JP" sz="2000" b="0" i="1" smtClean="0">
                            <a:solidFill>
                              <a:srgbClr val="2A2E33"/>
                            </a:solidFill>
                            <a:latin typeface="Cambria Math" panose="02040503050406030204" pitchFamily="18" charset="0"/>
                          </a:rPr>
                          <m:t>𝑝</m:t>
                        </m:r>
                      </m:e>
                    </m:d>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𝐿</m:t>
                    </m:r>
                    <m:r>
                      <a:rPr lang="en-US" altLang="ja-JP" sz="2000" b="0" i="1" smtClean="0">
                        <a:solidFill>
                          <a:srgbClr val="2A2E33"/>
                        </a:solidFill>
                        <a:latin typeface="Cambria Math" panose="02040503050406030204" pitchFamily="18" charset="0"/>
                      </a:rPr>
                      <m:t>(</m:t>
                    </m:r>
                    <m:r>
                      <a:rPr lang="en-US" altLang="ja-JP" sz="2000" b="0" i="1" smtClean="0">
                        <a:solidFill>
                          <a:srgbClr val="2A2E33"/>
                        </a:solidFill>
                        <a:latin typeface="Cambria Math" panose="02040503050406030204" pitchFamily="18" charset="0"/>
                      </a:rPr>
                      <m:t>𝑞</m:t>
                    </m:r>
                    <m:r>
                      <a:rPr lang="en-US" altLang="ja-JP" sz="2000" b="0" i="1" smtClean="0">
                        <a:solidFill>
                          <a:srgbClr val="2A2E33"/>
                        </a:solidFill>
                        <a:latin typeface="Cambria Math" panose="02040503050406030204" pitchFamily="18" charset="0"/>
                      </a:rPr>
                      <m:t>)</m:t>
                    </m:r>
                  </m:oMath>
                </a14:m>
                <a:r>
                  <a:rPr lang="ja-JP" altLang="en-US" sz="2000" dirty="0">
                    <a:solidFill>
                      <a:srgbClr val="2A2E33"/>
                    </a:solidFill>
                  </a:rPr>
                  <a:t>は同値である．</a:t>
                </a:r>
              </a:p>
              <a:p>
                <a:pPr marL="914377" lvl="2" indent="0">
                  <a:buClr>
                    <a:srgbClr val="5B9BD5"/>
                  </a:buClr>
                  <a:buNone/>
                </a:pPr>
                <a:endParaRPr lang="en-US" altLang="ja-JP" sz="2000" b="1" dirty="0">
                  <a:solidFill>
                    <a:schemeClr val="tx1"/>
                  </a:solidFill>
                </a:endParaRPr>
              </a:p>
            </p:txBody>
          </p:sp>
        </mc:Choice>
        <mc:Fallback xmlns="">
          <p:sp>
            <p:nvSpPr>
              <p:cNvPr id="3" name="コンテンツ プレースホルダー 2">
                <a:extLst>
                  <a:ext uri="{FF2B5EF4-FFF2-40B4-BE49-F238E27FC236}">
                    <a16:creationId xmlns:a16="http://schemas.microsoft.com/office/drawing/2014/main" id="{A38D9814-F53C-4C9C-A61C-65545CE1117A}"/>
                  </a:ext>
                </a:extLst>
              </p:cNvPr>
              <p:cNvSpPr>
                <a:spLocks noGrp="1" noRot="1" noChangeAspect="1" noMove="1" noResize="1" noEditPoints="1" noAdjustHandles="1" noChangeArrowheads="1" noChangeShapeType="1" noTextEdit="1"/>
              </p:cNvSpPr>
              <p:nvPr>
                <p:ph idx="1"/>
              </p:nvPr>
            </p:nvSpPr>
            <p:spPr>
              <a:xfrm>
                <a:off x="479427" y="981075"/>
                <a:ext cx="10981169" cy="5435600"/>
              </a:xfrm>
              <a:blipFill>
                <a:blip r:embed="rId3"/>
                <a:stretch>
                  <a:fillRect l="-1721" t="-1121"/>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5FFEB3C-04DC-4455-BE57-0EF00792FDC8}"/>
              </a:ext>
            </a:extLst>
          </p:cNvPr>
          <p:cNvSpPr>
            <a:spLocks noGrp="1"/>
          </p:cNvSpPr>
          <p:nvPr>
            <p:ph type="title"/>
          </p:nvPr>
        </p:nvSpPr>
        <p:spPr/>
        <p:txBody>
          <a:bodyPr/>
          <a:lstStyle/>
          <a:p>
            <a:r>
              <a:rPr lang="en-US" altLang="ja-JP" dirty="0">
                <a:solidFill>
                  <a:schemeClr val="tx1"/>
                </a:solidFill>
              </a:rPr>
              <a:t>2.</a:t>
            </a:r>
            <a:r>
              <a:rPr lang="ja-JP" altLang="en-US" dirty="0">
                <a:solidFill>
                  <a:schemeClr val="tx1"/>
                </a:solidFill>
              </a:rPr>
              <a:t> 準備 </a:t>
            </a:r>
            <a:r>
              <a:rPr lang="en-US" altLang="ja-JP" dirty="0">
                <a:solidFill>
                  <a:schemeClr val="tx1"/>
                </a:solidFill>
              </a:rPr>
              <a:t>– </a:t>
            </a:r>
            <a:r>
              <a:rPr lang="ja-JP" altLang="en-US" dirty="0">
                <a:solidFill>
                  <a:schemeClr val="tx1"/>
                </a:solidFill>
              </a:rPr>
              <a:t>正規パターン言語</a:t>
            </a:r>
            <a:endParaRPr kumimoji="1" lang="ja-JP" altLang="en-US" dirty="0">
              <a:solidFill>
                <a:schemeClr val="tx1"/>
              </a:solidFill>
            </a:endParaRPr>
          </a:p>
        </p:txBody>
      </p:sp>
      <p:sp>
        <p:nvSpPr>
          <p:cNvPr id="4" name="AutoShape 3">
            <a:extLst>
              <a:ext uri="{FF2B5EF4-FFF2-40B4-BE49-F238E27FC236}">
                <a16:creationId xmlns:a16="http://schemas.microsoft.com/office/drawing/2014/main" id="{0759BD39-349C-4033-A2D6-94ADD49E3959}"/>
              </a:ext>
            </a:extLst>
          </p:cNvPr>
          <p:cNvSpPr>
            <a:spLocks noChangeArrowheads="1"/>
          </p:cNvSpPr>
          <p:nvPr/>
        </p:nvSpPr>
        <p:spPr bwMode="auto">
          <a:xfrm>
            <a:off x="481013" y="6417912"/>
            <a:ext cx="11195050" cy="21544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ja-JP" sz="1400" dirty="0">
                <a:latin typeface="+mn-ea"/>
                <a:cs typeface="メイリオ" pitchFamily="50" charset="-128"/>
              </a:rPr>
              <a:t>[4]</a:t>
            </a:r>
            <a:r>
              <a:rPr lang="en-US" altLang="ja-JP" sz="1400" dirty="0">
                <a:latin typeface="+mn-ea"/>
              </a:rPr>
              <a:t> </a:t>
            </a:r>
            <a:r>
              <a:rPr lang="en-US" altLang="ja-JP" sz="1400" dirty="0" err="1">
                <a:latin typeface="+mn-ea"/>
                <a:cs typeface="メイリオ" pitchFamily="50" charset="-128"/>
              </a:rPr>
              <a:t>Y.Mukouchi</a:t>
            </a:r>
            <a:r>
              <a:rPr lang="en-US" altLang="ja-JP" sz="1400" dirty="0">
                <a:latin typeface="+mn-ea"/>
                <a:cs typeface="メイリオ" pitchFamily="50" charset="-128"/>
              </a:rPr>
              <a:t>, Characterization of pattern languages,  in Workshop ALT’91, </a:t>
            </a:r>
            <a:r>
              <a:rPr lang="en-US" altLang="ja-JP" sz="1400" dirty="0" err="1">
                <a:latin typeface="+mn-ea"/>
                <a:cs typeface="メイリオ" pitchFamily="50" charset="-128"/>
              </a:rPr>
              <a:t>Ohmusha</a:t>
            </a:r>
            <a:r>
              <a:rPr lang="en-US" altLang="ja-JP" sz="1400" dirty="0">
                <a:latin typeface="+mn-ea"/>
                <a:cs typeface="メイリオ" pitchFamily="50" charset="-128"/>
              </a:rPr>
              <a:t>, pp. 93-104 (1991)</a:t>
            </a:r>
          </a:p>
        </p:txBody>
      </p:sp>
      <p:sp>
        <p:nvSpPr>
          <p:cNvPr id="5" name="スライド番号プレースホルダー 4">
            <a:extLst>
              <a:ext uri="{FF2B5EF4-FFF2-40B4-BE49-F238E27FC236}">
                <a16:creationId xmlns:a16="http://schemas.microsoft.com/office/drawing/2014/main" id="{58AA0B7E-14D7-4C79-924F-2D42E04D6E0F}"/>
              </a:ext>
            </a:extLst>
          </p:cNvPr>
          <p:cNvSpPr>
            <a:spLocks noGrp="1"/>
          </p:cNvSpPr>
          <p:nvPr>
            <p:ph type="sldNum" sz="quarter" idx="12"/>
          </p:nvPr>
        </p:nvSpPr>
        <p:spPr/>
        <p:txBody>
          <a:bodyPr/>
          <a:lstStyle/>
          <a:p>
            <a:fld id="{F570F3E5-FDBB-4464-A890-BAA1FABE4FEA}"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949CDF86-D9C3-4A7E-B1F6-AF5DAEFF79A1}"/>
              </a:ext>
            </a:extLst>
          </p:cNvPr>
          <p:cNvPicPr>
            <a:picLocks noChangeAspect="1"/>
          </p:cNvPicPr>
          <p:nvPr/>
        </p:nvPicPr>
        <p:blipFill>
          <a:blip r:embed="rId4"/>
          <a:stretch>
            <a:fillRect/>
          </a:stretch>
        </p:blipFill>
        <p:spPr>
          <a:xfrm>
            <a:off x="1091444" y="1880828"/>
            <a:ext cx="728937" cy="376379"/>
          </a:xfrm>
          <a:prstGeom prst="rect">
            <a:avLst/>
          </a:prstGeom>
        </p:spPr>
      </p:pic>
      <p:pic>
        <p:nvPicPr>
          <p:cNvPr id="7" name="図 6">
            <a:extLst>
              <a:ext uri="{FF2B5EF4-FFF2-40B4-BE49-F238E27FC236}">
                <a16:creationId xmlns:a16="http://schemas.microsoft.com/office/drawing/2014/main" id="{7176B3DE-93EA-4FCA-977D-2C8AF4846C40}"/>
              </a:ext>
            </a:extLst>
          </p:cNvPr>
          <p:cNvPicPr>
            <a:picLocks noChangeAspect="1"/>
          </p:cNvPicPr>
          <p:nvPr/>
        </p:nvPicPr>
        <p:blipFill>
          <a:blip r:embed="rId4"/>
          <a:stretch>
            <a:fillRect/>
          </a:stretch>
        </p:blipFill>
        <p:spPr>
          <a:xfrm>
            <a:off x="4835860" y="5949280"/>
            <a:ext cx="728937" cy="376379"/>
          </a:xfrm>
          <a:prstGeom prst="rect">
            <a:avLst/>
          </a:prstGeom>
        </p:spPr>
      </p:pic>
    </p:spTree>
    <p:extLst>
      <p:ext uri="{BB962C8B-B14F-4D97-AF65-F5344CB8AC3E}">
        <p14:creationId xmlns:p14="http://schemas.microsoft.com/office/powerpoint/2010/main" val="41534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3"/>
</p:tagLst>
</file>

<file path=ppt/tags/tag10.xml><?xml version="1.0" encoding="utf-8"?>
<p:tagLst xmlns:a="http://schemas.openxmlformats.org/drawingml/2006/main" xmlns:r="http://schemas.openxmlformats.org/officeDocument/2006/relationships" xmlns:p="http://schemas.openxmlformats.org/presentationml/2006/main">
  <p:tag name="TIMING" val="|22.4|40.7"/>
</p:tagLst>
</file>

<file path=ppt/tags/tag11.xml><?xml version="1.0" encoding="utf-8"?>
<p:tagLst xmlns:a="http://schemas.openxmlformats.org/drawingml/2006/main" xmlns:r="http://schemas.openxmlformats.org/officeDocument/2006/relationships" xmlns:p="http://schemas.openxmlformats.org/presentationml/2006/main">
  <p:tag name="TIMING" val="|18.1|10.4"/>
</p:tagLst>
</file>

<file path=ppt/tags/tag12.xml><?xml version="1.0" encoding="utf-8"?>
<p:tagLst xmlns:a="http://schemas.openxmlformats.org/drawingml/2006/main" xmlns:r="http://schemas.openxmlformats.org/officeDocument/2006/relationships" xmlns:p="http://schemas.openxmlformats.org/presentationml/2006/main">
  <p:tag name="TIMING" val="|18.1|10.4"/>
</p:tagLst>
</file>

<file path=ppt/tags/tag13.xml><?xml version="1.0" encoding="utf-8"?>
<p:tagLst xmlns:a="http://schemas.openxmlformats.org/drawingml/2006/main" xmlns:r="http://schemas.openxmlformats.org/officeDocument/2006/relationships" xmlns:p="http://schemas.openxmlformats.org/presentationml/2006/main">
  <p:tag name="TIMING" val="|0.4|0.3|0.3"/>
</p:tagLst>
</file>

<file path=ppt/tags/tag14.xml><?xml version="1.0" encoding="utf-8"?>
<p:tagLst xmlns:a="http://schemas.openxmlformats.org/drawingml/2006/main" xmlns:r="http://schemas.openxmlformats.org/officeDocument/2006/relationships" xmlns:p="http://schemas.openxmlformats.org/presentationml/2006/main">
  <p:tag name="TIMING" val="|21.8"/>
</p:tagLst>
</file>

<file path=ppt/tags/tag15.xml><?xml version="1.0" encoding="utf-8"?>
<p:tagLst xmlns:a="http://schemas.openxmlformats.org/drawingml/2006/main" xmlns:r="http://schemas.openxmlformats.org/officeDocument/2006/relationships" xmlns:p="http://schemas.openxmlformats.org/presentationml/2006/main">
  <p:tag name="TIMING" val="|5|0.6|7.2"/>
</p:tagLst>
</file>

<file path=ppt/tags/tag16.xml><?xml version="1.0" encoding="utf-8"?>
<p:tagLst xmlns:a="http://schemas.openxmlformats.org/drawingml/2006/main" xmlns:r="http://schemas.openxmlformats.org/officeDocument/2006/relationships" xmlns:p="http://schemas.openxmlformats.org/presentationml/2006/main">
  <p:tag name="TIMING" val="|5|0.6|7.2"/>
</p:tagLst>
</file>

<file path=ppt/tags/tag17.xml><?xml version="1.0" encoding="utf-8"?>
<p:tagLst xmlns:a="http://schemas.openxmlformats.org/drawingml/2006/main" xmlns:r="http://schemas.openxmlformats.org/officeDocument/2006/relationships" xmlns:p="http://schemas.openxmlformats.org/presentationml/2006/main">
  <p:tag name="TIMING" val="|2.6|0.5"/>
</p:tagLst>
</file>

<file path=ppt/tags/tag2.xml><?xml version="1.0" encoding="utf-8"?>
<p:tagLst xmlns:a="http://schemas.openxmlformats.org/drawingml/2006/main" xmlns:r="http://schemas.openxmlformats.org/officeDocument/2006/relationships" xmlns:p="http://schemas.openxmlformats.org/presentationml/2006/main">
  <p:tag name="TIMING" val="|73"/>
</p:tagLst>
</file>

<file path=ppt/tags/tag3.xml><?xml version="1.0" encoding="utf-8"?>
<p:tagLst xmlns:a="http://schemas.openxmlformats.org/drawingml/2006/main" xmlns:r="http://schemas.openxmlformats.org/officeDocument/2006/relationships" xmlns:p="http://schemas.openxmlformats.org/presentationml/2006/main">
  <p:tag name="TIMING" val="|1.5|0.3"/>
</p:tagLst>
</file>

<file path=ppt/tags/tag4.xml><?xml version="1.0" encoding="utf-8"?>
<p:tagLst xmlns:a="http://schemas.openxmlformats.org/drawingml/2006/main" xmlns:r="http://schemas.openxmlformats.org/officeDocument/2006/relationships" xmlns:p="http://schemas.openxmlformats.org/presentationml/2006/main">
  <p:tag name="TIMING" val="|8.2"/>
</p:tagLst>
</file>

<file path=ppt/tags/tag5.xml><?xml version="1.0" encoding="utf-8"?>
<p:tagLst xmlns:a="http://schemas.openxmlformats.org/drawingml/2006/main" xmlns:r="http://schemas.openxmlformats.org/officeDocument/2006/relationships" xmlns:p="http://schemas.openxmlformats.org/presentationml/2006/main">
  <p:tag name="TIMING" val="|8.2"/>
</p:tagLst>
</file>

<file path=ppt/tags/tag6.xml><?xml version="1.0" encoding="utf-8"?>
<p:tagLst xmlns:a="http://schemas.openxmlformats.org/drawingml/2006/main" xmlns:r="http://schemas.openxmlformats.org/officeDocument/2006/relationships" xmlns:p="http://schemas.openxmlformats.org/presentationml/2006/main">
  <p:tag name="TIMING" val="|9.7|8.5"/>
</p:tagLst>
</file>

<file path=ppt/tags/tag7.xml><?xml version="1.0" encoding="utf-8"?>
<p:tagLst xmlns:a="http://schemas.openxmlformats.org/drawingml/2006/main" xmlns:r="http://schemas.openxmlformats.org/officeDocument/2006/relationships" xmlns:p="http://schemas.openxmlformats.org/presentationml/2006/main">
  <p:tag name="TIMING" val="|2.6|0.5"/>
</p:tagLst>
</file>

<file path=ppt/tags/tag8.xml><?xml version="1.0" encoding="utf-8"?>
<p:tagLst xmlns:a="http://schemas.openxmlformats.org/drawingml/2006/main" xmlns:r="http://schemas.openxmlformats.org/officeDocument/2006/relationships" xmlns:p="http://schemas.openxmlformats.org/presentationml/2006/main">
  <p:tag name="TIMING" val="|9.7|8.5"/>
</p:tagLst>
</file>

<file path=ppt/tags/tag9.xml><?xml version="1.0" encoding="utf-8"?>
<p:tagLst xmlns:a="http://schemas.openxmlformats.org/drawingml/2006/main" xmlns:r="http://schemas.openxmlformats.org/officeDocument/2006/relationships" xmlns:p="http://schemas.openxmlformats.org/presentationml/2006/main">
  <p:tag name="TIMING" val="|22.4|40.7"/>
</p:tagLst>
</file>

<file path=ppt/theme/theme1.xml><?xml version="1.0" encoding="utf-8"?>
<a:theme xmlns:a="http://schemas.openxmlformats.org/drawingml/2006/main" name="テーマ1">
  <a:themeElements>
    <a:clrScheme name="ユーザー定義 3">
      <a:dk1>
        <a:srgbClr val="2A2E33"/>
      </a:dk1>
      <a:lt1>
        <a:srgbClr val="FFFFFF"/>
      </a:lt1>
      <a:dk2>
        <a:srgbClr val="43B0B1"/>
      </a:dk2>
      <a:lt2>
        <a:srgbClr val="D8D7DA"/>
      </a:lt2>
      <a:accent1>
        <a:srgbClr val="83CBC8"/>
      </a:accent1>
      <a:accent2>
        <a:srgbClr val="F04A51"/>
      </a:accent2>
      <a:accent3>
        <a:srgbClr val="A5A5A5"/>
      </a:accent3>
      <a:accent4>
        <a:srgbClr val="FFC000"/>
      </a:accent4>
      <a:accent5>
        <a:srgbClr val="5B9BD5"/>
      </a:accent5>
      <a:accent6>
        <a:srgbClr val="70AD47"/>
      </a:accent6>
      <a:hlink>
        <a:srgbClr val="0563C1"/>
      </a:hlink>
      <a:folHlink>
        <a:srgbClr val="954F72"/>
      </a:folHlink>
    </a:clrScheme>
    <a:fontScheme name="Notoさん">
      <a:majorFont>
        <a:latin typeface="Noto Sans JP ExtraBold"/>
        <a:ea typeface="Noto Sans JP ExtraBold"/>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ct val="120000"/>
          </a:lnSpc>
          <a:defRPr kumimoji="1" smtClean="0"/>
        </a:defPPr>
      </a:lstStyle>
    </a:txDef>
  </a:objectDefaults>
  <a:extraClrSchemeLst/>
  <a:extLst>
    <a:ext uri="{05A4C25C-085E-4340-85A3-A5531E510DB2}">
      <thm15:themeFamily xmlns:thm15="http://schemas.microsoft.com/office/thememl/2012/main" name="テーマ1" id="{BD8DFA94-7FA9-4533-A1DB-A7B1186DB81E}" vid="{45715636-C80A-49E9-9F3D-7D8024E4BEDC}"/>
    </a:ext>
  </a:extLst>
</a:theme>
</file>

<file path=ppt/theme/theme2.xml><?xml version="1.0" encoding="utf-8"?>
<a:theme xmlns:a="http://schemas.openxmlformats.org/drawingml/2006/main" name="デザインの設定">
  <a:themeElements>
    <a:clrScheme name="ユーザー定義 4">
      <a:dk1>
        <a:srgbClr val="2A2E33"/>
      </a:dk1>
      <a:lt1>
        <a:srgbClr val="FFFFFF"/>
      </a:lt1>
      <a:dk2>
        <a:srgbClr val="43B0B1"/>
      </a:dk2>
      <a:lt2>
        <a:srgbClr val="D8D7DA"/>
      </a:lt2>
      <a:accent1>
        <a:srgbClr val="83CBC8"/>
      </a:accent1>
      <a:accent2>
        <a:srgbClr val="F04A5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デザインの設定">
  <a:themeElements>
    <a:clrScheme name="コーポレートブルー">
      <a:dk1>
        <a:srgbClr val="000000"/>
      </a:dk1>
      <a:lt1>
        <a:srgbClr val="FFFFFF"/>
      </a:lt1>
      <a:dk2>
        <a:srgbClr val="44546A"/>
      </a:dk2>
      <a:lt2>
        <a:srgbClr val="E7E6E6"/>
      </a:lt2>
      <a:accent1>
        <a:srgbClr val="004C83"/>
      </a:accent1>
      <a:accent2>
        <a:srgbClr val="0070BF"/>
      </a:accent2>
      <a:accent3>
        <a:srgbClr val="0093FE"/>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5493</TotalTime>
  <Words>9698</Words>
  <Application>Microsoft Office PowerPoint</Application>
  <PresentationFormat>ワイド画面</PresentationFormat>
  <Paragraphs>784</Paragraphs>
  <Slides>51</Slides>
  <Notes>51</Notes>
  <HiddenSlides>0</HiddenSlides>
  <MMClips>0</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51</vt:i4>
      </vt:variant>
    </vt:vector>
  </HeadingPairs>
  <TitlesOfParts>
    <vt:vector size="62" baseType="lpstr">
      <vt:lpstr>Noto Sans JP ExtraBold</vt:lpstr>
      <vt:lpstr>Wingdings</vt:lpstr>
      <vt:lpstr>游ゴシック</vt:lpstr>
      <vt:lpstr>HGP創英ﾌﾟﾚｾﾞﾝｽEB</vt:lpstr>
      <vt:lpstr>Arial</vt:lpstr>
      <vt:lpstr>Cambria Math</vt:lpstr>
      <vt:lpstr>游ゴシック Light</vt:lpstr>
      <vt:lpstr>Noto Sans JP</vt:lpstr>
      <vt:lpstr>テーマ1</vt:lpstr>
      <vt:lpstr>デザインの設定</vt:lpstr>
      <vt:lpstr>1_デザインの設定</vt:lpstr>
      <vt:lpstr>変数が隣接しない正規パターンにより 定義される言語の有限和に対するコンパクト性</vt:lpstr>
      <vt:lpstr>PowerPoint プレゼンテーション</vt:lpstr>
      <vt:lpstr>1. 背景と目的 ①</vt:lpstr>
      <vt:lpstr>1. 背景と目的 ①</vt:lpstr>
      <vt:lpstr>PowerPoint プレゼンテーション</vt:lpstr>
      <vt:lpstr>1. 背景と目的 ②</vt:lpstr>
      <vt:lpstr>PowerPoint プレゼンテーション</vt:lpstr>
      <vt:lpstr>2. 準備 – 正規パターン</vt:lpstr>
      <vt:lpstr>2. 準備 – 正規パターン言語</vt:lpstr>
      <vt:lpstr>2. 準備 – 正規パターン集合</vt:lpstr>
      <vt:lpstr>PowerPoint プレゼンテーション</vt:lpstr>
      <vt:lpstr>3. 正規パターン集合のコンパクト性</vt:lpstr>
      <vt:lpstr>3. 正規パターン集合のコンパクト性</vt:lpstr>
      <vt:lpstr>3. 正規パターン集合のコンパクト性</vt:lpstr>
      <vt:lpstr>補題14の反例</vt:lpstr>
      <vt:lpstr>補題14の反例</vt:lpstr>
      <vt:lpstr>補題14の反例</vt:lpstr>
      <vt:lpstr>補題16の反例</vt:lpstr>
      <vt:lpstr>3. 正規パターン集合のコンパクト性</vt:lpstr>
      <vt:lpstr>PowerPoint プレゼンテーション</vt:lpstr>
      <vt:lpstr>3. 正規パターン集合のコンパクト性</vt:lpstr>
      <vt:lpstr>3. 正規パターン集合のコンパクト性</vt:lpstr>
      <vt:lpstr>3. 正規パターン集合のコンパクト性</vt:lpstr>
      <vt:lpstr>3. 正規パターン集合のコンパクト性</vt:lpstr>
      <vt:lpstr>3. 正規パターン集合のコンパクト性</vt:lpstr>
      <vt:lpstr>3. 正規パターン集合のコンパクト性</vt:lpstr>
      <vt:lpstr>3. 正規パターン集合のコンパクト性</vt:lpstr>
      <vt:lpstr>PowerPoint プレゼンテーション</vt:lpstr>
      <vt:lpstr>4.非隣接変数正規パターン集合のコンパクト性</vt:lpstr>
      <vt:lpstr>4.非隣接変数正規パターン集合のコンパクト性</vt:lpstr>
      <vt:lpstr>4. 非隣接変数正規パターン集合のコンパクト性</vt:lpstr>
      <vt:lpstr>PowerPoint プレゼンテーション</vt:lpstr>
      <vt:lpstr>5. まとめ</vt:lpstr>
      <vt:lpstr>PowerPoint プレゼンテーション</vt:lpstr>
      <vt:lpstr>補足資料 – 補題16の反例</vt:lpstr>
      <vt:lpstr>補足資料 - 特徴集合S_2 (P)</vt:lpstr>
      <vt:lpstr>補足資料 – 特徴集合の活用</vt:lpstr>
      <vt:lpstr>補足資料 – コンパクト性が成り立たない時</vt:lpstr>
      <vt:lpstr>補足資料 - 特徴集合S_2 (P)</vt:lpstr>
      <vt:lpstr>補足資料 - 特徴集合S_2 (P)</vt:lpstr>
      <vt:lpstr>補足資料 – 補題9の証明①</vt:lpstr>
      <vt:lpstr>補足資料 – 補題9の証明②</vt:lpstr>
      <vt:lpstr>補足資料 – 補題9の証明③</vt:lpstr>
      <vt:lpstr>補足資料 – 補題9の証明④</vt:lpstr>
      <vt:lpstr>補足資料 – 補題9の証明⑤</vt:lpstr>
      <vt:lpstr>補足資料 – 補題9の証明⑥</vt:lpstr>
      <vt:lpstr>補足資料 – 定理3</vt:lpstr>
      <vt:lpstr>補足資料 – 定理3</vt:lpstr>
      <vt:lpstr>補足資料 – 定理3</vt:lpstr>
      <vt:lpstr>補足資料 – 定理3</vt:lpstr>
      <vt:lpstr>補足資料 – グラフとパターン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正規パターン言語の有限和に対する 特徴集合とコンパクト性について</dc:title>
  <dc:creator>武田　直人</dc:creator>
  <cp:lastModifiedBy>uchida</cp:lastModifiedBy>
  <cp:revision>271</cp:revision>
  <cp:lastPrinted>2024-02-18T11:05:21Z</cp:lastPrinted>
  <dcterms:created xsi:type="dcterms:W3CDTF">2024-01-25T07:35:04Z</dcterms:created>
  <dcterms:modified xsi:type="dcterms:W3CDTF">2024-07-02T07:49:41Z</dcterms:modified>
</cp:coreProperties>
</file>